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6.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7.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8.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9.xml" ContentType="application/vnd.openxmlformats-officedocument.theme+xml"/>
  <Override PartName="/ppt/tags/tag72.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notesSlides/notesSlide1.xml" ContentType="application/vnd.openxmlformats-officedocument.presentationml.notesSlide+xml"/>
  <Override PartName="/ppt/tags/tag75.xml" ContentType="application/vnd.openxmlformats-officedocument.presentationml.tags+xml"/>
  <Override PartName="/ppt/notesSlides/notesSlide2.xml" ContentType="application/vnd.openxmlformats-officedocument.presentationml.notesSlide+xml"/>
  <Override PartName="/ppt/tags/tag76.xml" ContentType="application/vnd.openxmlformats-officedocument.presentationml.tags+xml"/>
  <Override PartName="/ppt/notesSlides/notesSlide3.xml" ContentType="application/vnd.openxmlformats-officedocument.presentationml.notesSlide+xml"/>
  <Override PartName="/ppt/tags/tag77.xml" ContentType="application/vnd.openxmlformats-officedocument.presentationml.tags+xml"/>
  <Override PartName="/ppt/notesSlides/notesSlide4.xml" ContentType="application/vnd.openxmlformats-officedocument.presentationml.notesSlide+xml"/>
  <Override PartName="/ppt/tags/tag78.xml" ContentType="application/vnd.openxmlformats-officedocument.presentationml.tags+xml"/>
  <Override PartName="/ppt/notesSlides/notesSlide5.xml" ContentType="application/vnd.openxmlformats-officedocument.presentationml.notesSlide+xml"/>
  <Override PartName="/ppt/tags/tag79.xml" ContentType="application/vnd.openxmlformats-officedocument.presentationml.tags+xml"/>
  <Override PartName="/ppt/notesSlides/notesSlide6.xml" ContentType="application/vnd.openxmlformats-officedocument.presentationml.notesSlide+xml"/>
  <Override PartName="/ppt/tags/tag80.xml" ContentType="application/vnd.openxmlformats-officedocument.presentationml.tags+xml"/>
  <Override PartName="/ppt/notesSlides/notesSlide7.xml" ContentType="application/vnd.openxmlformats-officedocument.presentationml.notesSlide+xml"/>
  <Override PartName="/ppt/tags/tag81.xml" ContentType="application/vnd.openxmlformats-officedocument.presentationml.tags+xml"/>
  <Override PartName="/ppt/notesSlides/notesSlide8.xml" ContentType="application/vnd.openxmlformats-officedocument.presentationml.notesSlide+xml"/>
  <Override PartName="/ppt/tags/tag82.xml" ContentType="application/vnd.openxmlformats-officedocument.presentationml.tags+xml"/>
  <Override PartName="/ppt/notesSlides/notesSlide9.xml" ContentType="application/vnd.openxmlformats-officedocument.presentationml.notesSlide+xml"/>
  <Override PartName="/ppt/tags/tag83.xml" ContentType="application/vnd.openxmlformats-officedocument.presentationml.tags+xml"/>
  <Override PartName="/ppt/notesSlides/notesSlide10.xml" ContentType="application/vnd.openxmlformats-officedocument.presentationml.notesSlide+xml"/>
  <Override PartName="/ppt/tags/tag84.xml" ContentType="application/vnd.openxmlformats-officedocument.presentationml.tags+xml"/>
  <Override PartName="/ppt/notesSlides/notesSlide11.xml" ContentType="application/vnd.openxmlformats-officedocument.presentationml.notesSlide+xml"/>
  <Override PartName="/ppt/tags/tag85.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notesSlides/notesSlide14.xml" ContentType="application/vnd.openxmlformats-officedocument.presentationml.notesSlide+xml"/>
  <Override PartName="/ppt/tags/tag88.xml" ContentType="application/vnd.openxmlformats-officedocument.presentationml.tags+xml"/>
  <Override PartName="/ppt/notesSlides/notesSlide15.xml" ContentType="application/vnd.openxmlformats-officedocument.presentationml.notesSlide+xml"/>
  <Override PartName="/ppt/tags/tag89.xml" ContentType="application/vnd.openxmlformats-officedocument.presentationml.tags+xml"/>
  <Override PartName="/ppt/notesSlides/notesSlide16.xml" ContentType="application/vnd.openxmlformats-officedocument.presentationml.notesSlide+xml"/>
  <Override PartName="/ppt/tags/tag90.xml" ContentType="application/vnd.openxmlformats-officedocument.presentationml.tags+xml"/>
  <Override PartName="/ppt/notesSlides/notesSlide17.xml" ContentType="application/vnd.openxmlformats-officedocument.presentationml.notesSlide+xml"/>
  <Override PartName="/ppt/tags/tag91.xml" ContentType="application/vnd.openxmlformats-officedocument.presentationml.tags+xml"/>
  <Override PartName="/ppt/notesSlides/notesSlide18.xml" ContentType="application/vnd.openxmlformats-officedocument.presentationml.notesSlide+xml"/>
  <Override PartName="/ppt/tags/tag92.xml" ContentType="application/vnd.openxmlformats-officedocument.presentationml.tags+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3.xml" ContentType="application/vnd.openxmlformats-officedocument.presentationml.tags+xml"/>
  <Override PartName="/ppt/notesSlides/notesSlide20.xml" ContentType="application/vnd.openxmlformats-officedocument.presentationml.notesSlide+xml"/>
  <Override PartName="/ppt/tags/tag94.xml" ContentType="application/vnd.openxmlformats-officedocument.presentationml.tags+xml"/>
  <Override PartName="/ppt/notesSlides/notesSlide21.xml" ContentType="application/vnd.openxmlformats-officedocument.presentationml.notesSlide+xml"/>
  <Override PartName="/ppt/tags/tag95.xml" ContentType="application/vnd.openxmlformats-officedocument.presentationml.tags+xml"/>
  <Override PartName="/ppt/notesSlides/notesSlide22.xml" ContentType="application/vnd.openxmlformats-officedocument.presentationml.notesSlide+xml"/>
  <Override PartName="/ppt/tags/tag96.xml" ContentType="application/vnd.openxmlformats-officedocument.presentationml.tags+xml"/>
  <Override PartName="/ppt/notesSlides/notesSlide23.xml" ContentType="application/vnd.openxmlformats-officedocument.presentationml.notesSlide+xml"/>
  <Override PartName="/ppt/tags/tag97.xml" ContentType="application/vnd.openxmlformats-officedocument.presentationml.tags+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98.xml" ContentType="application/vnd.openxmlformats-officedocument.presentationml.tags+xml"/>
  <Override PartName="/ppt/notesSlides/notesSlide25.xml" ContentType="application/vnd.openxmlformats-officedocument.presentationml.notesSlide+xml"/>
  <Override PartName="/ppt/tags/tag99.xml" ContentType="application/vnd.openxmlformats-officedocument.presentationml.tags+xml"/>
  <Override PartName="/ppt/notesSlides/notesSlide26.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5"/>
    <p:sldMasterId id="2147483777" r:id="rId6"/>
    <p:sldMasterId id="2147483827" r:id="rId7"/>
    <p:sldMasterId id="2147483874" r:id="rId8"/>
    <p:sldMasterId id="2147483884" r:id="rId9"/>
    <p:sldMasterId id="2147483925" r:id="rId10"/>
    <p:sldMasterId id="2147483967" r:id="rId11"/>
    <p:sldMasterId id="2147484008" r:id="rId12"/>
    <p:sldMasterId id="2147484049" r:id="rId13"/>
  </p:sldMasterIdLst>
  <p:notesMasterIdLst>
    <p:notesMasterId r:id="rId42"/>
  </p:notesMasterIdLst>
  <p:handoutMasterIdLst>
    <p:handoutMasterId r:id="rId43"/>
  </p:handoutMasterIdLst>
  <p:sldIdLst>
    <p:sldId id="314" r:id="rId14"/>
    <p:sldId id="435" r:id="rId15"/>
    <p:sldId id="360" r:id="rId16"/>
    <p:sldId id="395" r:id="rId17"/>
    <p:sldId id="316" r:id="rId18"/>
    <p:sldId id="423" r:id="rId19"/>
    <p:sldId id="325" r:id="rId20"/>
    <p:sldId id="365" r:id="rId21"/>
    <p:sldId id="367" r:id="rId22"/>
    <p:sldId id="368" r:id="rId23"/>
    <p:sldId id="406" r:id="rId24"/>
    <p:sldId id="405" r:id="rId25"/>
    <p:sldId id="372" r:id="rId26"/>
    <p:sldId id="430" r:id="rId27"/>
    <p:sldId id="332" r:id="rId28"/>
    <p:sldId id="335" r:id="rId29"/>
    <p:sldId id="344" r:id="rId30"/>
    <p:sldId id="431" r:id="rId31"/>
    <p:sldId id="434" r:id="rId32"/>
    <p:sldId id="432" r:id="rId33"/>
    <p:sldId id="411" r:id="rId34"/>
    <p:sldId id="433" r:id="rId35"/>
    <p:sldId id="421" r:id="rId36"/>
    <p:sldId id="427" r:id="rId37"/>
    <p:sldId id="383" r:id="rId38"/>
    <p:sldId id="409" r:id="rId39"/>
    <p:sldId id="374" r:id="rId40"/>
    <p:sldId id="375" r:id="rId41"/>
  </p:sldIdLst>
  <p:sldSz cx="12188825" cy="6858000"/>
  <p:notesSz cx="6858000" cy="9144000"/>
  <p:custDataLst>
    <p:tags r:id="rId44"/>
  </p:custDataLst>
  <p:defaultTextStyle>
    <a:defPPr>
      <a:defRPr lang="en-US"/>
    </a:defPPr>
    <a:lvl1pPr marL="0" algn="l" defTabSz="1088167" rtl="0" eaLnBrk="1" latinLnBrk="0" hangingPunct="1">
      <a:defRPr sz="2300" kern="1200">
        <a:solidFill>
          <a:schemeClr val="tx1"/>
        </a:solidFill>
        <a:latin typeface="+mn-lt"/>
        <a:ea typeface="+mn-ea"/>
        <a:cs typeface="+mn-cs"/>
      </a:defRPr>
    </a:lvl1pPr>
    <a:lvl2pPr marL="544083" algn="l" defTabSz="1088167" rtl="0" eaLnBrk="1" latinLnBrk="0" hangingPunct="1">
      <a:defRPr sz="2300" kern="1200">
        <a:solidFill>
          <a:schemeClr val="tx1"/>
        </a:solidFill>
        <a:latin typeface="+mn-lt"/>
        <a:ea typeface="+mn-ea"/>
        <a:cs typeface="+mn-cs"/>
      </a:defRPr>
    </a:lvl2pPr>
    <a:lvl3pPr marL="1088167" algn="l" defTabSz="1088167" rtl="0" eaLnBrk="1" latinLnBrk="0" hangingPunct="1">
      <a:defRPr sz="2300" kern="1200">
        <a:solidFill>
          <a:schemeClr val="tx1"/>
        </a:solidFill>
        <a:latin typeface="+mn-lt"/>
        <a:ea typeface="+mn-ea"/>
        <a:cs typeface="+mn-cs"/>
      </a:defRPr>
    </a:lvl3pPr>
    <a:lvl4pPr marL="1632250" algn="l" defTabSz="1088167" rtl="0" eaLnBrk="1" latinLnBrk="0" hangingPunct="1">
      <a:defRPr sz="2300" kern="1200">
        <a:solidFill>
          <a:schemeClr val="tx1"/>
        </a:solidFill>
        <a:latin typeface="+mn-lt"/>
        <a:ea typeface="+mn-ea"/>
        <a:cs typeface="+mn-cs"/>
      </a:defRPr>
    </a:lvl4pPr>
    <a:lvl5pPr marL="2176334" algn="l" defTabSz="1088167" rtl="0" eaLnBrk="1" latinLnBrk="0" hangingPunct="1">
      <a:defRPr sz="2300" kern="1200">
        <a:solidFill>
          <a:schemeClr val="tx1"/>
        </a:solidFill>
        <a:latin typeface="+mn-lt"/>
        <a:ea typeface="+mn-ea"/>
        <a:cs typeface="+mn-cs"/>
      </a:defRPr>
    </a:lvl5pPr>
    <a:lvl6pPr marL="2720417" algn="l" defTabSz="1088167" rtl="0" eaLnBrk="1" latinLnBrk="0" hangingPunct="1">
      <a:defRPr sz="2300" kern="1200">
        <a:solidFill>
          <a:schemeClr val="tx1"/>
        </a:solidFill>
        <a:latin typeface="+mn-lt"/>
        <a:ea typeface="+mn-ea"/>
        <a:cs typeface="+mn-cs"/>
      </a:defRPr>
    </a:lvl6pPr>
    <a:lvl7pPr marL="3264499" algn="l" defTabSz="1088167" rtl="0" eaLnBrk="1" latinLnBrk="0" hangingPunct="1">
      <a:defRPr sz="2300" kern="1200">
        <a:solidFill>
          <a:schemeClr val="tx1"/>
        </a:solidFill>
        <a:latin typeface="+mn-lt"/>
        <a:ea typeface="+mn-ea"/>
        <a:cs typeface="+mn-cs"/>
      </a:defRPr>
    </a:lvl7pPr>
    <a:lvl8pPr marL="3808583" algn="l" defTabSz="1088167" rtl="0" eaLnBrk="1" latinLnBrk="0" hangingPunct="1">
      <a:defRPr sz="2300" kern="1200">
        <a:solidFill>
          <a:schemeClr val="tx1"/>
        </a:solidFill>
        <a:latin typeface="+mn-lt"/>
        <a:ea typeface="+mn-ea"/>
        <a:cs typeface="+mn-cs"/>
      </a:defRPr>
    </a:lvl8pPr>
    <a:lvl9pPr marL="4352667" algn="l" defTabSz="1088167" rtl="0" eaLnBrk="1" latinLnBrk="0" hangingPunct="1">
      <a:defRPr sz="23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08903C-BF67-4E31-97A1-E10ED80B37BC}">
          <p14:sldIdLst>
            <p14:sldId id="314"/>
            <p14:sldId id="435"/>
            <p14:sldId id="360"/>
            <p14:sldId id="395"/>
            <p14:sldId id="316"/>
            <p14:sldId id="423"/>
            <p14:sldId id="325"/>
            <p14:sldId id="365"/>
            <p14:sldId id="367"/>
            <p14:sldId id="368"/>
            <p14:sldId id="406"/>
            <p14:sldId id="405"/>
            <p14:sldId id="372"/>
            <p14:sldId id="430"/>
            <p14:sldId id="332"/>
            <p14:sldId id="335"/>
          </p14:sldIdLst>
        </p14:section>
        <p14:section name="Untitled Section" id="{621A361C-CB0C-4C0D-9057-E771A3FC40AC}">
          <p14:sldIdLst>
            <p14:sldId id="344"/>
            <p14:sldId id="431"/>
            <p14:sldId id="434"/>
            <p14:sldId id="432"/>
            <p14:sldId id="411"/>
            <p14:sldId id="433"/>
            <p14:sldId id="421"/>
            <p14:sldId id="427"/>
            <p14:sldId id="383"/>
            <p14:sldId id="409"/>
            <p14:sldId id="374"/>
            <p14:sldId id="375"/>
          </p14:sldIdLst>
        </p14:section>
      </p14:sectionLst>
    </p:ext>
    <p:ext uri="{EFAFB233-063F-42B5-8137-9DF3F51BA10A}">
      <p15:sldGuideLst xmlns:p15="http://schemas.microsoft.com/office/powerpoint/2012/main">
        <p15:guide id="1" orient="horz" pos="2160">
          <p15:clr>
            <a:srgbClr val="A4A3A4"/>
          </p15:clr>
        </p15:guide>
        <p15:guide id="2" orient="horz" pos="1362">
          <p15:clr>
            <a:srgbClr val="A4A3A4"/>
          </p15:clr>
        </p15:guide>
        <p15:guide id="3" orient="horz" pos="4192">
          <p15:clr>
            <a:srgbClr val="A4A3A4"/>
          </p15:clr>
        </p15:guide>
        <p15:guide id="4" orient="horz" pos="164">
          <p15:clr>
            <a:srgbClr val="A4A3A4"/>
          </p15:clr>
        </p15:guide>
        <p15:guide id="5" orient="horz" pos="636">
          <p15:clr>
            <a:srgbClr val="A4A3A4"/>
          </p15:clr>
        </p15:guide>
        <p15:guide id="6" pos="3839">
          <p15:clr>
            <a:srgbClr val="A4A3A4"/>
          </p15:clr>
        </p15:guide>
        <p15:guide id="7" pos="74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668E"/>
    <a:srgbClr val="013781"/>
    <a:srgbClr val="858A90"/>
    <a:srgbClr val="D9EDF7"/>
    <a:srgbClr val="80CA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15" autoAdjust="0"/>
    <p:restoredTop sz="80752" autoAdjust="0"/>
  </p:normalViewPr>
  <p:slideViewPr>
    <p:cSldViewPr>
      <p:cViewPr varScale="1">
        <p:scale>
          <a:sx n="60" d="100"/>
          <a:sy n="60" d="100"/>
        </p:scale>
        <p:origin x="224" y="40"/>
      </p:cViewPr>
      <p:guideLst>
        <p:guide orient="horz" pos="2160"/>
        <p:guide orient="horz" pos="1362"/>
        <p:guide orient="horz" pos="4192"/>
        <p:guide orient="horz" pos="164"/>
        <p:guide orient="horz" pos="636"/>
        <p:guide pos="3839"/>
        <p:guide pos="7468"/>
      </p:guideLst>
    </p:cSldViewPr>
  </p:slideViewPr>
  <p:notesTextViewPr>
    <p:cViewPr>
      <p:scale>
        <a:sx n="100" d="100"/>
        <a:sy n="100" d="100"/>
      </p:scale>
      <p:origin x="0" y="0"/>
    </p:cViewPr>
  </p:notesTextViewPr>
  <p:sorterViewPr>
    <p:cViewPr>
      <p:scale>
        <a:sx n="130" d="100"/>
        <a:sy n="130" d="100"/>
      </p:scale>
      <p:origin x="0" y="-7252"/>
    </p:cViewPr>
  </p:sorterViewPr>
  <p:notesViewPr>
    <p:cSldViewPr>
      <p:cViewPr varScale="1">
        <p:scale>
          <a:sx n="64" d="100"/>
          <a:sy n="64" d="100"/>
        </p:scale>
        <p:origin x="2554" y="72"/>
      </p:cViewPr>
      <p:guideLst>
        <p:guide orient="horz" pos="2880"/>
        <p:guide pos="2160"/>
      </p:guideLst>
    </p:cSldViewPr>
  </p:notesViewPr>
  <p:gridSpacing cx="57607" cy="57607"/>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zl6bbn\AppData\Local\Microsoft\Windows\INetCache\Content.Outlook\FBYSO5KQ\CSI-549%20Data%20-%20Updated%20through%2011.22.22%20(0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Allianz</a:t>
            </a:r>
            <a:r>
              <a:rPr lang="en-US" baseline="0"/>
              <a:t> Benefit Control Lifetime Withdrawals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Data!$H$3:$H$32</c:f>
              <c:numCache>
                <c:formatCode>General</c:formatCode>
                <c:ptCount val="23"/>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numCache>
            </c:numRef>
          </c:cat>
          <c:val>
            <c:numRef>
              <c:f>Data!$J$3:$J$32</c:f>
              <c:numCache>
                <c:formatCode>_("$"* #,##0_);_("$"* \(#,##0\);_("$"* "-"??_);_(@_)</c:formatCode>
                <c:ptCount val="23"/>
                <c:pt idx="0">
                  <c:v>26279.338378508786</c:v>
                </c:pt>
                <c:pt idx="1">
                  <c:v>27461.908605541681</c:v>
                </c:pt>
                <c:pt idx="2">
                  <c:v>27873.837234624803</c:v>
                </c:pt>
                <c:pt idx="3">
                  <c:v>27873.837234624803</c:v>
                </c:pt>
                <c:pt idx="4">
                  <c:v>30382.48258574104</c:v>
                </c:pt>
                <c:pt idx="5">
                  <c:v>33572.64325724385</c:v>
                </c:pt>
                <c:pt idx="6">
                  <c:v>35083.412203819818</c:v>
                </c:pt>
                <c:pt idx="7">
                  <c:v>35083.412203819818</c:v>
                </c:pt>
                <c:pt idx="8">
                  <c:v>35609.66338687711</c:v>
                </c:pt>
                <c:pt idx="9">
                  <c:v>36677.953288483426</c:v>
                </c:pt>
                <c:pt idx="10">
                  <c:v>36677.953288483426</c:v>
                </c:pt>
                <c:pt idx="11">
                  <c:v>40529.138383774189</c:v>
                </c:pt>
                <c:pt idx="12">
                  <c:v>41745.012535287417</c:v>
                </c:pt>
                <c:pt idx="13">
                  <c:v>44249.713287404666</c:v>
                </c:pt>
                <c:pt idx="14">
                  <c:v>46240.95038533787</c:v>
                </c:pt>
                <c:pt idx="15">
                  <c:v>50402.635920018285</c:v>
                </c:pt>
                <c:pt idx="16">
                  <c:v>54938.873152819935</c:v>
                </c:pt>
                <c:pt idx="17">
                  <c:v>54938.873152819935</c:v>
                </c:pt>
                <c:pt idx="18">
                  <c:v>57411.122444696826</c:v>
                </c:pt>
                <c:pt idx="19">
                  <c:v>59994.622954708182</c:v>
                </c:pt>
                <c:pt idx="20">
                  <c:v>63594.300331990678</c:v>
                </c:pt>
                <c:pt idx="21">
                  <c:v>63594.300331990678</c:v>
                </c:pt>
                <c:pt idx="22">
                  <c:v>68363.872856889982</c:v>
                </c:pt>
              </c:numCache>
            </c:numRef>
          </c:val>
          <c:extLst>
            <c:ext xmlns:c16="http://schemas.microsoft.com/office/drawing/2014/chart" uri="{C3380CC4-5D6E-409C-BE32-E72D297353CC}">
              <c16:uniqueId val="{00000000-CE42-47BF-B5A2-1C7813B84423}"/>
            </c:ext>
          </c:extLst>
        </c:ser>
        <c:dLbls>
          <c:showLegendKey val="0"/>
          <c:showVal val="0"/>
          <c:showCatName val="0"/>
          <c:showSerName val="0"/>
          <c:showPercent val="0"/>
          <c:showBubbleSize val="0"/>
        </c:dLbls>
        <c:gapWidth val="219"/>
        <c:overlap val="-27"/>
        <c:axId val="400768256"/>
        <c:axId val="400770880"/>
      </c:barChart>
      <c:catAx>
        <c:axId val="4007682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770880"/>
        <c:crosses val="autoZero"/>
        <c:auto val="1"/>
        <c:lblAlgn val="ctr"/>
        <c:lblOffset val="100"/>
        <c:noMultiLvlLbl val="0"/>
      </c:catAx>
      <c:valAx>
        <c:axId val="40077088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0768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'[CSI-549 Data - Updated through 11.22.22 (002).xlsx]Q3 2021'!$I$8</c:f>
              <c:strCache>
                <c:ptCount val="1"/>
                <c:pt idx="0">
                  <c:v>Count</c:v>
                </c:pt>
              </c:strCache>
            </c:strRef>
          </c:tx>
          <c:spPr>
            <a:solidFill>
              <a:srgbClr val="AF9EB9"/>
            </a:solidFill>
            <a:ln>
              <a:noFill/>
            </a:ln>
            <a:effectLst/>
          </c:spPr>
          <c:invertIfNegative val="0"/>
          <c:cat>
            <c:strRef>
              <c:f>'[CSI-549 Data - Updated through 11.22.22 (002).xlsx]Q3 2021'!$H$9:$H$24</c:f>
              <c:strCach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strCache>
            </c:strRef>
          </c:cat>
          <c:val>
            <c:numRef>
              <c:f>'[CSI-549 Data - Updated through 11.22.22 (002).xlsx]Q3 2021'!$I$9:$I$24</c:f>
              <c:numCache>
                <c:formatCode>General</c:formatCode>
                <c:ptCount val="16"/>
                <c:pt idx="0">
                  <c:v>152</c:v>
                </c:pt>
                <c:pt idx="1">
                  <c:v>285</c:v>
                </c:pt>
                <c:pt idx="2">
                  <c:v>694</c:v>
                </c:pt>
                <c:pt idx="3">
                  <c:v>1072</c:v>
                </c:pt>
                <c:pt idx="4">
                  <c:v>1085</c:v>
                </c:pt>
                <c:pt idx="5">
                  <c:v>775</c:v>
                </c:pt>
                <c:pt idx="6">
                  <c:v>743</c:v>
                </c:pt>
                <c:pt idx="7">
                  <c:v>796</c:v>
                </c:pt>
                <c:pt idx="8">
                  <c:v>573</c:v>
                </c:pt>
                <c:pt idx="9">
                  <c:v>480</c:v>
                </c:pt>
                <c:pt idx="10">
                  <c:v>437</c:v>
                </c:pt>
                <c:pt idx="11">
                  <c:v>278</c:v>
                </c:pt>
                <c:pt idx="12">
                  <c:v>192</c:v>
                </c:pt>
                <c:pt idx="13">
                  <c:v>128</c:v>
                </c:pt>
                <c:pt idx="14">
                  <c:v>92</c:v>
                </c:pt>
                <c:pt idx="15">
                  <c:v>251</c:v>
                </c:pt>
              </c:numCache>
            </c:numRef>
          </c:val>
          <c:extLst>
            <c:ext xmlns:c16="http://schemas.microsoft.com/office/drawing/2014/chart" uri="{C3380CC4-5D6E-409C-BE32-E72D297353CC}">
              <c16:uniqueId val="{00000000-8112-419E-941C-34039C5DC20B}"/>
            </c:ext>
          </c:extLst>
        </c:ser>
        <c:dLbls>
          <c:showLegendKey val="0"/>
          <c:showVal val="0"/>
          <c:showCatName val="0"/>
          <c:showSerName val="0"/>
          <c:showPercent val="0"/>
          <c:showBubbleSize val="0"/>
        </c:dLbls>
        <c:gapWidth val="219"/>
        <c:overlap val="-27"/>
        <c:axId val="350369656"/>
        <c:axId val="350372280"/>
      </c:barChart>
      <c:catAx>
        <c:axId val="350369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372280"/>
        <c:crosses val="autoZero"/>
        <c:auto val="1"/>
        <c:lblAlgn val="ctr"/>
        <c:lblOffset val="100"/>
        <c:noMultiLvlLbl val="0"/>
      </c:catAx>
      <c:valAx>
        <c:axId val="3503722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50369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509836789332827E-2"/>
          <c:y val="2.2106069770802955E-2"/>
          <c:w val="0.9522610660123132"/>
          <c:h val="0.92765971727972873"/>
        </c:manualLayout>
      </c:layout>
      <c:lineChart>
        <c:grouping val="standard"/>
        <c:varyColors val="0"/>
        <c:ser>
          <c:idx val="0"/>
          <c:order val="0"/>
          <c:tx>
            <c:strRef>
              <c:f>Sheet1!$B$1</c:f>
              <c:strCache>
                <c:ptCount val="1"/>
                <c:pt idx="0">
                  <c:v>Series 1</c:v>
                </c:pt>
              </c:strCache>
            </c:strRef>
          </c:tx>
          <c:spPr>
            <a:ln w="19050" cap="rnd">
              <a:solidFill>
                <a:schemeClr val="tx1"/>
              </a:solidFill>
              <a:round/>
            </a:ln>
            <a:effectLst/>
          </c:spPr>
          <c:marker>
            <c:symbol val="none"/>
          </c:marker>
          <c:cat>
            <c:numRef>
              <c:f>Sheet1!$A$2:$A$95</c:f>
              <c:numCache>
                <c:formatCode>General</c:formatCode>
                <c:ptCount val="94"/>
              </c:numCache>
            </c:numRef>
          </c:cat>
          <c:val>
            <c:numRef>
              <c:f>Sheet1!$B$2:$B$95</c:f>
              <c:numCache>
                <c:formatCode>General</c:formatCode>
                <c:ptCount val="94"/>
                <c:pt idx="0">
                  <c:v>100</c:v>
                </c:pt>
                <c:pt idx="1">
                  <c:v>99</c:v>
                </c:pt>
                <c:pt idx="2">
                  <c:v>98</c:v>
                </c:pt>
                <c:pt idx="3">
                  <c:v>100</c:v>
                </c:pt>
                <c:pt idx="4">
                  <c:v>101</c:v>
                </c:pt>
                <c:pt idx="5">
                  <c:v>103</c:v>
                </c:pt>
                <c:pt idx="6">
                  <c:v>102</c:v>
                </c:pt>
                <c:pt idx="7">
                  <c:v>101</c:v>
                </c:pt>
                <c:pt idx="8">
                  <c:v>101</c:v>
                </c:pt>
                <c:pt idx="9">
                  <c:v>103</c:v>
                </c:pt>
                <c:pt idx="10">
                  <c:v>105</c:v>
                </c:pt>
                <c:pt idx="11">
                  <c:v>106</c:v>
                </c:pt>
                <c:pt idx="12">
                  <c:v>105</c:v>
                </c:pt>
                <c:pt idx="13">
                  <c:v>105.7</c:v>
                </c:pt>
                <c:pt idx="14">
                  <c:v>107</c:v>
                </c:pt>
                <c:pt idx="15">
                  <c:v>110</c:v>
                </c:pt>
                <c:pt idx="16">
                  <c:v>111</c:v>
                </c:pt>
                <c:pt idx="17">
                  <c:v>112</c:v>
                </c:pt>
                <c:pt idx="18">
                  <c:v>110</c:v>
                </c:pt>
                <c:pt idx="19">
                  <c:v>110</c:v>
                </c:pt>
                <c:pt idx="20">
                  <c:v>111</c:v>
                </c:pt>
                <c:pt idx="21">
                  <c:v>112</c:v>
                </c:pt>
                <c:pt idx="22">
                  <c:v>111</c:v>
                </c:pt>
                <c:pt idx="23">
                  <c:v>112</c:v>
                </c:pt>
                <c:pt idx="24">
                  <c:v>111</c:v>
                </c:pt>
                <c:pt idx="25">
                  <c:v>110</c:v>
                </c:pt>
                <c:pt idx="26">
                  <c:v>111</c:v>
                </c:pt>
                <c:pt idx="27">
                  <c:v>111</c:v>
                </c:pt>
                <c:pt idx="28">
                  <c:v>110</c:v>
                </c:pt>
                <c:pt idx="29">
                  <c:v>111</c:v>
                </c:pt>
                <c:pt idx="30">
                  <c:v>112</c:v>
                </c:pt>
                <c:pt idx="31">
                  <c:v>112</c:v>
                </c:pt>
                <c:pt idx="32">
                  <c:v>113</c:v>
                </c:pt>
                <c:pt idx="33">
                  <c:v>112</c:v>
                </c:pt>
                <c:pt idx="34">
                  <c:v>111</c:v>
                </c:pt>
                <c:pt idx="35">
                  <c:v>110</c:v>
                </c:pt>
                <c:pt idx="36">
                  <c:v>110</c:v>
                </c:pt>
                <c:pt idx="37">
                  <c:v>109</c:v>
                </c:pt>
                <c:pt idx="38">
                  <c:v>109</c:v>
                </c:pt>
                <c:pt idx="39">
                  <c:v>108</c:v>
                </c:pt>
                <c:pt idx="40">
                  <c:v>108</c:v>
                </c:pt>
                <c:pt idx="41">
                  <c:v>107</c:v>
                </c:pt>
                <c:pt idx="42">
                  <c:v>107</c:v>
                </c:pt>
                <c:pt idx="43">
                  <c:v>106</c:v>
                </c:pt>
                <c:pt idx="44">
                  <c:v>107</c:v>
                </c:pt>
                <c:pt idx="45">
                  <c:v>107</c:v>
                </c:pt>
                <c:pt idx="46">
                  <c:v>107</c:v>
                </c:pt>
                <c:pt idx="47">
                  <c:v>106</c:v>
                </c:pt>
                <c:pt idx="48">
                  <c:v>106</c:v>
                </c:pt>
                <c:pt idx="49">
                  <c:v>107</c:v>
                </c:pt>
                <c:pt idx="50">
                  <c:v>108</c:v>
                </c:pt>
                <c:pt idx="51">
                  <c:v>107</c:v>
                </c:pt>
                <c:pt idx="52">
                  <c:v>108</c:v>
                </c:pt>
                <c:pt idx="53">
                  <c:v>109</c:v>
                </c:pt>
                <c:pt idx="54">
                  <c:v>109</c:v>
                </c:pt>
                <c:pt idx="55">
                  <c:v>110</c:v>
                </c:pt>
                <c:pt idx="56">
                  <c:v>111</c:v>
                </c:pt>
                <c:pt idx="57">
                  <c:v>112</c:v>
                </c:pt>
                <c:pt idx="58">
                  <c:v>113</c:v>
                </c:pt>
                <c:pt idx="59">
                  <c:v>114</c:v>
                </c:pt>
                <c:pt idx="60">
                  <c:v>116</c:v>
                </c:pt>
                <c:pt idx="61">
                  <c:v>115</c:v>
                </c:pt>
                <c:pt idx="62">
                  <c:v>117</c:v>
                </c:pt>
                <c:pt idx="63">
                  <c:v>118</c:v>
                </c:pt>
                <c:pt idx="64">
                  <c:v>119</c:v>
                </c:pt>
                <c:pt idx="65">
                  <c:v>118</c:v>
                </c:pt>
                <c:pt idx="66">
                  <c:v>120</c:v>
                </c:pt>
                <c:pt idx="67">
                  <c:v>121</c:v>
                </c:pt>
                <c:pt idx="68">
                  <c:v>122</c:v>
                </c:pt>
                <c:pt idx="69">
                  <c:v>121</c:v>
                </c:pt>
                <c:pt idx="70">
                  <c:v>122</c:v>
                </c:pt>
                <c:pt idx="71">
                  <c:v>123</c:v>
                </c:pt>
                <c:pt idx="72">
                  <c:v>123</c:v>
                </c:pt>
                <c:pt idx="73">
                  <c:v>124</c:v>
                </c:pt>
                <c:pt idx="74">
                  <c:v>125</c:v>
                </c:pt>
                <c:pt idx="75">
                  <c:v>125</c:v>
                </c:pt>
                <c:pt idx="76">
                  <c:v>126</c:v>
                </c:pt>
                <c:pt idx="77">
                  <c:v>126</c:v>
                </c:pt>
                <c:pt idx="78">
                  <c:v>126</c:v>
                </c:pt>
                <c:pt idx="79">
                  <c:v>127</c:v>
                </c:pt>
                <c:pt idx="80">
                  <c:v>128</c:v>
                </c:pt>
                <c:pt idx="81">
                  <c:v>128</c:v>
                </c:pt>
                <c:pt idx="82">
                  <c:v>129</c:v>
                </c:pt>
                <c:pt idx="83">
                  <c:v>130</c:v>
                </c:pt>
                <c:pt idx="84">
                  <c:v>131</c:v>
                </c:pt>
                <c:pt idx="85">
                  <c:v>132.5</c:v>
                </c:pt>
                <c:pt idx="86">
                  <c:v>132</c:v>
                </c:pt>
                <c:pt idx="87">
                  <c:v>131</c:v>
                </c:pt>
                <c:pt idx="88">
                  <c:v>133</c:v>
                </c:pt>
                <c:pt idx="89">
                  <c:v>132</c:v>
                </c:pt>
                <c:pt idx="90">
                  <c:v>133</c:v>
                </c:pt>
                <c:pt idx="91">
                  <c:v>134</c:v>
                </c:pt>
                <c:pt idx="92">
                  <c:v>135</c:v>
                </c:pt>
                <c:pt idx="93">
                  <c:v>135</c:v>
                </c:pt>
              </c:numCache>
            </c:numRef>
          </c:val>
          <c:smooth val="0"/>
          <c:extLst>
            <c:ext xmlns:c16="http://schemas.microsoft.com/office/drawing/2014/chart" uri="{C3380CC4-5D6E-409C-BE32-E72D297353CC}">
              <c16:uniqueId val="{00000000-8202-4BE0-8C48-AF17F05F7288}"/>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Sheet1!$A$2:$A$95</c:f>
              <c:numCache>
                <c:formatCode>General</c:formatCode>
                <c:ptCount val="94"/>
              </c:numCache>
            </c:numRef>
          </c:cat>
          <c:val>
            <c:numRef>
              <c:f>Sheet1!$C$2:$C$95</c:f>
              <c:numCache>
                <c:formatCode>General</c:formatCode>
                <c:ptCount val="94"/>
                <c:pt idx="18">
                  <c:v>0</c:v>
                </c:pt>
                <c:pt idx="23">
                  <c:v>0</c:v>
                </c:pt>
                <c:pt idx="47">
                  <c:v>0</c:v>
                </c:pt>
                <c:pt idx="85">
                  <c:v>0</c:v>
                </c:pt>
              </c:numCache>
            </c:numRef>
          </c:val>
          <c:smooth val="0"/>
          <c:extLst>
            <c:ext xmlns:c16="http://schemas.microsoft.com/office/drawing/2014/chart" uri="{C3380CC4-5D6E-409C-BE32-E72D297353CC}">
              <c16:uniqueId val="{00000000-1F68-44FF-82D9-7C8AEB342CD1}"/>
            </c:ext>
          </c:extLst>
        </c:ser>
        <c:dLbls>
          <c:showLegendKey val="0"/>
          <c:showVal val="0"/>
          <c:showCatName val="0"/>
          <c:showSerName val="0"/>
          <c:showPercent val="0"/>
          <c:showBubbleSize val="0"/>
        </c:dLbls>
        <c:smooth val="0"/>
        <c:axId val="720753032"/>
        <c:axId val="720748768"/>
      </c:lineChart>
      <c:catAx>
        <c:axId val="720753032"/>
        <c:scaling>
          <c:orientation val="minMax"/>
        </c:scaling>
        <c:delete val="1"/>
        <c:axPos val="b"/>
        <c:numFmt formatCode="General" sourceLinked="1"/>
        <c:majorTickMark val="none"/>
        <c:minorTickMark val="none"/>
        <c:tickLblPos val="nextTo"/>
        <c:crossAx val="720748768"/>
        <c:crosses val="autoZero"/>
        <c:auto val="1"/>
        <c:lblAlgn val="ctr"/>
        <c:lblOffset val="100"/>
        <c:noMultiLvlLbl val="0"/>
      </c:catAx>
      <c:valAx>
        <c:axId val="720748768"/>
        <c:scaling>
          <c:orientation val="minMax"/>
          <c:min val="9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720753032"/>
        <c:crosses val="autoZero"/>
        <c:crossBetween val="between"/>
        <c:minorUnit val="5"/>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73.xml"/><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228"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213" y="0"/>
            <a:ext cx="2971227" cy="457200"/>
          </a:xfrm>
          <a:prstGeom prst="rect">
            <a:avLst/>
          </a:prstGeom>
        </p:spPr>
        <p:txBody>
          <a:bodyPr vert="horz" lIns="91440" tIns="45720" rIns="91440" bIns="45720" rtlCol="0"/>
          <a:lstStyle>
            <a:lvl1pPr algn="r">
              <a:defRPr sz="1200"/>
            </a:lvl1pPr>
          </a:lstStyle>
          <a:p>
            <a:fld id="{0EC2A9A5-C71C-4F95-B893-0B828ADA92C1}" type="datetimeFigureOut">
              <a:rPr lang="en-US" smtClean="0"/>
              <a:t>1/25/2023</a:t>
            </a:fld>
            <a:endParaRPr lang="en-US"/>
          </a:p>
        </p:txBody>
      </p:sp>
      <p:sp>
        <p:nvSpPr>
          <p:cNvPr id="4" name="Footer Placeholder 3"/>
          <p:cNvSpPr>
            <a:spLocks noGrp="1"/>
          </p:cNvSpPr>
          <p:nvPr>
            <p:ph type="ftr" sz="quarter" idx="2"/>
          </p:nvPr>
        </p:nvSpPr>
        <p:spPr>
          <a:xfrm>
            <a:off x="0" y="8685213"/>
            <a:ext cx="2971228"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213" y="8685213"/>
            <a:ext cx="2971227" cy="457200"/>
          </a:xfrm>
          <a:prstGeom prst="rect">
            <a:avLst/>
          </a:prstGeom>
        </p:spPr>
        <p:txBody>
          <a:bodyPr vert="horz" lIns="91440" tIns="45720" rIns="91440" bIns="45720" rtlCol="0" anchor="b"/>
          <a:lstStyle>
            <a:lvl1pPr algn="r">
              <a:defRPr sz="1200"/>
            </a:lvl1pPr>
          </a:lstStyle>
          <a:p>
            <a:fld id="{48BA6964-3C1B-4554-8A9D-CB9C02F76146}" type="slidenum">
              <a:rPr lang="en-US" smtClean="0"/>
              <a:t>‹#›</a:t>
            </a:fld>
            <a:endParaRPr lang="en-US"/>
          </a:p>
        </p:txBody>
      </p:sp>
    </p:spTree>
    <p:custDataLst>
      <p:tags r:id="rId2"/>
    </p:custDataLst>
    <p:extLst>
      <p:ext uri="{BB962C8B-B14F-4D97-AF65-F5344CB8AC3E}">
        <p14:creationId xmlns:p14="http://schemas.microsoft.com/office/powerpoint/2010/main" val="2836344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228"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213" y="0"/>
            <a:ext cx="2971227" cy="457200"/>
          </a:xfrm>
          <a:prstGeom prst="rect">
            <a:avLst/>
          </a:prstGeom>
        </p:spPr>
        <p:txBody>
          <a:bodyPr vert="horz" lIns="91440" tIns="45720" rIns="91440" bIns="45720" rtlCol="0"/>
          <a:lstStyle>
            <a:lvl1pPr algn="r">
              <a:defRPr sz="1200"/>
            </a:lvl1pPr>
          </a:lstStyle>
          <a:p>
            <a:fld id="{CAD98B5F-9682-43AE-BCF0-DF321F21C9FD}" type="datetimeFigureOut">
              <a:rPr lang="en-US" smtClean="0"/>
              <a:t>1/25/2023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268" y="4343400"/>
            <a:ext cx="5485464"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228"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213" y="8685213"/>
            <a:ext cx="2971227" cy="457200"/>
          </a:xfrm>
          <a:prstGeom prst="rect">
            <a:avLst/>
          </a:prstGeom>
        </p:spPr>
        <p:txBody>
          <a:bodyPr vert="horz" lIns="91440" tIns="45720" rIns="91440" bIns="45720" rtlCol="0" anchor="b"/>
          <a:lstStyle>
            <a:lvl1pPr algn="r">
              <a:defRPr sz="1200"/>
            </a:lvl1pPr>
          </a:lstStyle>
          <a:p>
            <a:fld id="{F74A096B-B1FC-440A-B778-B54F29681DF1}" type="slidenum">
              <a:rPr lang="en-US" smtClean="0"/>
              <a:t>‹#›</a:t>
            </a:fld>
            <a:endParaRPr lang="en-US"/>
          </a:p>
        </p:txBody>
      </p:sp>
    </p:spTree>
    <p:extLst>
      <p:ext uri="{BB962C8B-B14F-4D97-AF65-F5344CB8AC3E}">
        <p14:creationId xmlns:p14="http://schemas.microsoft.com/office/powerpoint/2010/main" val="462085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a:t>
            </a:r>
            <a:r>
              <a:rPr lang="en-US" baseline="0" dirty="0" smtClean="0"/>
              <a:t> this training on the Allianz Benefit Control Annuity. </a:t>
            </a:r>
            <a:endParaRPr lang="en-US" dirty="0"/>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753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time you can see the accelerated option is better for clients looking to </a:t>
            </a:r>
            <a:r>
              <a:rPr lang="en-US" b="1" baseline="0" dirty="0" smtClean="0"/>
              <a:t>(CLICK) </a:t>
            </a:r>
            <a:r>
              <a:rPr lang="en-US" baseline="0" dirty="0" smtClean="0"/>
              <a:t>enhance their opportunity for income and the Balanced for those who want more of a </a:t>
            </a:r>
            <a:r>
              <a:rPr lang="en-US" b="1" baseline="0" dirty="0" smtClean="0"/>
              <a:t>(CLICK) </a:t>
            </a:r>
            <a:r>
              <a:rPr lang="en-US" baseline="0" dirty="0" smtClean="0"/>
              <a:t>income/accumulation balance.</a:t>
            </a:r>
          </a:p>
          <a:p>
            <a:r>
              <a:rPr lang="en-US" baseline="0" dirty="0" smtClean="0"/>
              <a:t>Most of the topics covered this far pertain to the Accumulation phase. Now let’s switch over and talk about the distribution phase.</a:t>
            </a:r>
            <a:endParaRPr lang="en-US" dirty="0"/>
          </a:p>
        </p:txBody>
      </p:sp>
      <p:sp>
        <p:nvSpPr>
          <p:cNvPr id="4" name="Slide Number Placeholder 3"/>
          <p:cNvSpPr>
            <a:spLocks noGrp="1"/>
          </p:cNvSpPr>
          <p:nvPr>
            <p:ph type="sldNum" sz="quarter" idx="10"/>
          </p:nvPr>
        </p:nvSpPr>
        <p:spPr/>
        <p:txBody>
          <a:bodyPr/>
          <a:lstStyle/>
          <a:p>
            <a:fld id="{F74A096B-B1FC-440A-B778-B54F29681DF1}" type="slidenum">
              <a:rPr lang="en-US" smtClean="0"/>
              <a:t>10</a:t>
            </a:fld>
            <a:endParaRPr lang="en-US"/>
          </a:p>
        </p:txBody>
      </p:sp>
    </p:spTree>
    <p:extLst>
      <p:ext uri="{BB962C8B-B14F-4D97-AF65-F5344CB8AC3E}">
        <p14:creationId xmlns:p14="http://schemas.microsoft.com/office/powerpoint/2010/main" val="2490866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your client</a:t>
            </a:r>
            <a:r>
              <a:rPr lang="en-US" baseline="0" dirty="0" smtClean="0"/>
              <a:t> is</a:t>
            </a:r>
            <a:r>
              <a:rPr lang="en-US" dirty="0" smtClean="0"/>
              <a:t> ready to turn income on the</a:t>
            </a:r>
            <a:r>
              <a:rPr lang="en-US" baseline="0" dirty="0" smtClean="0"/>
              <a:t>ir 1</a:t>
            </a:r>
            <a:r>
              <a:rPr lang="en-US" baseline="30000" dirty="0" smtClean="0"/>
              <a:t>st</a:t>
            </a:r>
            <a:r>
              <a:rPr lang="en-US" baseline="0" dirty="0" smtClean="0"/>
              <a:t> lifetime withdrawal will be based on what the protected income value has grown to. Once lifetime withdrawals are activated, your clients payment has the opportunity to increase every year interest is </a:t>
            </a:r>
            <a:r>
              <a:rPr lang="en-US" b="0" baseline="0" dirty="0" smtClean="0"/>
              <a:t>earned</a:t>
            </a:r>
            <a:r>
              <a:rPr lang="en-US" b="1" baseline="0" dirty="0" smtClean="0"/>
              <a:t> (CLICK) </a:t>
            </a:r>
            <a:r>
              <a:rPr lang="en-US" baseline="0" dirty="0" smtClean="0"/>
              <a:t>+ 150% interest bonus. The opportunity for your clients income to increase can help address rising cost during retirement. </a:t>
            </a:r>
          </a:p>
          <a:p>
            <a:r>
              <a:rPr lang="en-US" dirty="0" smtClean="0"/>
              <a:t>In this hypothetical example</a:t>
            </a:r>
            <a:r>
              <a:rPr lang="en-US" baseline="0" dirty="0" smtClean="0"/>
              <a:t> you can see the starting lifetime withdrawal is $10,000. Every year interest is credited the withdrawal increases by the same percentage plus the interest bonus. Withdrawals always have the potential to increase but will never decrease due to market volatility.</a:t>
            </a:r>
          </a:p>
          <a:p>
            <a:endParaRPr lang="en-US" baseline="0" dirty="0" smtClean="0"/>
          </a:p>
        </p:txBody>
      </p:sp>
      <p:sp>
        <p:nvSpPr>
          <p:cNvPr id="4" name="Slide Number Placeholder 3"/>
          <p:cNvSpPr>
            <a:spLocks noGrp="1"/>
          </p:cNvSpPr>
          <p:nvPr>
            <p:ph type="sldNum" sz="quarter" idx="10"/>
          </p:nvPr>
        </p:nvSpPr>
        <p:spPr/>
        <p:txBody>
          <a:bodyPr/>
          <a:lstStyle/>
          <a:p>
            <a:fld id="{F74A096B-B1FC-440A-B778-B54F29681DF1}" type="slidenum">
              <a:rPr lang="en-US" smtClean="0"/>
              <a:t>11</a:t>
            </a:fld>
            <a:endParaRPr lang="en-US"/>
          </a:p>
        </p:txBody>
      </p:sp>
    </p:spTree>
    <p:extLst>
      <p:ext uri="{BB962C8B-B14F-4D97-AF65-F5344CB8AC3E}">
        <p14:creationId xmlns:p14="http://schemas.microsoft.com/office/powerpoint/2010/main" val="94421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chart shows the increasing income opportunity over the average life expectancy of a 65 year old female. During the accumulation phase we are assuming 3% average rate of return plus the 250% accelerated interest bonus and during distribution a 3% average rate of return plus 150% balanced interest bonus. As you can see the initial lifetime withdrawal has more than doubled by the time the client has turned 87. </a:t>
            </a:r>
          </a:p>
          <a:p>
            <a:r>
              <a:rPr lang="en-US" baseline="0" dirty="0" smtClean="0"/>
              <a:t>https://www.ssa.gov/cgi-bin/longevity.cgi</a:t>
            </a:r>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1122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In addition</a:t>
            </a:r>
            <a:r>
              <a:rPr lang="en-US" sz="1200" b="0" baseline="0" dirty="0" smtClean="0"/>
              <a:t> to increasing income, t</a:t>
            </a:r>
            <a:r>
              <a:rPr lang="en-US" sz="1200" b="0" dirty="0" smtClean="0"/>
              <a:t>he Allianz Income Multiplier Benefit is</a:t>
            </a:r>
            <a:r>
              <a:rPr lang="en-US" sz="1200" b="0" baseline="0" dirty="0" smtClean="0"/>
              <a:t> the another way to help alleviate some of the rising cost during retirement. This benefit </a:t>
            </a:r>
            <a:r>
              <a:rPr lang="en-US" sz="1200" b="0" dirty="0" smtClean="0"/>
              <a:t>allows client</a:t>
            </a:r>
            <a:r>
              <a:rPr lang="en-US" sz="1200" b="0" baseline="0" dirty="0" smtClean="0"/>
              <a:t>s to </a:t>
            </a:r>
            <a:r>
              <a:rPr lang="en-US" sz="1200" b="0" dirty="0" smtClean="0"/>
              <a:t>double their income by</a:t>
            </a:r>
            <a:r>
              <a:rPr lang="en-US" sz="1200" b="0" baseline="0" dirty="0" smtClean="0"/>
              <a:t> qualifying one of two ways. </a:t>
            </a:r>
            <a:r>
              <a:rPr lang="en-US" sz="1200" b="0" dirty="0" smtClean="0"/>
              <a:t>If the </a:t>
            </a:r>
            <a:r>
              <a:rPr lang="en-US" sz="1200" b="0" baseline="0" dirty="0" smtClean="0"/>
              <a:t>contract owner is </a:t>
            </a:r>
            <a:r>
              <a:rPr lang="en-US" sz="1200" b="0" dirty="0" smtClean="0"/>
              <a:t>confined to a qualified nursing home, long term care facility, hospital or assisted living facility for at least 90 days in a consecutive 120 days (after the first year) or</a:t>
            </a:r>
            <a:r>
              <a:rPr lang="en-US" sz="1200" b="0" baseline="0" dirty="0" smtClean="0"/>
              <a:t> </a:t>
            </a:r>
            <a:r>
              <a:rPr lang="en-US" sz="1200" b="0" dirty="0" smtClean="0"/>
              <a:t>if the client is unable to perform 2:6 Activities of Daily Living for 90 consecutive days they would qualify.</a:t>
            </a:r>
          </a:p>
          <a:p>
            <a:r>
              <a:rPr lang="en-US" b="1" baseline="0" dirty="0" smtClean="0"/>
              <a:t>(CLICK) </a:t>
            </a:r>
            <a:r>
              <a:rPr lang="en-US" sz="1200" b="0" dirty="0" smtClean="0"/>
              <a:t>In our hypothetical example,</a:t>
            </a:r>
            <a:r>
              <a:rPr lang="en-US" sz="1200" b="0" baseline="0" dirty="0" smtClean="0"/>
              <a:t> the withdrawal prior to the illness is $20,000. After meeting the criteria, the payment doubles to $40,000. And as you can see still has the opportunity to increase due to indexed interest being credited to the contract. </a:t>
            </a:r>
          </a:p>
          <a:p>
            <a:r>
              <a:rPr lang="en-US" sz="1200" b="0" dirty="0" smtClean="0"/>
              <a:t>This benefit continues until either the client recovers or the accumulation value reaches zero, upon which the payments revert back to the standard payout.</a:t>
            </a:r>
          </a:p>
          <a:p>
            <a:r>
              <a:rPr lang="en-US" sz="1200" b="0" dirty="0" smtClean="0"/>
              <a:t>Please note: A physician must certify the covered person is unable to perform (without direct physical assistance of another person) at least 2:6 ADLS for at least 90 continuous days.</a:t>
            </a:r>
          </a:p>
        </p:txBody>
      </p:sp>
      <p:sp>
        <p:nvSpPr>
          <p:cNvPr id="4" name="Slide Number Placeholder 3"/>
          <p:cNvSpPr>
            <a:spLocks noGrp="1"/>
          </p:cNvSpPr>
          <p:nvPr>
            <p:ph type="sldNum" sz="quarter" idx="10"/>
          </p:nvPr>
        </p:nvSpPr>
        <p:spPr/>
        <p:txBody>
          <a:bodyPr/>
          <a:lstStyle/>
          <a:p>
            <a:fld id="{F74A096B-B1FC-440A-B778-B54F29681DF1}" type="slidenum">
              <a:rPr lang="en-US" smtClean="0"/>
              <a:t>13</a:t>
            </a:fld>
            <a:endParaRPr lang="en-US"/>
          </a:p>
        </p:txBody>
      </p:sp>
    </p:spTree>
    <p:extLst>
      <p:ext uri="{BB962C8B-B14F-4D97-AF65-F5344CB8AC3E}">
        <p14:creationId xmlns:p14="http://schemas.microsoft.com/office/powerpoint/2010/main" val="1221856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view of the many index allocation options your clients can choose from to help grow their contract values. Select index allocations might have an allocation charge. Let’s review a few details on this.</a:t>
            </a:r>
            <a:endParaRPr lang="en-US" dirty="0" smtClean="0"/>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789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PIV death benefit equals the lesser of the Protected Income Value at death or 250% (the death benefit cap) of the Accumulation Value. </a:t>
            </a:r>
          </a:p>
          <a:p>
            <a:r>
              <a:rPr lang="en-US" baseline="0" dirty="0" smtClean="0"/>
              <a:t>Lets look at two different hypothetical examples. </a:t>
            </a:r>
          </a:p>
          <a:p>
            <a:r>
              <a:rPr lang="en-US" baseline="0" dirty="0" smtClean="0"/>
              <a:t>In our first example the client passes and 100k is available in the Accumulation Value and 225k in the Protected Income Value. </a:t>
            </a:r>
            <a:r>
              <a:rPr lang="en-US" b="1" baseline="0" dirty="0" smtClean="0"/>
              <a:t>(CLICK) </a:t>
            </a:r>
            <a:r>
              <a:rPr lang="en-US" baseline="0" dirty="0" smtClean="0"/>
              <a:t>The death benefit cap would not come into play since the PIV death benefit is less than 250% of the AV death benefit. </a:t>
            </a:r>
          </a:p>
          <a:p>
            <a:r>
              <a:rPr lang="en-US" b="1" baseline="0" dirty="0" smtClean="0"/>
              <a:t>(CLICK) </a:t>
            </a:r>
            <a:r>
              <a:rPr lang="en-US" baseline="0" dirty="0" smtClean="0"/>
              <a:t>In our second example the AV at death is 100k and the PIV is 300k. In this scenario the </a:t>
            </a:r>
            <a:r>
              <a:rPr lang="en-US" b="1" baseline="0" dirty="0" smtClean="0"/>
              <a:t>(CLICK) </a:t>
            </a:r>
            <a:r>
              <a:rPr lang="en-US" baseline="0" dirty="0" smtClean="0"/>
              <a:t>250% cap would come into play. </a:t>
            </a:r>
            <a:r>
              <a:rPr lang="en-US" b="1" baseline="0" dirty="0" smtClean="0"/>
              <a:t>(CLICK) </a:t>
            </a:r>
            <a:r>
              <a:rPr lang="en-US" baseline="0" dirty="0" smtClean="0"/>
              <a:t>Multiply the 250% by the 100k AV to equal the PIV death benefit of </a:t>
            </a:r>
            <a:r>
              <a:rPr lang="en-US" b="1" baseline="0" dirty="0" smtClean="0"/>
              <a:t>(CLICK) </a:t>
            </a:r>
            <a:r>
              <a:rPr lang="en-US" baseline="0" dirty="0" smtClean="0"/>
              <a:t>250k. The beneficiary can receive the 100k AV in a lump sum or take the 250k in the PIV over at least 5 years. </a:t>
            </a:r>
          </a:p>
          <a:p>
            <a:r>
              <a:rPr lang="en-US" baseline="0" dirty="0" smtClean="0"/>
              <a:t>This cap can change on new business however once a contract is issued, the value cannot change. </a:t>
            </a:r>
          </a:p>
          <a:p>
            <a:endParaRPr lang="en-US" baseline="0" dirty="0" smtClean="0"/>
          </a:p>
        </p:txBody>
      </p:sp>
      <p:sp>
        <p:nvSpPr>
          <p:cNvPr id="4" name="Slide Number Placeholder 3"/>
          <p:cNvSpPr>
            <a:spLocks noGrp="1"/>
          </p:cNvSpPr>
          <p:nvPr>
            <p:ph type="sldNum" sz="quarter" idx="10"/>
          </p:nvPr>
        </p:nvSpPr>
        <p:spPr/>
        <p:txBody>
          <a:bodyPr/>
          <a:lstStyle/>
          <a:p>
            <a:fld id="{F74A096B-B1FC-440A-B778-B54F29681DF1}" type="slidenum">
              <a:rPr lang="en-US" smtClean="0"/>
              <a:t>15</a:t>
            </a:fld>
            <a:endParaRPr lang="en-US"/>
          </a:p>
        </p:txBody>
      </p:sp>
    </p:spTree>
    <p:extLst>
      <p:ext uri="{BB962C8B-B14F-4D97-AF65-F5344CB8AC3E}">
        <p14:creationId xmlns:p14="http://schemas.microsoft.com/office/powerpoint/2010/main" val="117370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the Allianz</a:t>
            </a:r>
            <a:r>
              <a:rPr lang="en-US" baseline="0" dirty="0" smtClean="0"/>
              <a:t> Benefit Control can offer your clients income anytime, a premium bonus plus the choice between an accelerated or balanced interest bonus to help grow the Protected Income Value and the opportunity for income to increase to help address rising costs during retirement. Call your Allianz contact today to discuss case design and suitability. </a:t>
            </a:r>
          </a:p>
          <a:p>
            <a:r>
              <a:rPr lang="en-US" baseline="0" dirty="0" smtClean="0"/>
              <a:t>Next lets discuss how YOU can be a LOCK star.. with your clients. </a:t>
            </a:r>
          </a:p>
        </p:txBody>
      </p:sp>
      <p:sp>
        <p:nvSpPr>
          <p:cNvPr id="4" name="Slide Number Placeholder 3"/>
          <p:cNvSpPr>
            <a:spLocks noGrp="1"/>
          </p:cNvSpPr>
          <p:nvPr>
            <p:ph type="sldNum" sz="quarter" idx="10"/>
          </p:nvPr>
        </p:nvSpPr>
        <p:spPr/>
        <p:txBody>
          <a:bodyPr/>
          <a:lstStyle/>
          <a:p>
            <a:fld id="{F74A096B-B1FC-440A-B778-B54F29681DF1}" type="slidenum">
              <a:rPr lang="en-US" smtClean="0"/>
              <a:t>16</a:t>
            </a:fld>
            <a:endParaRPr lang="en-US"/>
          </a:p>
        </p:txBody>
      </p:sp>
    </p:spTree>
    <p:extLst>
      <p:ext uri="{BB962C8B-B14F-4D97-AF65-F5344CB8AC3E}">
        <p14:creationId xmlns:p14="http://schemas.microsoft.com/office/powerpoint/2010/main" val="157290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section will cover a high level overview of index lock and its related features. </a:t>
            </a:r>
            <a:endParaRPr lang="en-US" dirty="0"/>
          </a:p>
        </p:txBody>
      </p:sp>
      <p:sp>
        <p:nvSpPr>
          <p:cNvPr id="4" name="Slide Number Placeholder 3"/>
          <p:cNvSpPr>
            <a:spLocks noGrp="1"/>
          </p:cNvSpPr>
          <p:nvPr>
            <p:ph type="sldNum" sz="quarter" idx="10"/>
          </p:nvPr>
        </p:nvSpPr>
        <p:spPr/>
        <p:txBody>
          <a:bodyPr/>
          <a:lstStyle/>
          <a:p>
            <a:fld id="{F74A096B-B1FC-440A-B778-B54F29681DF1}" type="slidenum">
              <a:rPr lang="en-US" smtClean="0"/>
              <a:t>17</a:t>
            </a:fld>
            <a:endParaRPr lang="en-US"/>
          </a:p>
        </p:txBody>
      </p:sp>
    </p:spTree>
    <p:extLst>
      <p:ext uri="{BB962C8B-B14F-4D97-AF65-F5344CB8AC3E}">
        <p14:creationId xmlns:p14="http://schemas.microsoft.com/office/powerpoint/2010/main" val="3586389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Allianz allows you to track and view index values</a:t>
            </a:r>
            <a:r>
              <a:rPr lang="en-US" baseline="0" dirty="0" smtClean="0"/>
              <a:t> 24/7 online. You or your client will be able to lock in positive index values on select indexed allocations anytime during the crediting period. Having the opportunity to index lock can help minimize the effects of min-term market volatility. </a:t>
            </a:r>
            <a:endParaRPr lang="en-US" dirty="0"/>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628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a:t>Each customer is different.  Goals and objectives will vary.  Index Lock and auto lock give you and your client the flexibility and control to determine the appropriate time or the appropriate percentage to lock in.  </a:t>
            </a:r>
            <a:endParaRPr lang="en-US" sz="1200" b="0" baseline="0" dirty="0" smtClean="0"/>
          </a:p>
          <a:p>
            <a:endParaRPr lang="en-US" sz="1200" b="0" baseline="0" dirty="0" smtClean="0"/>
          </a:p>
          <a:p>
            <a:r>
              <a:rPr lang="en-US" sz="1200" b="0" baseline="0" dirty="0" smtClean="0"/>
              <a:t>*From CSI-549</a:t>
            </a:r>
          </a:p>
          <a:p>
            <a:endParaRPr lang="en-US" sz="2000" b="0" baseline="0" dirty="0"/>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1297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boosted the premium bonus </a:t>
            </a:r>
            <a:r>
              <a:rPr lang="en-US" dirty="0" smtClean="0"/>
              <a:t>for </a:t>
            </a:r>
            <a:r>
              <a:rPr lang="en-US" dirty="0"/>
              <a:t>a limited time. Now your clients’ lifetime withdrawal payments can be even </a:t>
            </a:r>
            <a:r>
              <a:rPr lang="en-US" dirty="0" smtClean="0"/>
              <a:t>bigger </a:t>
            </a:r>
            <a:r>
              <a:rPr lang="en-US" dirty="0"/>
              <a:t>with our boosted 32% premium bonus credited to the Protected Income Value (PIV) on the Allianz Benefit Control Annuity. It’s our biggest bonus </a:t>
            </a:r>
            <a:r>
              <a:rPr lang="en-US" dirty="0" smtClean="0"/>
              <a:t>ever </a:t>
            </a:r>
            <a:r>
              <a:rPr lang="en-US" dirty="0"/>
              <a:t>– but it’s only available until April 3, 2023.</a:t>
            </a:r>
          </a:p>
        </p:txBody>
      </p:sp>
      <p:sp>
        <p:nvSpPr>
          <p:cNvPr id="4" name="Slide Number Placeholder 3"/>
          <p:cNvSpPr>
            <a:spLocks noGrp="1"/>
          </p:cNvSpPr>
          <p:nvPr>
            <p:ph type="sldNum" sz="quarter" idx="5"/>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784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a:t>
            </a:r>
            <a:r>
              <a:rPr lang="en-US" sz="1200" kern="1200" baseline="0" dirty="0" smtClean="0">
                <a:solidFill>
                  <a:schemeClr val="tx1"/>
                </a:solidFill>
                <a:effectLst/>
                <a:latin typeface="+mn-lt"/>
                <a:ea typeface="+mn-ea"/>
                <a:cs typeface="+mn-cs"/>
              </a:rPr>
              <a:t>two </a:t>
            </a:r>
            <a:r>
              <a:rPr lang="en-US" sz="1200" kern="1200" baseline="0" dirty="0">
                <a:solidFill>
                  <a:schemeClr val="tx1"/>
                </a:solidFill>
                <a:effectLst/>
                <a:latin typeface="+mn-lt"/>
                <a:ea typeface="+mn-ea"/>
                <a:cs typeface="+mn-cs"/>
              </a:rPr>
              <a:t>ways </a:t>
            </a:r>
            <a:r>
              <a:rPr lang="en-US" sz="1200" kern="1200" dirty="0">
                <a:solidFill>
                  <a:schemeClr val="tx1"/>
                </a:solidFill>
                <a:effectLst/>
                <a:latin typeface="+mn-lt"/>
                <a:ea typeface="+mn-ea"/>
                <a:cs typeface="+mn-cs"/>
              </a:rPr>
              <a:t>to lock in a gain on an Fixed</a:t>
            </a:r>
            <a:r>
              <a:rPr lang="en-US" sz="1200" kern="1200" baseline="0" dirty="0">
                <a:solidFill>
                  <a:schemeClr val="tx1"/>
                </a:solidFill>
                <a:effectLst/>
                <a:latin typeface="+mn-lt"/>
                <a:ea typeface="+mn-ea"/>
                <a:cs typeface="+mn-cs"/>
              </a:rPr>
              <a:t> Index Annuity</a:t>
            </a:r>
            <a:r>
              <a:rPr lang="en-US" sz="1200" kern="1200" dirty="0">
                <a:solidFill>
                  <a:schemeClr val="tx1"/>
                </a:solidFill>
                <a:effectLst/>
                <a:latin typeface="+mn-lt"/>
                <a:ea typeface="+mn-ea"/>
                <a:cs typeface="+mn-cs"/>
              </a:rPr>
              <a:t>. Manually or automatically</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way,</a:t>
            </a:r>
            <a:r>
              <a:rPr lang="en-US" sz="1200" kern="1200" baseline="0" dirty="0">
                <a:solidFill>
                  <a:schemeClr val="tx1"/>
                </a:solidFill>
                <a:effectLst/>
                <a:latin typeface="+mn-lt"/>
                <a:ea typeface="+mn-ea"/>
                <a:cs typeface="+mn-cs"/>
              </a:rPr>
              <a:t> a </a:t>
            </a:r>
            <a:r>
              <a:rPr lang="en-US" sz="1200" kern="1200" dirty="0">
                <a:solidFill>
                  <a:schemeClr val="tx1"/>
                </a:solidFill>
                <a:effectLst/>
                <a:latin typeface="+mn-lt"/>
                <a:ea typeface="+mn-ea"/>
                <a:cs typeface="+mn-cs"/>
              </a:rPr>
              <a:t>manual index lock, lets you </a:t>
            </a:r>
            <a:r>
              <a:rPr lang="en-US" sz="1200" kern="1200" baseline="0" dirty="0">
                <a:solidFill>
                  <a:schemeClr val="tx1"/>
                </a:solidFill>
                <a:effectLst/>
                <a:latin typeface="+mn-lt"/>
                <a:ea typeface="+mn-ea"/>
                <a:cs typeface="+mn-cs"/>
              </a:rPr>
              <a:t>choose when to lock in the index interest rate by going into the secure site and selecting manual index lock. </a:t>
            </a:r>
          </a:p>
          <a:p>
            <a:r>
              <a:rPr lang="en-US" sz="1200" kern="1200" dirty="0">
                <a:solidFill>
                  <a:schemeClr val="tx1"/>
                </a:solidFill>
                <a:effectLst/>
                <a:latin typeface="+mn-lt"/>
                <a:ea typeface="+mn-ea"/>
                <a:cs typeface="+mn-cs"/>
              </a:rPr>
              <a:t>The second way</a:t>
            </a:r>
            <a:r>
              <a:rPr lang="en-US" sz="1200" kern="1200" baseline="0" dirty="0">
                <a:solidFill>
                  <a:schemeClr val="tx1"/>
                </a:solidFill>
                <a:effectLst/>
                <a:latin typeface="+mn-lt"/>
                <a:ea typeface="+mn-ea"/>
                <a:cs typeface="+mn-cs"/>
              </a:rPr>
              <a:t>, an auto lock, gives you the option to set upper and/or lower targets, also within our secure site. When the targets are reached, it will lock in the desired indexed interest rate percentage automatically. </a:t>
            </a:r>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9902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Initiating</a:t>
            </a:r>
            <a:r>
              <a:rPr lang="en-US" baseline="0" dirty="0"/>
              <a:t> an index lock is </a:t>
            </a:r>
            <a:r>
              <a:rPr lang="en-US" baseline="0" dirty="0" smtClean="0"/>
              <a:t>easy. On the slide is a sample </a:t>
            </a:r>
            <a:r>
              <a:rPr lang="en-US" baseline="0" dirty="0"/>
              <a:t>view of what you would see on the website. For auto lock you see the index interest rate percentage is at 7.77%. We have set an upper target at 12% and lower target at 7%. </a:t>
            </a:r>
            <a:r>
              <a:rPr lang="en-US" sz="1200" kern="1200" dirty="0">
                <a:solidFill>
                  <a:schemeClr val="tx1"/>
                </a:solidFill>
                <a:effectLst/>
                <a:latin typeface="+mn-lt"/>
                <a:ea typeface="+mn-ea"/>
                <a:cs typeface="+mn-cs"/>
              </a:rPr>
              <a:t>You are free to adjust the target index interest rate percentage – either up or down – as many times as you wish, as long as Auto Lock hasn’t been activated during that crediting period and your upper target is greater (or lower target is less than) the current index interest rate percentage. </a:t>
            </a:r>
            <a:r>
              <a:rPr lang="en-US" sz="1200" b="0" baseline="0" dirty="0"/>
              <a:t>The targets will be effective immediately although c</a:t>
            </a:r>
            <a:r>
              <a:rPr lang="en-US" sz="1200" b="0" dirty="0"/>
              <a:t>hanges may not reflect on the website for 1-2 days. </a:t>
            </a:r>
            <a:r>
              <a:rPr lang="en-US" b="0" baseline="0" dirty="0"/>
              <a:t>If you would like to request a manual lock after targets have been set, clear out the upper and lower target fields and the manual lock option box will reappear. Once an indexed allocation is locked it will show locked with the locked rate and the date of the lock.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our manual lock example no targets were set. The index interest rate percentage is at 8.90%, so a request is made to lock in that rate.  After selecting the box on the right, the view will change to say “Manual Lock Requested”. </a:t>
            </a:r>
            <a:endParaRPr lang="en-US" dirty="0"/>
          </a:p>
        </p:txBody>
      </p:sp>
      <p:sp>
        <p:nvSpPr>
          <p:cNvPr id="4" name="Slide Number Placeholder 3"/>
          <p:cNvSpPr>
            <a:spLocks noGrp="1"/>
          </p:cNvSpPr>
          <p:nvPr>
            <p:ph type="sldNum" sz="quarter" idx="10"/>
          </p:nvPr>
        </p:nvSpPr>
        <p:spPr/>
        <p:txBody>
          <a:bodyPr/>
          <a:lstStyle/>
          <a:p>
            <a:fld id="{F74A096B-B1FC-440A-B778-B54F29681DF1}" type="slidenum">
              <a:rPr lang="en-US" smtClean="0"/>
              <a:t>21</a:t>
            </a:fld>
            <a:endParaRPr lang="en-US"/>
          </a:p>
        </p:txBody>
      </p:sp>
    </p:spTree>
    <p:extLst>
      <p:ext uri="{BB962C8B-B14F-4D97-AF65-F5344CB8AC3E}">
        <p14:creationId xmlns:p14="http://schemas.microsoft.com/office/powerpoint/2010/main" val="2253548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What about index lock in a multi-year crediting method? With our multi-year crediting or My point to point crediting methods your clients can “lock it in” (they credit they want)… and “go again” (receive the credit and start new allocations) on the next contract anniversary….not at the end of the crediting period. With most other FIAs, clients must wait until the end of the crediting period…and leave the credit to chance. Please note: the lock is not guaranteed if the index does not reach a target.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Lets take a look at how this works.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794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Whether the client chooses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2-yr or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5-yr period … the guaranteed participation rates are</a:t>
            </a:r>
            <a:r>
              <a:rPr lang="en-US" sz="1200" kern="1200" baseline="0" dirty="0" smtClean="0">
                <a:solidFill>
                  <a:schemeClr val="tx1"/>
                </a:solidFill>
                <a:effectLst/>
                <a:latin typeface="+mn-lt"/>
                <a:ea typeface="+mn-ea"/>
                <a:cs typeface="+mn-cs"/>
              </a:rPr>
              <a:t> designed to s</a:t>
            </a:r>
            <a:r>
              <a:rPr lang="en-US" sz="1200" kern="1200" dirty="0" smtClean="0">
                <a:solidFill>
                  <a:schemeClr val="tx1"/>
                </a:solidFill>
                <a:effectLst/>
                <a:latin typeface="+mn-lt"/>
                <a:ea typeface="+mn-ea"/>
                <a:cs typeface="+mn-cs"/>
              </a:rPr>
              <a:t>tart higher (than annual point</a:t>
            </a:r>
            <a:r>
              <a:rPr lang="en-US" sz="1200" kern="1200" baseline="0" dirty="0" smtClean="0">
                <a:solidFill>
                  <a:schemeClr val="tx1"/>
                </a:solidFill>
                <a:effectLst/>
                <a:latin typeface="+mn-lt"/>
                <a:ea typeface="+mn-ea"/>
                <a:cs typeface="+mn-cs"/>
              </a:rPr>
              <a:t> to point) </a:t>
            </a:r>
            <a:r>
              <a:rPr lang="en-US" sz="1200" kern="1200" dirty="0" smtClean="0">
                <a:solidFill>
                  <a:schemeClr val="tx1"/>
                </a:solidFill>
                <a:effectLst/>
                <a:latin typeface="+mn-lt"/>
                <a:ea typeface="+mn-ea"/>
                <a:cs typeface="+mn-cs"/>
              </a:rPr>
              <a:t>… then increase annually throughout the multi-year crediting period.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Simply put “The longer you wait … the bigger the par rate”. </a:t>
            </a:r>
            <a:r>
              <a:rPr lang="en-US" sz="1200" kern="1200" baseline="0" dirty="0" smtClean="0">
                <a:solidFill>
                  <a:schemeClr val="tx1"/>
                </a:solidFill>
                <a:effectLst/>
                <a:latin typeface="+mn-lt"/>
                <a:ea typeface="+mn-ea"/>
                <a:cs typeface="+mn-cs"/>
              </a:rPr>
              <a:t>F</a:t>
            </a:r>
            <a:r>
              <a:rPr lang="en-US" sz="1200" kern="1200" dirty="0" smtClean="0">
                <a:solidFill>
                  <a:schemeClr val="tx1"/>
                </a:solidFill>
                <a:effectLst/>
                <a:latin typeface="+mn-lt"/>
                <a:ea typeface="+mn-ea"/>
                <a:cs typeface="+mn-cs"/>
              </a:rPr>
              <a:t>or example using the 5 year</a:t>
            </a:r>
            <a:r>
              <a:rPr lang="en-US" sz="1200" kern="1200" baseline="0" dirty="0" smtClean="0">
                <a:solidFill>
                  <a:schemeClr val="tx1"/>
                </a:solidFill>
                <a:effectLst/>
                <a:latin typeface="+mn-lt"/>
                <a:ea typeface="+mn-ea"/>
                <a:cs typeface="+mn-cs"/>
              </a:rPr>
              <a:t> point to point method, if an index lock is activated in crediting period year 2 the client will earn 90% of the index gain. If an index lock is activated in year 5 they will earn 120% of the index gain. The participation rates shown are hypothetical. Please refer to the Allianz guide to rates for current participation rates. </a:t>
            </a:r>
          </a:p>
          <a:p>
            <a:pPr lvl="0"/>
            <a:r>
              <a:rPr lang="en-US" baseline="0" dirty="0" smtClean="0"/>
              <a:t>Participation rates for all contract years in a crediting period are declared at issue at the beginning of each new crediting period and are guaranteed for the crediting period. Renewal rates may be the same as the previous schedule or different. </a:t>
            </a:r>
          </a:p>
          <a:p>
            <a:pPr lvl="0"/>
            <a:endParaRPr lang="en-US" baseline="0" dirty="0" smtClean="0"/>
          </a:p>
          <a:p>
            <a:pPr lvl="0"/>
            <a:r>
              <a:rPr lang="en-US" baseline="0" dirty="0" smtClean="0"/>
              <a:t>Lets look at an example.</a:t>
            </a:r>
          </a:p>
          <a:p>
            <a:pPr lvl="0"/>
            <a:endParaRPr lang="en-US" baseline="0" dirty="0" smtClean="0"/>
          </a:p>
          <a:p>
            <a:pPr lvl="0"/>
            <a:endParaRPr lang="en-US" baseline="0" dirty="0" smtClean="0"/>
          </a:p>
          <a:p>
            <a:pPr lvl="0"/>
            <a:endParaRPr lang="en-US" baseline="0" dirty="0" smtClean="0"/>
          </a:p>
          <a:p>
            <a:pPr lvl="0"/>
            <a:endParaRPr lang="en-US" baseline="0" dirty="0" smtClean="0"/>
          </a:p>
        </p:txBody>
      </p:sp>
      <p:sp>
        <p:nvSpPr>
          <p:cNvPr id="4" name="Slide Number Placeholder 3"/>
          <p:cNvSpPr>
            <a:spLocks noGrp="1"/>
          </p:cNvSpPr>
          <p:nvPr>
            <p:ph type="sldNum" sz="quarter" idx="10"/>
          </p:nvPr>
        </p:nvSpPr>
        <p:spPr/>
        <p:txBody>
          <a:bodyPr/>
          <a:lstStyle/>
          <a:p>
            <a:fld id="{F74A096B-B1FC-440A-B778-B54F29681DF1}" type="slidenum">
              <a:rPr lang="en-US" smtClean="0"/>
              <a:t>23</a:t>
            </a:fld>
            <a:endParaRPr lang="en-US"/>
          </a:p>
        </p:txBody>
      </p:sp>
    </p:spTree>
    <p:extLst>
      <p:ext uri="{BB962C8B-B14F-4D97-AF65-F5344CB8AC3E}">
        <p14:creationId xmlns:p14="http://schemas.microsoft.com/office/powerpoint/2010/main" val="2226447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 the first 5 year crediting period our hypothetical clients, Jerry and Lisa initiate an index lock in crediting period year 2. The index gain multiplied by the par rate in year 2 will equal their index credit. The credit will be applied on the contract anniversary after the index lock.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(CLICK) </a:t>
            </a:r>
            <a:r>
              <a:rPr lang="en-US" baseline="0" dirty="0" smtClean="0"/>
              <a:t>Jerry and Lisa have the option to now pick a new annual, 2 year or 5 year crediting period and decide on a 2 year period. In this example you can see the index value declined so no index lock occurred. They did not gain an index credit but did not lose any value either. Please note: if an allocation charge or other contract fees apply, the contracts value would be reduced by the cost of the fees or the charge.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(CLICK) </a:t>
            </a:r>
            <a:r>
              <a:rPr lang="en-US" baseline="0" dirty="0" smtClean="0"/>
              <a:t>At the end of the 2 year crediting period, Jerry and Lisa allocate to a new 5 year crediting period. The index value has a steady increase and they activate index lock in crediting period year 4. Please note: Index lock can only be activated on index returns greater than zero.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sz="1200" b="0" kern="1200" dirty="0" smtClean="0">
                <a:solidFill>
                  <a:schemeClr val="tx1"/>
                </a:solidFill>
                <a:effectLst/>
                <a:latin typeface="+mn-lt"/>
                <a:ea typeface="+mn-ea"/>
                <a:cs typeface="+mn-cs"/>
              </a:rPr>
              <a:t>When setting upper targets with MY point-to-point crediting methods, keep in mind that participation rates increase each year and could activate an index lock immediately on the contract anniversary. Consider</a:t>
            </a:r>
            <a:r>
              <a:rPr lang="en-US" sz="1200" b="0" kern="1200" baseline="0" dirty="0" smtClean="0">
                <a:solidFill>
                  <a:schemeClr val="tx1"/>
                </a:solidFill>
                <a:effectLst/>
                <a:latin typeface="+mn-lt"/>
                <a:ea typeface="+mn-ea"/>
                <a:cs typeface="+mn-cs"/>
              </a:rPr>
              <a:t> setting upper auto lock targets higher than normal.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707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Uncover index lock opportunities. Our on-demand Index Lock report (available on the allianzlife.com website) allows you to filter contracts equal to or above a specific interest rate, sort contracts from highest to lowest by interest rate and specify which allocations you want to see.  Run a report today and see what indexed interest rates are available to be locked across your entire book of business.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00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4A096B-B1FC-440A-B778-B54F29681DF1}" type="slidenum">
              <a:rPr lang="en-US" smtClean="0"/>
              <a:t>26</a:t>
            </a:fld>
            <a:endParaRPr lang="en-US"/>
          </a:p>
        </p:txBody>
      </p:sp>
    </p:spTree>
    <p:extLst>
      <p:ext uri="{BB962C8B-B14F-4D97-AF65-F5344CB8AC3E}">
        <p14:creationId xmlns:p14="http://schemas.microsoft.com/office/powerpoint/2010/main" val="198414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Allianz</a:t>
            </a:r>
            <a:r>
              <a:rPr lang="en-US" baseline="0" dirty="0" smtClean="0"/>
              <a:t> Benefit Control Annuity is an FIA that allows your clients to activate lifetime withdrawals anytime through its included no additional fee lifetime withdrawal benefit rider.  </a:t>
            </a:r>
          </a:p>
          <a:p>
            <a:r>
              <a:rPr lang="en-US" b="1" baseline="0" dirty="0" smtClean="0"/>
              <a:t>(CLICK) </a:t>
            </a:r>
            <a:r>
              <a:rPr lang="en-US" baseline="0" dirty="0" smtClean="0"/>
              <a:t>To help increase the benefit base faster, the ABC annuity offers your clients </a:t>
            </a:r>
            <a:r>
              <a:rPr lang="en-US" b="1" baseline="0" dirty="0" smtClean="0"/>
              <a:t>a premium bonus </a:t>
            </a:r>
            <a:r>
              <a:rPr lang="en-US" baseline="0" dirty="0" smtClean="0"/>
              <a:t>plus a choice between two different interest bonus options. Which means every time interest is earned, it will be credited with an interest bonus. </a:t>
            </a:r>
          </a:p>
          <a:p>
            <a:r>
              <a:rPr lang="en-US" b="1" baseline="0" dirty="0" smtClean="0"/>
              <a:t>(CLICK) </a:t>
            </a:r>
            <a:r>
              <a:rPr lang="en-US" baseline="0" dirty="0" smtClean="0"/>
              <a:t>And with the cost of living in retirement potentially increasing due to such things as healthcare, inflation and taxes, the ABC offers the potential for increasing income based on earned interest as well as the income multiplier benefit which can double the clients withdrawal if they become ill (qualifications apply). </a:t>
            </a:r>
            <a:endParaRPr lang="en-US" dirty="0"/>
          </a:p>
        </p:txBody>
      </p:sp>
      <p:sp>
        <p:nvSpPr>
          <p:cNvPr id="4" name="Slide Number Placeholder 3"/>
          <p:cNvSpPr>
            <a:spLocks noGrp="1"/>
          </p:cNvSpPr>
          <p:nvPr>
            <p:ph type="sldNum" sz="quarter" idx="10"/>
          </p:nvPr>
        </p:nvSpPr>
        <p:spPr/>
        <p:txBody>
          <a:bodyPr/>
          <a:lstStyle/>
          <a:p>
            <a:pPr marL="0" marR="0" lvl="0" indent="0" algn="r" defTabSz="1088167" rtl="0" eaLnBrk="1" fontAlgn="auto" latinLnBrk="0" hangingPunct="1">
              <a:lnSpc>
                <a:spcPct val="100000"/>
              </a:lnSpc>
              <a:spcBef>
                <a:spcPts val="0"/>
              </a:spcBef>
              <a:spcAft>
                <a:spcPts val="0"/>
              </a:spcAft>
              <a:buClrTx/>
              <a:buSzTx/>
              <a:buFontTx/>
              <a:buNone/>
              <a:tabLst/>
              <a:defRPr/>
            </a:pPr>
            <a:fld id="{F74A096B-B1FC-440A-B778-B54F29681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1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6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following sections we will cover the</a:t>
            </a:r>
            <a:r>
              <a:rPr lang="en-US" baseline="0" dirty="0" smtClean="0"/>
              <a:t> features and benefits of the Allianz Benefit Control annuity, followed by “How to be a lock star… an overview of index lock features and benefits”</a:t>
            </a:r>
            <a:endParaRPr lang="en-US" dirty="0"/>
          </a:p>
        </p:txBody>
      </p:sp>
      <p:sp>
        <p:nvSpPr>
          <p:cNvPr id="4" name="Slide Number Placeholder 3"/>
          <p:cNvSpPr>
            <a:spLocks noGrp="1"/>
          </p:cNvSpPr>
          <p:nvPr>
            <p:ph type="sldNum" sz="quarter" idx="10"/>
          </p:nvPr>
        </p:nvSpPr>
        <p:spPr/>
        <p:txBody>
          <a:bodyPr/>
          <a:lstStyle/>
          <a:p>
            <a:fld id="{F74A096B-B1FC-440A-B778-B54F29681DF1}" type="slidenum">
              <a:rPr lang="en-US" smtClean="0"/>
              <a:t>4</a:t>
            </a:fld>
            <a:endParaRPr lang="en-US"/>
          </a:p>
        </p:txBody>
      </p:sp>
    </p:spTree>
    <p:extLst>
      <p:ext uri="{BB962C8B-B14F-4D97-AF65-F5344CB8AC3E}">
        <p14:creationId xmlns:p14="http://schemas.microsoft.com/office/powerpoint/2010/main" val="389714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solidFill>
                  <a:schemeClr val="tx1"/>
                </a:solidFill>
                <a:latin typeface="+mn-lt"/>
              </a:rPr>
              <a:t>Allianz fixed index annuities</a:t>
            </a:r>
            <a:r>
              <a:rPr lang="en-US" sz="1200" baseline="0" dirty="0" smtClean="0">
                <a:solidFill>
                  <a:schemeClr val="tx1"/>
                </a:solidFill>
                <a:latin typeface="+mn-lt"/>
              </a:rPr>
              <a:t> </a:t>
            </a:r>
            <a:r>
              <a:rPr lang="en-US" sz="1200" dirty="0" smtClean="0">
                <a:solidFill>
                  <a:schemeClr val="tx1"/>
                </a:solidFill>
                <a:latin typeface="+mn-lt"/>
              </a:rPr>
              <a:t>can be a valuable part of a long term plan for retirement income, offering a level of certainty</a:t>
            </a:r>
            <a:r>
              <a:rPr lang="en-US" sz="1200" baseline="0" dirty="0" smtClean="0">
                <a:solidFill>
                  <a:schemeClr val="tx1"/>
                </a:solidFill>
                <a:latin typeface="+mn-lt"/>
              </a:rPr>
              <a:t> through </a:t>
            </a:r>
            <a:r>
              <a:rPr lang="en-US" sz="1200" dirty="0" smtClean="0">
                <a:solidFill>
                  <a:schemeClr val="tx1"/>
                </a:solidFill>
                <a:latin typeface="+mn-lt"/>
              </a:rPr>
              <a:t>many benefits which include:</a:t>
            </a:r>
          </a:p>
          <a:p>
            <a:pPr marL="185014" indent="-185014" defTabSz="973883">
              <a:buFont typeface="Arial" pitchFamily="34" charset="0"/>
              <a:buChar char="•"/>
              <a:defRPr/>
            </a:pPr>
            <a:r>
              <a:rPr lang="en-US" sz="1200" dirty="0" smtClean="0">
                <a:solidFill>
                  <a:schemeClr val="tx1"/>
                </a:solidFill>
                <a:latin typeface="+mn-lt"/>
              </a:rPr>
              <a:t>Accumulation</a:t>
            </a:r>
            <a:r>
              <a:rPr lang="en-US" sz="1200" baseline="0" dirty="0" smtClean="0">
                <a:solidFill>
                  <a:schemeClr val="tx1"/>
                </a:solidFill>
                <a:latin typeface="+mn-lt"/>
              </a:rPr>
              <a:t> potential</a:t>
            </a:r>
            <a:endParaRPr lang="en-US" sz="1200" dirty="0" smtClean="0">
              <a:solidFill>
                <a:schemeClr val="tx1"/>
              </a:solidFill>
              <a:latin typeface="+mn-lt"/>
            </a:endParaRPr>
          </a:p>
          <a:p>
            <a:pPr marL="185014" indent="-185014" defTabSz="973883">
              <a:buFont typeface="Arial" pitchFamily="34" charset="0"/>
              <a:buChar char="•"/>
              <a:defRPr/>
            </a:pPr>
            <a:r>
              <a:rPr lang="en-US" sz="1200" dirty="0" smtClean="0">
                <a:solidFill>
                  <a:schemeClr val="tx1"/>
                </a:solidFill>
                <a:latin typeface="+mn-lt"/>
              </a:rPr>
              <a:t>Tax-deferred</a:t>
            </a:r>
            <a:r>
              <a:rPr lang="en-US" sz="1200" baseline="0" dirty="0" smtClean="0">
                <a:solidFill>
                  <a:schemeClr val="tx1"/>
                </a:solidFill>
                <a:latin typeface="+mn-lt"/>
              </a:rPr>
              <a:t> growth potential</a:t>
            </a:r>
          </a:p>
          <a:p>
            <a:pPr marL="185014" indent="-185014" defTabSz="973883">
              <a:buFont typeface="Arial" pitchFamily="34" charset="0"/>
              <a:buChar char="•"/>
              <a:defRPr/>
            </a:pPr>
            <a:r>
              <a:rPr lang="en-US" sz="1200" baseline="0" dirty="0" smtClean="0">
                <a:solidFill>
                  <a:schemeClr val="tx1"/>
                </a:solidFill>
                <a:latin typeface="+mn-lt"/>
              </a:rPr>
              <a:t>Principal protection from market downturns</a:t>
            </a:r>
          </a:p>
          <a:p>
            <a:pPr marL="185014" indent="-185014">
              <a:buFont typeface="Arial" pitchFamily="34" charset="0"/>
              <a:buChar char="•"/>
            </a:pPr>
            <a:r>
              <a:rPr lang="en-US" sz="1200" baseline="0" dirty="0" smtClean="0">
                <a:solidFill>
                  <a:schemeClr val="tx1"/>
                </a:solidFill>
                <a:latin typeface="+mn-lt"/>
              </a:rPr>
              <a:t>Retirement income</a:t>
            </a:r>
          </a:p>
          <a:p>
            <a:pPr marL="185014" indent="-185014">
              <a:buFont typeface="Arial" pitchFamily="34" charset="0"/>
              <a:buChar char="•"/>
            </a:pPr>
            <a:r>
              <a:rPr lang="en-US" sz="1200" baseline="0" dirty="0" smtClean="0">
                <a:solidFill>
                  <a:schemeClr val="tx1"/>
                </a:solidFill>
                <a:latin typeface="+mn-lt"/>
              </a:rPr>
              <a:t>And death benefits for beneficiaries.</a:t>
            </a:r>
          </a:p>
        </p:txBody>
      </p:sp>
      <p:sp>
        <p:nvSpPr>
          <p:cNvPr id="4" name="Slide Number Placeholder 3"/>
          <p:cNvSpPr>
            <a:spLocks noGrp="1"/>
          </p:cNvSpPr>
          <p:nvPr>
            <p:ph type="sldNum" sz="quarter" idx="10"/>
          </p:nvPr>
        </p:nvSpPr>
        <p:spPr/>
        <p:txBody>
          <a:bodyPr/>
          <a:lstStyle/>
          <a:p>
            <a:fld id="{F74A096B-B1FC-440A-B778-B54F29681DF1}" type="slidenum">
              <a:rPr lang="en-US" smtClean="0"/>
              <a:t>5</a:t>
            </a:fld>
            <a:endParaRPr lang="en-US"/>
          </a:p>
        </p:txBody>
      </p:sp>
    </p:spTree>
    <p:extLst>
      <p:ext uri="{BB962C8B-B14F-4D97-AF65-F5344CB8AC3E}">
        <p14:creationId xmlns:p14="http://schemas.microsoft.com/office/powerpoint/2010/main" val="3971386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   Let’s cover some</a:t>
            </a:r>
            <a:r>
              <a:rPr lang="en-US" baseline="0" dirty="0" smtClean="0"/>
              <a:t> product details: </a:t>
            </a:r>
            <a:endParaRPr lang="en-US" dirty="0" smtClean="0"/>
          </a:p>
          <a:p>
            <a:pPr marL="171450" indent="-171450">
              <a:buFont typeface="Arial" panose="020B0604020202020204" pitchFamily="34" charset="0"/>
              <a:buChar char="•"/>
            </a:pPr>
            <a:r>
              <a:rPr lang="en-US" dirty="0" smtClean="0"/>
              <a:t>The</a:t>
            </a:r>
            <a:r>
              <a:rPr lang="en-US" baseline="0" dirty="0" smtClean="0"/>
              <a:t> issue ages for ABC are 0-80 years old. </a:t>
            </a:r>
          </a:p>
          <a:p>
            <a:pPr marL="171450" indent="-171450">
              <a:buFont typeface="Arial" panose="020B0604020202020204" pitchFamily="34" charset="0"/>
              <a:buChar char="•"/>
            </a:pPr>
            <a:r>
              <a:rPr lang="en-US" baseline="0" dirty="0" smtClean="0"/>
              <a:t>The minimum premium to start the contract is $20,000 qualified or nonqualified. </a:t>
            </a:r>
          </a:p>
          <a:p>
            <a:pPr marL="171450" indent="-171450">
              <a:buFont typeface="Arial" panose="020B0604020202020204" pitchFamily="34" charset="0"/>
              <a:buChar char="•"/>
            </a:pPr>
            <a:r>
              <a:rPr lang="en-US" baseline="0" dirty="0" smtClean="0"/>
              <a:t>10% of the total premium paid annually is allowed in a free withdrawal. The free withdrawal is available after the contract anniversary following the most recent premium payment. </a:t>
            </a:r>
          </a:p>
          <a:p>
            <a:pPr marL="171450" indent="-171450">
              <a:buFont typeface="Arial" panose="020B0604020202020204" pitchFamily="34" charset="0"/>
              <a:buChar char="•"/>
            </a:pPr>
            <a:r>
              <a:rPr lang="en-US" baseline="0" dirty="0" smtClean="0"/>
              <a:t>Clients are allowed to add premium for the first 18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Select index allocations will have an allocation</a:t>
            </a:r>
            <a:r>
              <a:rPr lang="en-US" baseline="0" dirty="0" smtClean="0"/>
              <a:t> charge, which will only come into play in extreme market environments. </a:t>
            </a:r>
          </a:p>
          <a:p>
            <a:pPr marL="171450" indent="-171450">
              <a:buFont typeface="Arial" panose="020B0604020202020204" pitchFamily="34" charset="0"/>
              <a:buChar char="•"/>
            </a:pPr>
            <a:r>
              <a:rPr lang="en-US" b="1" baseline="0" dirty="0" smtClean="0"/>
              <a:t>(CLICK) </a:t>
            </a:r>
            <a:r>
              <a:rPr lang="en-US" baseline="0" dirty="0" smtClean="0"/>
              <a:t>If the contract owners marital status changes, the new eligible person can be changed prior to income election.</a:t>
            </a:r>
          </a:p>
          <a:p>
            <a:pPr marL="171450" indent="-171450">
              <a:buFont typeface="Arial" panose="020B0604020202020204" pitchFamily="34" charset="0"/>
              <a:buChar char="•"/>
            </a:pPr>
            <a:r>
              <a:rPr lang="en-US" baseline="0" dirty="0" smtClean="0"/>
              <a:t>The Protected Income Value (the value income payments will be based on) is credited with a premium bonus after the contract is issued. For current rates please visit our rate page after logging into the allianzlife.com website. </a:t>
            </a:r>
          </a:p>
          <a:p>
            <a:pPr marL="171450" indent="-171450">
              <a:buFont typeface="Arial" panose="020B0604020202020204" pitchFamily="34" charset="0"/>
              <a:buChar char="•"/>
            </a:pPr>
            <a:r>
              <a:rPr lang="en-US" baseline="0" dirty="0" smtClean="0"/>
              <a:t>If withdrawals exceed the free withdrawal provision they will be subject to withdrawal charge and Market Value Adjustment during the withdrawal charge period. </a:t>
            </a:r>
          </a:p>
          <a:p>
            <a:pPr marL="171450" indent="-171450">
              <a:buFont typeface="Arial" panose="020B0604020202020204" pitchFamily="34" charset="0"/>
              <a:buChar char="•"/>
            </a:pPr>
            <a:r>
              <a:rPr lang="en-US" baseline="0" dirty="0" smtClean="0"/>
              <a:t>The withdrawal charge period is 10 years. </a:t>
            </a:r>
          </a:p>
          <a:p>
            <a:pPr marL="171450" indent="-171450">
              <a:buFont typeface="Arial" panose="020B0604020202020204" pitchFamily="34" charset="0"/>
              <a:buChar char="•"/>
            </a:pPr>
            <a:r>
              <a:rPr lang="en-US" b="1" baseline="0" dirty="0" smtClean="0"/>
              <a:t>(CLICK) </a:t>
            </a:r>
            <a:r>
              <a:rPr lang="en-US" baseline="0" dirty="0" smtClean="0"/>
              <a:t>The ABC has a built in guaranteed lifetime withdrawal benefit, which is included at no cost. </a:t>
            </a:r>
          </a:p>
          <a:p>
            <a:pPr marL="171450" indent="-171450">
              <a:buFont typeface="Arial" panose="020B0604020202020204" pitchFamily="34" charset="0"/>
              <a:buChar char="•"/>
            </a:pPr>
            <a:r>
              <a:rPr lang="en-US" baseline="0" dirty="0" smtClean="0"/>
              <a:t>The client will have the option of two different PIV interest bonus options. The Balanced or Accelerated Interest Bonus. For current rates please see the rate page at allianzlife.com. </a:t>
            </a:r>
          </a:p>
          <a:p>
            <a:pPr marL="171450" indent="-171450">
              <a:buFont typeface="Arial" panose="020B0604020202020204" pitchFamily="34" charset="0"/>
              <a:buChar char="•"/>
            </a:pPr>
            <a:r>
              <a:rPr lang="en-US" baseline="0" dirty="0" smtClean="0"/>
              <a:t>The death benefit, during the Accumulation phase, will be the greatest of the Accumulation Value, Guaranteed Minimum Value or Cumulative Withdrawal Amount, if taken in a lump sum, or the lesser of the Protected Income Value at death or 250% of the Accumulation Value if paid out over a minimum of 5 years. (We’ll look at an example of this at the end of the presentation).</a:t>
            </a: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74A096B-B1FC-440A-B778-B54F29681DF1}" type="slidenum">
              <a:rPr lang="en-US" smtClean="0"/>
              <a:t>6</a:t>
            </a:fld>
            <a:endParaRPr lang="en-US"/>
          </a:p>
        </p:txBody>
      </p:sp>
    </p:spTree>
    <p:extLst>
      <p:ext uri="{BB962C8B-B14F-4D97-AF65-F5344CB8AC3E}">
        <p14:creationId xmlns:p14="http://schemas.microsoft.com/office/powerpoint/2010/main" val="2157025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97193"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There are 2 bonuses to help grow the Protected income value.</a:t>
            </a:r>
            <a:r>
              <a:rPr lang="en-US" b="1" baseline="0" dirty="0" smtClean="0">
                <a:solidFill>
                  <a:schemeClr val="tx1"/>
                </a:solidFill>
              </a:rPr>
              <a:t> </a:t>
            </a:r>
            <a:r>
              <a:rPr lang="en-US" b="1" i="0" baseline="0" dirty="0" smtClean="0">
                <a:solidFill>
                  <a:schemeClr val="tx1"/>
                </a:solidFill>
              </a:rPr>
              <a:t>(CLICK) </a:t>
            </a:r>
            <a:r>
              <a:rPr lang="en-US" baseline="0" dirty="0" smtClean="0">
                <a:solidFill>
                  <a:schemeClr val="tx1"/>
                </a:solidFill>
              </a:rPr>
              <a:t>A </a:t>
            </a:r>
            <a:r>
              <a:rPr lang="en-US" dirty="0" smtClean="0">
                <a:solidFill>
                  <a:schemeClr val="tx1"/>
                </a:solidFill>
              </a:rPr>
              <a:t>premium bonus which will</a:t>
            </a:r>
            <a:r>
              <a:rPr lang="en-US" baseline="0" dirty="0" smtClean="0">
                <a:solidFill>
                  <a:schemeClr val="tx1"/>
                </a:solidFill>
              </a:rPr>
              <a:t> be applied immediately to the PIV and to </a:t>
            </a:r>
            <a:r>
              <a:rPr lang="en-US" dirty="0" smtClean="0">
                <a:solidFill>
                  <a:schemeClr val="tx1"/>
                </a:solidFill>
              </a:rPr>
              <a:t>all premium</a:t>
            </a:r>
            <a:r>
              <a:rPr lang="en-US" baseline="0" dirty="0" smtClean="0">
                <a:solidFill>
                  <a:schemeClr val="tx1"/>
                </a:solidFill>
              </a:rPr>
              <a:t> paid into the contract and the interest rate bonus which will be applied at the end of each crediting period. </a:t>
            </a:r>
          </a:p>
          <a:p>
            <a:pPr marL="0" marR="0" lvl="0" indent="0" algn="l" defTabSz="897193" rtl="0" eaLnBrk="1" fontAlgn="auto" latinLnBrk="0" hangingPunct="1">
              <a:lnSpc>
                <a:spcPct val="100000"/>
              </a:lnSpc>
              <a:spcBef>
                <a:spcPts val="0"/>
              </a:spcBef>
              <a:spcAft>
                <a:spcPts val="0"/>
              </a:spcAft>
              <a:buClrTx/>
              <a:buSzTx/>
              <a:buFontTx/>
              <a:buNone/>
              <a:tabLst/>
              <a:defRPr/>
            </a:pPr>
            <a:r>
              <a:rPr lang="en-US" b="1" i="0" baseline="0" dirty="0" smtClean="0">
                <a:solidFill>
                  <a:schemeClr val="tx1"/>
                </a:solidFill>
              </a:rPr>
              <a:t>(CLICK) </a:t>
            </a:r>
            <a:r>
              <a:rPr lang="en-US" dirty="0" smtClean="0">
                <a:solidFill>
                  <a:schemeClr val="tx1"/>
                </a:solidFill>
              </a:rPr>
              <a:t>The Protected Income Value is</a:t>
            </a:r>
            <a:r>
              <a:rPr lang="en-US" baseline="0" dirty="0" smtClean="0">
                <a:solidFill>
                  <a:schemeClr val="tx1"/>
                </a:solidFill>
              </a:rPr>
              <a:t> the value in the contract on which lifetime withdrawals will be based. This value is not available as a lump sum. Beneficiaries have access to this value if paid as a death benefit over a minimum 5 years. </a:t>
            </a:r>
          </a:p>
        </p:txBody>
      </p:sp>
      <p:sp>
        <p:nvSpPr>
          <p:cNvPr id="4" name="Slide Number Placeholder 3"/>
          <p:cNvSpPr>
            <a:spLocks noGrp="1"/>
          </p:cNvSpPr>
          <p:nvPr>
            <p:ph type="sldNum" sz="quarter" idx="10"/>
          </p:nvPr>
        </p:nvSpPr>
        <p:spPr/>
        <p:txBody>
          <a:bodyPr/>
          <a:lstStyle/>
          <a:p>
            <a:fld id="{F74A096B-B1FC-440A-B778-B54F29681DF1}" type="slidenum">
              <a:rPr lang="en-US" smtClean="0"/>
              <a:t>7</a:t>
            </a:fld>
            <a:endParaRPr lang="en-US"/>
          </a:p>
        </p:txBody>
      </p:sp>
    </p:spTree>
    <p:extLst>
      <p:ext uri="{BB962C8B-B14F-4D97-AF65-F5344CB8AC3E}">
        <p14:creationId xmlns:p14="http://schemas.microsoft.com/office/powerpoint/2010/main" val="393365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Each crediting period the contract owner will have the option to choose between the Balanced or Accelerated Interest Bonus option. </a:t>
            </a:r>
            <a:r>
              <a:rPr lang="en-US" baseline="0" dirty="0" smtClean="0"/>
              <a:t>The balanced PIV interest bonus option credits 150% of earned interest to the PIV and 100% of the credit to the AV.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baseline="0" dirty="0" smtClean="0"/>
              <a:t>The Accelerated PIV interest bonus option credits 250% of earned interest to the PIV and 50% to the AV. The client can choose the bonus option at the time of application and can change it on any subsequent contract anniversary however 100% has to be allocated to either the Balanced or Accelerated option per crediting period. Rates are set at issue and guaranteed for the life of the contract. </a:t>
            </a:r>
            <a:endParaRPr lang="en-US" dirty="0" smtClean="0"/>
          </a:p>
          <a:p>
            <a:r>
              <a:rPr lang="en-US" dirty="0" smtClean="0"/>
              <a:t>Next we’ll look at an example of the</a:t>
            </a:r>
            <a:r>
              <a:rPr lang="en-US" baseline="0" dirty="0" smtClean="0"/>
              <a:t> bonus at work.</a:t>
            </a:r>
            <a:endParaRPr lang="en-US" dirty="0"/>
          </a:p>
        </p:txBody>
      </p:sp>
      <p:sp>
        <p:nvSpPr>
          <p:cNvPr id="4" name="Slide Number Placeholder 3"/>
          <p:cNvSpPr>
            <a:spLocks noGrp="1"/>
          </p:cNvSpPr>
          <p:nvPr>
            <p:ph type="sldNum" sz="quarter" idx="10"/>
          </p:nvPr>
        </p:nvSpPr>
        <p:spPr/>
        <p:txBody>
          <a:bodyPr/>
          <a:lstStyle/>
          <a:p>
            <a:fld id="{F74A096B-B1FC-440A-B778-B54F29681DF1}" type="slidenum">
              <a:rPr lang="en-US" smtClean="0"/>
              <a:t>8</a:t>
            </a:fld>
            <a:endParaRPr lang="en-US"/>
          </a:p>
        </p:txBody>
      </p:sp>
    </p:spTree>
    <p:extLst>
      <p:ext uri="{BB962C8B-B14F-4D97-AF65-F5344CB8AC3E}">
        <p14:creationId xmlns:p14="http://schemas.microsoft.com/office/powerpoint/2010/main" val="85106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hypothetical example the contract owner has started the contract with $100,000 and has allocated 100% to the Balanced PIV Interest Bonus option. </a:t>
            </a:r>
            <a:r>
              <a:rPr lang="en-US" sz="1200" b="1" kern="1200" dirty="0" smtClean="0">
                <a:solidFill>
                  <a:schemeClr val="tx1"/>
                </a:solidFill>
                <a:effectLst/>
                <a:latin typeface="+mn-lt"/>
                <a:ea typeface="+mn-ea"/>
                <a:cs typeface="+mn-cs"/>
              </a:rPr>
              <a:t>The protected income value will receive a premium bonus immediately</a:t>
            </a:r>
            <a:r>
              <a:rPr lang="en-US" sz="1200" kern="1200" dirty="0" smtClean="0">
                <a:solidFill>
                  <a:schemeClr val="tx1"/>
                </a:solidFill>
                <a:effectLst/>
                <a:latin typeface="+mn-lt"/>
                <a:ea typeface="+mn-ea"/>
                <a:cs typeface="+mn-cs"/>
              </a:rPr>
              <a:t>. At the end of the first crediting period the index interest is [4%]. The AV will receive 100% of the [4%] indexed interest and the PIV will receive [150%] of the indexed interest equaling [6%]. </a:t>
            </a:r>
            <a:r>
              <a:rPr lang="en-US" sz="1200" b="1" kern="1200" dirty="0" smtClean="0">
                <a:solidFill>
                  <a:schemeClr val="tx1"/>
                </a:solidFill>
                <a:effectLst/>
                <a:latin typeface="+mn-lt"/>
                <a:ea typeface="+mn-ea"/>
                <a:cs typeface="+mn-cs"/>
              </a:rPr>
              <a:t>From here you can see the new values in the Accumulation and Protected Income Values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In our Accelerated option the AV and PIV start off the same as the balanced. The indexed interest is [4%] at the end of the crediting period however with the Accelerated option the AV interest factor is [50%] and the PIV interest bonus is [250%]. The indexed credit will then equal [2%] in the AV and [10%] in the PIV. </a:t>
            </a:r>
            <a:r>
              <a:rPr lang="en-US" sz="1200" b="1" kern="1200" dirty="0" smtClean="0">
                <a:solidFill>
                  <a:schemeClr val="tx1"/>
                </a:solidFill>
                <a:effectLst/>
                <a:latin typeface="+mn-lt"/>
                <a:ea typeface="+mn-ea"/>
                <a:cs typeface="+mn-cs"/>
              </a:rPr>
              <a:t>The Protected</a:t>
            </a:r>
            <a:r>
              <a:rPr lang="en-US" sz="1200" b="1" kern="1200" baseline="0" dirty="0" smtClean="0">
                <a:solidFill>
                  <a:schemeClr val="tx1"/>
                </a:solidFill>
                <a:effectLst/>
                <a:latin typeface="+mn-lt"/>
                <a:ea typeface="+mn-ea"/>
                <a:cs typeface="+mn-cs"/>
              </a:rPr>
              <a:t> Income Value</a:t>
            </a:r>
            <a:r>
              <a:rPr lang="en-US" sz="1200" b="1" kern="1200" dirty="0" smtClean="0">
                <a:solidFill>
                  <a:schemeClr val="tx1"/>
                </a:solidFill>
                <a:effectLst/>
                <a:latin typeface="+mn-lt"/>
                <a:ea typeface="+mn-ea"/>
                <a:cs typeface="+mn-cs"/>
              </a:rPr>
              <a:t> ends up much higher than the Accumulation</a:t>
            </a:r>
            <a:r>
              <a:rPr lang="en-US" sz="1200" b="1" kern="1200" baseline="0" dirty="0" smtClean="0">
                <a:solidFill>
                  <a:schemeClr val="tx1"/>
                </a:solidFill>
                <a:effectLst/>
                <a:latin typeface="+mn-lt"/>
                <a:ea typeface="+mn-ea"/>
                <a:cs typeface="+mn-cs"/>
              </a:rPr>
              <a:t> Value</a:t>
            </a:r>
            <a:r>
              <a:rPr lang="en-US" sz="1200" b="1" kern="1200" dirty="0" smtClean="0">
                <a:solidFill>
                  <a:schemeClr val="tx1"/>
                </a:solidFill>
                <a:effectLst/>
                <a:latin typeface="+mn-lt"/>
                <a:ea typeface="+mn-ea"/>
                <a:cs typeface="+mn-cs"/>
              </a:rPr>
              <a:t> as it is geared toward clients looking to take lifetime withdrawals.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4A096B-B1FC-440A-B778-B54F29681DF1}" type="slidenum">
              <a:rPr lang="en-US" smtClean="0"/>
              <a:t>9</a:t>
            </a:fld>
            <a:endParaRPr lang="en-US"/>
          </a:p>
        </p:txBody>
      </p:sp>
    </p:spTree>
    <p:extLst>
      <p:ext uri="{BB962C8B-B14F-4D97-AF65-F5344CB8AC3E}">
        <p14:creationId xmlns:p14="http://schemas.microsoft.com/office/powerpoint/2010/main" val="1741486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1.png"/></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5.jpe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7.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ags" Target="../tags/tag5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8.xml"/><Relationship Id="rId1" Type="http://schemas.openxmlformats.org/officeDocument/2006/relationships/tags" Target="../tags/tag55.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8.xml"/><Relationship Id="rId1" Type="http://schemas.openxmlformats.org/officeDocument/2006/relationships/tags" Target="../tags/tag5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8.xml"/><Relationship Id="rId1" Type="http://schemas.openxmlformats.org/officeDocument/2006/relationships/tags" Target="../tags/tag5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8.xml"/><Relationship Id="rId1" Type="http://schemas.openxmlformats.org/officeDocument/2006/relationships/tags" Target="../tags/tag5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2.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3.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4.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8.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9.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0.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1.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6" name="Picture Placeholder 12"/>
          <p:cNvSpPr>
            <a:spLocks noGrp="1"/>
          </p:cNvSpPr>
          <p:nvPr>
            <p:ph type="pic" sz="quarter" idx="21"/>
          </p:nvPr>
        </p:nvSpPr>
        <p:spPr>
          <a:xfrm>
            <a:off x="5788025" y="836684"/>
            <a:ext cx="6400800" cy="5212080"/>
          </a:xfrm>
          <a:prstGeom prst="rect">
            <a:avLst/>
          </a:prstGeom>
        </p:spPr>
        <p:txBody>
          <a:bodyPr/>
          <a:lstStyle>
            <a:lvl1pPr>
              <a:defRPr>
                <a:solidFill>
                  <a:schemeClr val="tx1"/>
                </a:solidFill>
              </a:defRPr>
            </a:lvl1pPr>
          </a:lstStyle>
          <a:p>
            <a:r>
              <a:rPr lang="en-US" smtClean="0"/>
              <a:t>Click icon to add picture</a:t>
            </a:r>
            <a:endParaRPr lang="en-US" dirty="0"/>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7937836" y="145401"/>
            <a:ext cx="3974883" cy="274320"/>
          </a:xfrm>
          <a:prstGeom prst="rect">
            <a:avLst/>
          </a:prstGeom>
          <a:noFill/>
        </p:spPr>
        <p:txBody>
          <a:bodyPr wrap="square" rtlCol="0" anchor="b">
            <a:noAutofit/>
          </a:bodyPr>
          <a:lstStyle/>
          <a:p>
            <a:pPr lvl="0" algn="r"/>
            <a:r>
              <a:rPr lang="en-US" sz="1000" dirty="0">
                <a:solidFill>
                  <a:schemeClr val="tx1"/>
                </a:solidFill>
                <a:latin typeface="Calibri" panose="020F0502020204030204" pitchFamily="34" charset="0"/>
              </a:rPr>
              <a:t>Allianz Life Insurance Company of North America</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3" name="Picture 2">
            <a:extLst>
              <a:ext uri="{FF2B5EF4-FFF2-40B4-BE49-F238E27FC236}">
                <a16:creationId xmlns:a16="http://schemas.microsoft.com/office/drawing/2014/main" id="{D4EE67CA-134E-F742-8923-8770FF9B00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custDataLst>
      <p:tags r:id="rId1"/>
    </p:custDataLst>
    <p:extLst>
      <p:ext uri="{BB962C8B-B14F-4D97-AF65-F5344CB8AC3E}">
        <p14:creationId xmlns:p14="http://schemas.microsoft.com/office/powerpoint/2010/main" val="5444824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olid V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5C003804-D1AF-B146-AE4C-8E7366111B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8" name="TextBox 17"/>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7667424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olid FIA">
    <p:spTree>
      <p:nvGrpSpPr>
        <p:cNvPr id="1" name=""/>
        <p:cNvGrpSpPr/>
        <p:nvPr/>
      </p:nvGrpSpPr>
      <p:grpSpPr>
        <a:xfrm>
          <a:off x="0" y="0"/>
          <a:ext cx="0" cy="0"/>
          <a:chOff x="0" y="0"/>
          <a:chExt cx="0" cy="0"/>
        </a:xfrm>
      </p:grpSpPr>
      <p:sp>
        <p:nvSpPr>
          <p:cNvPr id="12" name="Rectangle 11"/>
          <p:cNvSpPr/>
          <p:nvPr userDrawn="1"/>
        </p:nvSpPr>
        <p:spPr>
          <a:xfrm>
            <a:off x="1" y="0"/>
            <a:ext cx="960120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60" y="838202"/>
            <a:ext cx="8510096" cy="3109263"/>
          </a:xfrm>
          <a:prstGeom prst="rect">
            <a:avLst/>
          </a:prstGeom>
        </p:spPr>
        <p:txBody>
          <a:bodyPr anchor="t">
            <a:normAutofit/>
          </a:bodyPr>
          <a:lstStyle>
            <a:lvl1pPr>
              <a:spcBef>
                <a:spcPts val="600"/>
              </a:spcBef>
              <a:spcAft>
                <a:spcPts val="0"/>
              </a:spcAft>
              <a:defRPr sz="4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3"/>
            <a:ext cx="8567704" cy="1440175"/>
          </a:xfrm>
          <a:prstGeom prst="rect">
            <a:avLst/>
          </a:prstGeom>
        </p:spPr>
        <p:txBody>
          <a:bodyPr>
            <a:normAutofit/>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4"/>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4EB6CB0B-22B7-614D-AF60-5FD0E5C9F3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
        <p:nvSpPr>
          <p:cNvPr id="16" name="TextBox 15"/>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8158709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w/Block Blue">
    <p:spTree>
      <p:nvGrpSpPr>
        <p:cNvPr id="1" name=""/>
        <p:cNvGrpSpPr/>
        <p:nvPr/>
      </p:nvGrpSpPr>
      <p:grpSpPr>
        <a:xfrm>
          <a:off x="0" y="0"/>
          <a:ext cx="0" cy="0"/>
          <a:chOff x="0" y="0"/>
          <a:chExt cx="0" cy="0"/>
        </a:xfrm>
      </p:grpSpPr>
      <p:sp>
        <p:nvSpPr>
          <p:cNvPr id="9" name="Rectangle 8"/>
          <p:cNvSpPr/>
          <p:nvPr userDrawn="1"/>
        </p:nvSpPr>
        <p:spPr>
          <a:xfrm>
            <a:off x="1" y="0"/>
            <a:ext cx="5760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2"/>
            <a:ext cx="5029200" cy="3109263"/>
          </a:xfrm>
          <a:prstGeom prst="rect">
            <a:avLst/>
          </a:prstGeom>
        </p:spPr>
        <p:txBody>
          <a:bodyPr anchor="b"/>
          <a:lstStyle>
            <a:lvl1pPr>
              <a:spcBef>
                <a:spcPts val="600"/>
              </a:spcBef>
              <a:spcAft>
                <a:spcPts val="0"/>
              </a:spcAft>
              <a:defRPr sz="39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3"/>
            <a:ext cx="5029200" cy="1440175"/>
          </a:xfrm>
          <a:prstGeom prst="rect">
            <a:avLst/>
          </a:prstGeom>
        </p:spPr>
        <p:txBody>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4"/>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269A3B79-F47A-2C4E-B9BF-BC735DD162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
        <p:nvSpPr>
          <p:cNvPr id="17" name="TextBox 16"/>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5341212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over image">
    <p:spTree>
      <p:nvGrpSpPr>
        <p:cNvPr id="1" name=""/>
        <p:cNvGrpSpPr/>
        <p:nvPr/>
      </p:nvGrpSpPr>
      <p:grpSpPr>
        <a:xfrm>
          <a:off x="0" y="0"/>
          <a:ext cx="0" cy="0"/>
          <a:chOff x="0" y="0"/>
          <a:chExt cx="0" cy="0"/>
        </a:xfrm>
      </p:grpSpPr>
      <p:sp>
        <p:nvSpPr>
          <p:cNvPr id="9" name="Text Placeholder 8"/>
          <p:cNvSpPr>
            <a:spLocks noGrp="1"/>
          </p:cNvSpPr>
          <p:nvPr>
            <p:ph type="body" sz="quarter" idx="20" hasCustomPrompt="1"/>
          </p:nvPr>
        </p:nvSpPr>
        <p:spPr>
          <a:xfrm>
            <a:off x="7313615" y="3"/>
            <a:ext cx="4541837" cy="4868863"/>
          </a:xfrm>
          <a:prstGeom prst="rect">
            <a:avLst/>
          </a:prstGeom>
          <a:solidFill>
            <a:schemeClr val="accent1"/>
          </a:solidFill>
        </p:spPr>
        <p:txBody>
          <a:bodyPr lIns="0" tIns="548640">
            <a:normAutofit/>
          </a:bodyPr>
          <a:lstStyle>
            <a:lvl1pPr marL="284078" indent="0">
              <a:defRPr sz="2399">
                <a:solidFill>
                  <a:schemeClr val="bg2"/>
                </a:solidFill>
              </a:defRPr>
            </a:lvl1pPr>
          </a:lstStyle>
          <a:p>
            <a:pPr lvl="0"/>
            <a:r>
              <a:rPr lang="en-US" dirty="0"/>
              <a:t>Presenter Name</a:t>
            </a:r>
          </a:p>
          <a:p>
            <a:pPr lvl="0"/>
            <a:r>
              <a:rPr lang="en-US" dirty="0"/>
              <a:t>Title, Company</a:t>
            </a:r>
          </a:p>
          <a:p>
            <a:pPr lvl="0"/>
            <a:r>
              <a:rPr lang="en-US" dirty="0"/>
              <a:t>Event</a:t>
            </a:r>
          </a:p>
        </p:txBody>
      </p:sp>
      <p:sp>
        <p:nvSpPr>
          <p:cNvPr id="6" name="Picture Placeholder 5"/>
          <p:cNvSpPr>
            <a:spLocks noGrp="1"/>
          </p:cNvSpPr>
          <p:nvPr>
            <p:ph type="pic" sz="quarter" idx="27"/>
          </p:nvPr>
        </p:nvSpPr>
        <p:spPr>
          <a:xfrm>
            <a:off x="-1" y="0"/>
            <a:ext cx="7315200" cy="5943600"/>
          </a:xfrm>
          <a:prstGeom prst="rect">
            <a:avLst/>
          </a:prstGeom>
        </p:spPr>
        <p:txBody>
          <a:bodyPr>
            <a:normAutofit/>
          </a:bodyPr>
          <a:lstStyle>
            <a:lvl1pPr>
              <a:defRPr sz="1999">
                <a:solidFill>
                  <a:schemeClr val="tx1"/>
                </a:solidFill>
              </a:defRPr>
            </a:lvl1pPr>
          </a:lstStyle>
          <a:p>
            <a:r>
              <a:rPr lang="en-US" smtClean="0"/>
              <a:t>Click icon to add picture</a:t>
            </a:r>
            <a:endParaRPr lang="en-US" dirty="0"/>
          </a:p>
        </p:txBody>
      </p:sp>
      <p:sp>
        <p:nvSpPr>
          <p:cNvPr id="3" name="Text Placeholder 2"/>
          <p:cNvSpPr>
            <a:spLocks noGrp="1"/>
          </p:cNvSpPr>
          <p:nvPr>
            <p:ph type="body" sz="quarter" idx="28" hasCustomPrompt="1"/>
          </p:nvPr>
        </p:nvSpPr>
        <p:spPr>
          <a:xfrm>
            <a:off x="333712" y="610744"/>
            <a:ext cx="6400800" cy="1248440"/>
          </a:xfrm>
          <a:prstGeom prst="rect">
            <a:avLst/>
          </a:prstGeom>
        </p:spPr>
        <p:txBody>
          <a:bodyPr/>
          <a:lstStyle>
            <a:lvl1pPr>
              <a:defRPr sz="4399" b="1" baseline="0"/>
            </a:lvl1pPr>
          </a:lstStyle>
          <a:p>
            <a:pPr lvl="0"/>
            <a:r>
              <a:rPr lang="en-US" dirty="0"/>
              <a:t>TYPE TITLE HERE</a:t>
            </a:r>
            <a:br>
              <a:rPr lang="en-US" dirty="0"/>
            </a:br>
            <a:r>
              <a:rPr lang="en-US" dirty="0"/>
              <a:t>IN CAPS/BOLD</a:t>
            </a:r>
          </a:p>
        </p:txBody>
      </p:sp>
      <p:sp>
        <p:nvSpPr>
          <p:cNvPr id="5" name="Text Placeholder 4"/>
          <p:cNvSpPr>
            <a:spLocks noGrp="1"/>
          </p:cNvSpPr>
          <p:nvPr>
            <p:ph type="body" sz="quarter" idx="29" hasCustomPrompt="1"/>
          </p:nvPr>
        </p:nvSpPr>
        <p:spPr>
          <a:xfrm>
            <a:off x="333376" y="1858963"/>
            <a:ext cx="6400800" cy="1645920"/>
          </a:xfrm>
          <a:prstGeom prst="rect">
            <a:avLst/>
          </a:prstGeom>
        </p:spPr>
        <p:txBody>
          <a:bodyPr/>
          <a:lstStyle>
            <a:lvl1pPr>
              <a:defRPr sz="3199" baseline="0"/>
            </a:lvl1pPr>
          </a:lstStyle>
          <a:p>
            <a:pPr lvl="0"/>
            <a:r>
              <a:rPr lang="en-US" dirty="0"/>
              <a:t>Change color of box as needed</a:t>
            </a:r>
          </a:p>
        </p:txBody>
      </p:sp>
      <p:sp>
        <p:nvSpPr>
          <p:cNvPr id="13" name="Text Placeholder 4"/>
          <p:cNvSpPr>
            <a:spLocks noGrp="1"/>
          </p:cNvSpPr>
          <p:nvPr>
            <p:ph type="body" sz="quarter" idx="13" hasCustomPrompt="1"/>
          </p:nvPr>
        </p:nvSpPr>
        <p:spPr>
          <a:xfrm>
            <a:off x="383911" y="6309354"/>
            <a:ext cx="5029200" cy="241697"/>
          </a:xfrm>
          <a:prstGeom prst="rect">
            <a:avLst/>
          </a:prstGeom>
        </p:spPr>
        <p:txBody>
          <a:bodyPr anchor="ctr">
            <a:normAutofit/>
          </a:bodyPr>
          <a:lstStyle>
            <a:lvl1pPr>
              <a:defRPr sz="900" b="1">
                <a:solidFill>
                  <a:schemeClr val="tx1"/>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tx1"/>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Rectangle 10"/>
          <p:cNvSpPr/>
          <p:nvPr userDrawn="1"/>
        </p:nvSpPr>
        <p:spPr>
          <a:xfrm>
            <a:off x="391320" y="6047742"/>
            <a:ext cx="5079621" cy="246221"/>
          </a:xfrm>
          <a:prstGeom prst="rect">
            <a:avLst/>
          </a:prstGeom>
        </p:spPr>
        <p:txBody>
          <a:bodyPr wrap="square">
            <a:spAutoFit/>
          </a:bodyPr>
          <a:lstStyle/>
          <a:p>
            <a:pPr defTabSz="914126" eaLnBrk="0" hangingPunct="0">
              <a:spcBef>
                <a:spcPct val="20000"/>
              </a:spcBef>
              <a:spcAft>
                <a:spcPct val="25000"/>
              </a:spcAft>
              <a:buFont typeface="Calibri" pitchFamily="34" charset="0"/>
              <a:buNone/>
              <a:defRPr/>
            </a:pPr>
            <a:r>
              <a:rPr lang="en-US" sz="1000" kern="0" dirty="0">
                <a:solidFill>
                  <a:srgbClr val="424242"/>
                </a:solidFill>
                <a:latin typeface="Calibri" panose="020F0502020204030204" pitchFamily="34" charset="0"/>
                <a:ea typeface="Calibri" panose="020B0604020202020204" pitchFamily="34" charset="-128"/>
                <a:cs typeface="Calibri" panose="020B0604020202020204" pitchFamily="34" charset="0"/>
              </a:rPr>
              <a:t>Allianz Life Insurance Company of North America</a:t>
            </a:r>
          </a:p>
        </p:txBody>
      </p:sp>
      <p:pic>
        <p:nvPicPr>
          <p:cNvPr id="12" name="Picture 11">
            <a:extLst>
              <a:ext uri="{FF2B5EF4-FFF2-40B4-BE49-F238E27FC236}">
                <a16:creationId xmlns:a16="http://schemas.microsoft.com/office/drawing/2014/main" id="{DC56E400-9A9F-C648-ADCB-B294E5E425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Tree>
    <p:extLst>
      <p:ext uri="{BB962C8B-B14F-4D97-AF65-F5344CB8AC3E}">
        <p14:creationId xmlns:p14="http://schemas.microsoft.com/office/powerpoint/2010/main" val="40390002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506533" y="2"/>
            <a:ext cx="2995564" cy="4868863"/>
          </a:xfrm>
          <a:prstGeom prst="rect">
            <a:avLst/>
          </a:prstGeom>
          <a:solidFill>
            <a:srgbClr val="0F898F"/>
          </a:solidFill>
        </p:spPr>
        <p:txBody>
          <a:bodyPr lIns="182880" tIns="1005840" rIns="274320">
            <a:normAutofit/>
          </a:bodyPr>
          <a:lstStyle>
            <a:lvl1pPr>
              <a:defRPr sz="4799" baseline="0">
                <a:solidFill>
                  <a:schemeClr val="bg2"/>
                </a:solidFill>
              </a:defRPr>
            </a:lvl1pPr>
          </a:lstStyle>
          <a:p>
            <a:pPr lvl="0"/>
            <a:r>
              <a:rPr lang="en-US" dirty="0"/>
              <a:t>Agenda</a:t>
            </a:r>
          </a:p>
        </p:txBody>
      </p:sp>
    </p:spTree>
    <p:extLst>
      <p:ext uri="{BB962C8B-B14F-4D97-AF65-F5344CB8AC3E}">
        <p14:creationId xmlns:p14="http://schemas.microsoft.com/office/powerpoint/2010/main" val="8460360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_numbere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4"/>
          <p:cNvSpPr>
            <a:spLocks noGrp="1"/>
          </p:cNvSpPr>
          <p:nvPr>
            <p:ph type="body" sz="quarter" idx="21"/>
          </p:nvPr>
        </p:nvSpPr>
        <p:spPr>
          <a:xfrm>
            <a:off x="3847739" y="1123950"/>
            <a:ext cx="7948974" cy="4610100"/>
          </a:xfrm>
          <a:prstGeom prst="rect">
            <a:avLst/>
          </a:prstGeom>
        </p:spPr>
        <p:txBody>
          <a:bodyPr/>
          <a:lstStyle>
            <a:lvl1pPr marL="457063" indent="-457063">
              <a:buClr>
                <a:schemeClr val="tx1"/>
              </a:buClr>
              <a:buSzPct val="100000"/>
              <a:buFont typeface="+mj-lt"/>
              <a:buAutoNum type="arabicPeriod"/>
              <a:defRPr baseline="0"/>
            </a:lvl1pPr>
            <a:lvl2pPr marL="457063" indent="-457063">
              <a:buFont typeface="+mj-lt"/>
              <a:buAutoNum type="arabicPeriod"/>
              <a:defRPr/>
            </a:lvl2pPr>
            <a:lvl3pPr marL="523639" indent="-514196">
              <a:buFont typeface="+mj-lt"/>
              <a:buAutoNum type="arabicPeriod"/>
              <a:defRPr/>
            </a:lvl3pPr>
            <a:lvl4pPr marL="463411" indent="0">
              <a:buFont typeface="+mj-lt"/>
              <a:buNone/>
              <a:defRPr/>
            </a:lvl4pPr>
            <a:lvl5pPr marL="1256923" indent="-342797">
              <a:buFont typeface="+mj-lt"/>
              <a:buAutoNum type="arabicPeriod"/>
              <a:defRPr/>
            </a:lvl5pPr>
          </a:lstStyle>
          <a:p>
            <a:pPr lvl="0"/>
            <a:r>
              <a:rPr lang="en-US" smtClean="0"/>
              <a:t>Click to edit Master text styles</a:t>
            </a:r>
          </a:p>
          <a:p>
            <a:pPr lvl="1"/>
            <a:r>
              <a:rPr lang="en-US" smtClean="0"/>
              <a:t>Second level</a:t>
            </a:r>
          </a:p>
        </p:txBody>
      </p:sp>
      <p:sp>
        <p:nvSpPr>
          <p:cNvPr id="6" name="Text Placeholder 8"/>
          <p:cNvSpPr>
            <a:spLocks noGrp="1"/>
          </p:cNvSpPr>
          <p:nvPr>
            <p:ph type="body" sz="quarter" idx="20" hasCustomPrompt="1"/>
          </p:nvPr>
        </p:nvSpPr>
        <p:spPr>
          <a:xfrm>
            <a:off x="506533" y="2"/>
            <a:ext cx="2995564" cy="4868863"/>
          </a:xfrm>
          <a:prstGeom prst="rect">
            <a:avLst/>
          </a:prstGeom>
          <a:solidFill>
            <a:srgbClr val="0F898F"/>
          </a:solidFill>
        </p:spPr>
        <p:txBody>
          <a:bodyPr lIns="182880" tIns="1005840" rIns="274320">
            <a:normAutofit/>
          </a:bodyPr>
          <a:lstStyle>
            <a:lvl1pPr>
              <a:defRPr sz="4799" baseline="0">
                <a:solidFill>
                  <a:schemeClr val="bg2"/>
                </a:solidFill>
              </a:defRPr>
            </a:lvl1pPr>
          </a:lstStyle>
          <a:p>
            <a:pPr lvl="0"/>
            <a:r>
              <a:rPr lang="en-US" dirty="0"/>
              <a:t>Agenda</a:t>
            </a:r>
          </a:p>
        </p:txBody>
      </p:sp>
    </p:spTree>
    <p:extLst>
      <p:ext uri="{BB962C8B-B14F-4D97-AF65-F5344CB8AC3E}">
        <p14:creationId xmlns:p14="http://schemas.microsoft.com/office/powerpoint/2010/main" val="11316397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_numb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20"/>
            <a:ext cx="4884666" cy="2937645"/>
          </a:xfrm>
          <a:prstGeom prst="rect">
            <a:avLst/>
          </a:prstGeom>
          <a:solidFill>
            <a:srgbClr val="0F898F"/>
          </a:solidFill>
        </p:spPr>
        <p:txBody>
          <a:bodyPr lIns="365760" tIns="274320" rIns="365760" bIns="274320" anchor="b" anchorCtr="0">
            <a:normAutofit/>
          </a:bodyPr>
          <a:lstStyle>
            <a:lvl1pPr>
              <a:defRPr sz="4399"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1" y="563274"/>
            <a:ext cx="2246673" cy="1828800"/>
          </a:xfrm>
          <a:prstGeom prst="rect">
            <a:avLst/>
          </a:prstGeom>
        </p:spPr>
        <p:txBody>
          <a:bodyPr tIns="0" bIns="0" anchor="b"/>
          <a:lstStyle>
            <a:lvl1pPr algn="ctr">
              <a:defRPr sz="13796"/>
            </a:lvl1pPr>
          </a:lstStyle>
          <a:p>
            <a:pPr lvl="0"/>
            <a:r>
              <a:rPr lang="en-US" dirty="0"/>
              <a:t>01</a:t>
            </a:r>
          </a:p>
        </p:txBody>
      </p:sp>
      <p:sp>
        <p:nvSpPr>
          <p:cNvPr id="7" name="Footer Placeholder 2"/>
          <p:cNvSpPr>
            <a:spLocks noGrp="1"/>
          </p:cNvSpPr>
          <p:nvPr>
            <p:ph type="ftr" sz="quarter" idx="10"/>
          </p:nvPr>
        </p:nvSpPr>
        <p:spPr>
          <a:xfrm>
            <a:off x="380042" y="6019800"/>
            <a:ext cx="11430000" cy="304800"/>
          </a:xfrm>
        </p:spPr>
        <p:txBody>
          <a:bodyPr/>
          <a:lstStyle/>
          <a:p>
            <a:endParaRPr lang="en-US" dirty="0"/>
          </a:p>
        </p:txBody>
      </p:sp>
    </p:spTree>
    <p:extLst>
      <p:ext uri="{BB962C8B-B14F-4D97-AF65-F5344CB8AC3E}">
        <p14:creationId xmlns:p14="http://schemas.microsoft.com/office/powerpoint/2010/main" val="20183125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_number and ima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20"/>
            <a:ext cx="4884666" cy="2937645"/>
          </a:xfrm>
          <a:prstGeom prst="rect">
            <a:avLst/>
          </a:prstGeom>
          <a:solidFill>
            <a:srgbClr val="0F898F"/>
          </a:solidFill>
        </p:spPr>
        <p:txBody>
          <a:bodyPr lIns="365760" tIns="274320" rIns="365760" bIns="274320" anchor="b" anchorCtr="0">
            <a:normAutofit/>
          </a:bodyPr>
          <a:lstStyle>
            <a:lvl1pPr>
              <a:defRPr sz="4399"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1" y="563274"/>
            <a:ext cx="2246673" cy="1828800"/>
          </a:xfrm>
          <a:prstGeom prst="rect">
            <a:avLst/>
          </a:prstGeom>
        </p:spPr>
        <p:txBody>
          <a:bodyPr tIns="0" bIns="0" anchor="b"/>
          <a:lstStyle>
            <a:lvl1pPr algn="ctr">
              <a:defRPr sz="13796"/>
            </a:lvl1pPr>
          </a:lstStyle>
          <a:p>
            <a:pPr lvl="0"/>
            <a:r>
              <a:rPr lang="en-US" dirty="0"/>
              <a:t>01</a:t>
            </a:r>
          </a:p>
        </p:txBody>
      </p:sp>
      <p:sp>
        <p:nvSpPr>
          <p:cNvPr id="7" name="Picture Placeholder 6"/>
          <p:cNvSpPr>
            <a:spLocks noGrp="1"/>
          </p:cNvSpPr>
          <p:nvPr>
            <p:ph type="pic" sz="quarter" idx="23"/>
          </p:nvPr>
        </p:nvSpPr>
        <p:spPr>
          <a:xfrm>
            <a:off x="4873626" y="663864"/>
            <a:ext cx="7315200" cy="5943600"/>
          </a:xfrm>
          <a:prstGeom prst="rect">
            <a:avLst/>
          </a:prstGeom>
        </p:spPr>
        <p:txBody>
          <a:bodyPr/>
          <a:lstStyle/>
          <a:p>
            <a:r>
              <a:rPr lang="en-US" smtClean="0"/>
              <a:t>Click icon to add picture</a:t>
            </a:r>
            <a:endParaRPr lang="en-US"/>
          </a:p>
        </p:txBody>
      </p:sp>
      <p:sp>
        <p:nvSpPr>
          <p:cNvPr id="8" name="Footer Placeholder 2"/>
          <p:cNvSpPr>
            <a:spLocks noGrp="1"/>
          </p:cNvSpPr>
          <p:nvPr>
            <p:ph type="ftr" sz="quarter" idx="10"/>
          </p:nvPr>
        </p:nvSpPr>
        <p:spPr>
          <a:xfrm>
            <a:off x="380043" y="6019800"/>
            <a:ext cx="4274195" cy="304800"/>
          </a:xfrm>
        </p:spPr>
        <p:txBody>
          <a:bodyPr/>
          <a:lstStyle/>
          <a:p>
            <a:endParaRPr lang="en-US" dirty="0"/>
          </a:p>
        </p:txBody>
      </p:sp>
    </p:spTree>
    <p:extLst>
      <p:ext uri="{BB962C8B-B14F-4D97-AF65-F5344CB8AC3E}">
        <p14:creationId xmlns:p14="http://schemas.microsoft.com/office/powerpoint/2010/main" val="6425963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199">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4272104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13"/>
          </p:nvPr>
        </p:nvSpPr>
        <p:spPr>
          <a:xfrm>
            <a:off x="392113" y="1585576"/>
            <a:ext cx="11430000" cy="4262774"/>
          </a:xfrm>
          <a:prstGeom prst="rect">
            <a:avLst/>
          </a:prstGeom>
        </p:spPr>
        <p:txBody>
          <a:bodyPr/>
          <a:lstStyle>
            <a:lvl1pPr>
              <a:defRPr sz="2799">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3749" indent="-339623">
              <a:buFont typeface="Calibri" panose="020F0502020204030204" pitchFamily="34" charset="0"/>
              <a:buChar char="‐"/>
              <a:defRPr>
                <a:solidFill>
                  <a:schemeClr val="tx1"/>
                </a:solidFill>
              </a:defRPr>
            </a:lvl5pPr>
          </a:lstStyle>
          <a:p>
            <a:pPr lvl="0"/>
            <a:r>
              <a:rPr lang="en-US" sz="2399" smtClean="0">
                <a:solidFill>
                  <a:schemeClr val="tx1"/>
                </a:solidFill>
              </a:rPr>
              <a:t>Click to edit Master text styles</a:t>
            </a:r>
          </a:p>
          <a:p>
            <a:pPr lvl="1"/>
            <a:r>
              <a:rPr lang="en-US" sz="2399" smtClean="0">
                <a:solidFill>
                  <a:schemeClr val="tx1"/>
                </a:solidFill>
              </a:rPr>
              <a:t>Second level</a:t>
            </a:r>
          </a:p>
          <a:p>
            <a:pPr lvl="2"/>
            <a:r>
              <a:rPr lang="en-US" sz="2399" smtClean="0">
                <a:solidFill>
                  <a:schemeClr val="tx1"/>
                </a:solidFill>
              </a:rPr>
              <a:t>Third level</a:t>
            </a:r>
          </a:p>
          <a:p>
            <a:pPr lvl="3"/>
            <a:r>
              <a:rPr lang="en-US" sz="2399" smtClean="0">
                <a:solidFill>
                  <a:schemeClr val="tx1"/>
                </a:solidFill>
              </a:rPr>
              <a:t>Fourth level</a:t>
            </a:r>
          </a:p>
          <a:p>
            <a:pPr lvl="4"/>
            <a:r>
              <a:rPr lang="en-US" sz="2399" smtClean="0">
                <a:solidFill>
                  <a:schemeClr val="tx1"/>
                </a:solidFill>
              </a:rPr>
              <a:t>Fifth level</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199">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834205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title only blue">
    <p:spTree>
      <p:nvGrpSpPr>
        <p:cNvPr id="1" name=""/>
        <p:cNvGrpSpPr/>
        <p:nvPr/>
      </p:nvGrpSpPr>
      <p:grpSpPr>
        <a:xfrm>
          <a:off x="0" y="0"/>
          <a:ext cx="0" cy="0"/>
          <a:chOff x="0" y="0"/>
          <a:chExt cx="0" cy="0"/>
        </a:xfrm>
      </p:grpSpPr>
      <p:sp>
        <p:nvSpPr>
          <p:cNvPr id="2" name="Rectangle 1"/>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6" y="224631"/>
            <a:ext cx="9793288" cy="922338"/>
          </a:xfrm>
        </p:spPr>
        <p:txBody>
          <a:bodyPr anchor="b">
            <a:normAutofit/>
          </a:bodyPr>
          <a:lstStyle>
            <a:lvl1pPr>
              <a:defRPr sz="3199">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363825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olid logo FI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3" name="TextBox 12"/>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40567039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title &amp; content blue">
    <p:spTree>
      <p:nvGrpSpPr>
        <p:cNvPr id="1" name=""/>
        <p:cNvGrpSpPr/>
        <p:nvPr/>
      </p:nvGrpSpPr>
      <p:grpSpPr>
        <a:xfrm>
          <a:off x="0" y="0"/>
          <a:ext cx="0" cy="0"/>
          <a:chOff x="0" y="0"/>
          <a:chExt cx="0" cy="0"/>
        </a:xfrm>
      </p:grpSpPr>
      <p:sp>
        <p:nvSpPr>
          <p:cNvPr id="9" name="Rectangle 8"/>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8" name="Text Placeholder 7"/>
          <p:cNvSpPr>
            <a:spLocks noGrp="1"/>
          </p:cNvSpPr>
          <p:nvPr>
            <p:ph type="body" sz="quarter" idx="13"/>
          </p:nvPr>
        </p:nvSpPr>
        <p:spPr>
          <a:xfrm>
            <a:off x="367506" y="1585576"/>
            <a:ext cx="11430000" cy="4262774"/>
          </a:xfrm>
          <a:prstGeom prst="rect">
            <a:avLst/>
          </a:prstGeom>
        </p:spPr>
        <p:txBody>
          <a:bodyPr/>
          <a:lstStyle>
            <a:lvl1pPr>
              <a:defRPr sz="2799">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3749" indent="-339623">
              <a:buFont typeface="Calibri" panose="020F0502020204030204" pitchFamily="34" charset="0"/>
              <a:buChar cha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4"/>
          </p:nvPr>
        </p:nvSpPr>
        <p:spPr>
          <a:xfrm>
            <a:off x="367506" y="224631"/>
            <a:ext cx="9793288" cy="922338"/>
          </a:xfrm>
        </p:spPr>
        <p:txBody>
          <a:bodyPr anchor="b">
            <a:normAutofit/>
          </a:bodyPr>
          <a:lstStyle>
            <a:lvl1pPr>
              <a:defRPr sz="2799">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6985360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title only blue full box">
    <p:spTree>
      <p:nvGrpSpPr>
        <p:cNvPr id="1" name=""/>
        <p:cNvGrpSpPr/>
        <p:nvPr/>
      </p:nvGrpSpPr>
      <p:grpSpPr>
        <a:xfrm>
          <a:off x="0" y="0"/>
          <a:ext cx="0" cy="0"/>
          <a:chOff x="0" y="0"/>
          <a:chExt cx="0" cy="0"/>
        </a:xfrm>
      </p:grpSpPr>
      <p:sp>
        <p:nvSpPr>
          <p:cNvPr id="2" name="Rectangle 1"/>
          <p:cNvSpPr/>
          <p:nvPr userDrawn="1"/>
        </p:nvSpPr>
        <p:spPr>
          <a:xfrm>
            <a:off x="-1" y="0"/>
            <a:ext cx="1218882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4" y="224631"/>
            <a:ext cx="10969145" cy="922338"/>
          </a:xfrm>
        </p:spPr>
        <p:txBody>
          <a:bodyPr anchor="b">
            <a:normAutofit/>
          </a:bodyPr>
          <a:lstStyle>
            <a:lvl1pPr>
              <a:defRPr sz="2799">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
        <p:nvSpPr>
          <p:cNvPr id="14"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16" tIns="45708" rIns="91416" bIns="45708" numCol="1" anchor="t" anchorCtr="0" compatLnSpc="1">
            <a:prstTxWarp prst="textNoShape">
              <a:avLst/>
            </a:prstTxWarp>
          </a:bodyPr>
          <a:lstStyle/>
          <a:p>
            <a:pPr marL="0" marR="0" lvl="0" indent="0" algn="ctr" defTabSz="914126"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899"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9101090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title full bar">
    <p:spTree>
      <p:nvGrpSpPr>
        <p:cNvPr id="1" name=""/>
        <p:cNvGrpSpPr/>
        <p:nvPr/>
      </p:nvGrpSpPr>
      <p:grpSpPr>
        <a:xfrm>
          <a:off x="0" y="0"/>
          <a:ext cx="0" cy="0"/>
          <a:chOff x="0" y="0"/>
          <a:chExt cx="0" cy="0"/>
        </a:xfrm>
      </p:grpSpPr>
      <p:sp>
        <p:nvSpPr>
          <p:cNvPr id="5" name="Text Placeholder 8"/>
          <p:cNvSpPr>
            <a:spLocks noGrp="1"/>
          </p:cNvSpPr>
          <p:nvPr>
            <p:ph type="body" sz="quarter" idx="12" hasCustomPrompt="1"/>
          </p:nvPr>
        </p:nvSpPr>
        <p:spPr>
          <a:xfrm>
            <a:off x="-1" y="0"/>
            <a:ext cx="12188825" cy="1355148"/>
          </a:xfrm>
          <a:prstGeom prst="rect">
            <a:avLst/>
          </a:prstGeom>
          <a:solidFill>
            <a:srgbClr val="0F898F"/>
          </a:solidFill>
        </p:spPr>
        <p:txBody>
          <a:bodyPr lIns="274320" tIns="274320" rIns="274320" bIns="274320" anchor="b">
            <a:normAutofit/>
          </a:bodyPr>
          <a:lstStyle>
            <a:lvl1pPr>
              <a:defRPr sz="3199">
                <a:solidFill>
                  <a:schemeClr val="bg2"/>
                </a:solidFill>
                <a:latin typeface="Calibri" panose="020F0502020204030204" pitchFamily="34" charset="0"/>
              </a:defRPr>
            </a:lvl1pPr>
          </a:lstStyle>
          <a:p>
            <a:pPr lvl="0"/>
            <a:r>
              <a:rPr lang="en-US" dirty="0"/>
              <a:t> Click to edit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16" tIns="45708" rIns="91416" bIns="45708" numCol="1" anchor="t" anchorCtr="0" compatLnSpc="1">
            <a:prstTxWarp prst="textNoShape">
              <a:avLst/>
            </a:prstTxWarp>
          </a:bodyPr>
          <a:lstStyle/>
          <a:p>
            <a:pPr marL="0" marR="0" lvl="0" indent="0" algn="ctr" defTabSz="914126"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899"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11845880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Vert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lstStyle>
            <a:lvl1pPr>
              <a:spcBef>
                <a:spcPts val="0"/>
              </a:spcBef>
              <a:spcAft>
                <a:spcPts val="0"/>
              </a:spcAft>
              <a:defRPr sz="3199">
                <a:solidFill>
                  <a:srgbClr val="5F5F5F"/>
                </a:solidFill>
                <a:latin typeface="Calibri" panose="020F0502020204030204" pitchFamily="34" charset="0"/>
              </a:defRPr>
            </a:lvl1pPr>
          </a:lstStyle>
          <a:p>
            <a:pPr lvl="0"/>
            <a:r>
              <a:rPr lang="en-US" smtClean="0"/>
              <a:t>Click to edit Master text styles</a:t>
            </a:r>
          </a:p>
        </p:txBody>
      </p:sp>
      <p:sp>
        <p:nvSpPr>
          <p:cNvPr id="6"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1999">
                <a:solidFill>
                  <a:schemeClr val="bg2"/>
                </a:solidFill>
              </a:defRPr>
            </a:lvl1pPr>
          </a:lstStyle>
          <a:p>
            <a:pPr lvl="0"/>
            <a:r>
              <a:rPr lang="en-US" dirty="0"/>
              <a:t> </a:t>
            </a:r>
          </a:p>
        </p:txBody>
      </p:sp>
    </p:spTree>
    <p:extLst>
      <p:ext uri="{BB962C8B-B14F-4D97-AF65-F5344CB8AC3E}">
        <p14:creationId xmlns:p14="http://schemas.microsoft.com/office/powerpoint/2010/main" val="5320949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Vert title &amp;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normAutofit/>
          </a:bodyPr>
          <a:lstStyle>
            <a:lvl1pPr>
              <a:defRPr sz="3199">
                <a:solidFill>
                  <a:schemeClr val="tx1"/>
                </a:solidFill>
                <a:latin typeface="Calibri" panose="020F0502020204030204" pitchFamily="34" charset="0"/>
              </a:defRPr>
            </a:lvl1pPr>
          </a:lstStyle>
          <a:p>
            <a:pPr lvl="0"/>
            <a:r>
              <a:rPr lang="en-US" smtClean="0"/>
              <a:t>Click to edit Master text styles</a:t>
            </a:r>
          </a:p>
        </p:txBody>
      </p:sp>
      <p:sp>
        <p:nvSpPr>
          <p:cNvPr id="6" name="Text Placeholder 4"/>
          <p:cNvSpPr>
            <a:spLocks noGrp="1"/>
          </p:cNvSpPr>
          <p:nvPr>
            <p:ph type="body" sz="quarter" idx="23"/>
          </p:nvPr>
        </p:nvSpPr>
        <p:spPr>
          <a:xfrm>
            <a:off x="1716088" y="1528764"/>
            <a:ext cx="9620250" cy="4319587"/>
          </a:xfrm>
          <a:prstGeom prst="rect">
            <a:avLst/>
          </a:prstGeom>
        </p:spPr>
        <p:txBody>
          <a:bodyPr/>
          <a:lstStyle>
            <a:lvl1pPr marL="0" indent="0">
              <a:buFont typeface="Calibri" panose="020F0502020204030204" pitchFamily="34" charset="0"/>
              <a:buNone/>
              <a:defRPr/>
            </a:lvl1pPr>
            <a:lvl2pPr marL="344385" indent="-344385">
              <a:buFont typeface="Calibri" panose="020B0604020202020204" pitchFamily="34" charset="0"/>
              <a:buChar char="•"/>
              <a:defRPr/>
            </a:lvl2pPr>
          </a:lstStyle>
          <a:p>
            <a:pPr lvl="0"/>
            <a:r>
              <a:rPr lang="en-US" sz="2399" smtClean="0">
                <a:solidFill>
                  <a:schemeClr val="tx1"/>
                </a:solidFill>
              </a:rPr>
              <a:t>Click to edit Master text styles</a:t>
            </a:r>
          </a:p>
          <a:p>
            <a:pPr lvl="1"/>
            <a:r>
              <a:rPr lang="en-US" sz="2399" smtClean="0">
                <a:solidFill>
                  <a:schemeClr val="tx1"/>
                </a:solidFill>
              </a:rPr>
              <a:t>Second level</a:t>
            </a:r>
          </a:p>
          <a:p>
            <a:pPr lvl="2"/>
            <a:r>
              <a:rPr lang="en-US" sz="2399" smtClean="0">
                <a:solidFill>
                  <a:schemeClr val="tx1"/>
                </a:solidFill>
              </a:rPr>
              <a:t>Third level</a:t>
            </a:r>
          </a:p>
          <a:p>
            <a:pPr lvl="3"/>
            <a:r>
              <a:rPr lang="en-US" sz="2399" smtClean="0">
                <a:solidFill>
                  <a:schemeClr val="tx1"/>
                </a:solidFill>
              </a:rPr>
              <a:t>Fourth level</a:t>
            </a:r>
          </a:p>
          <a:p>
            <a:pPr lvl="4"/>
            <a:r>
              <a:rPr lang="en-US" sz="2399" smtClean="0">
                <a:solidFill>
                  <a:schemeClr val="tx1"/>
                </a:solidFill>
              </a:rPr>
              <a:t>Fifth level</a:t>
            </a:r>
            <a:endParaRPr lang="en-US" sz="1600" dirty="0">
              <a:solidFill>
                <a:schemeClr val="tx1"/>
              </a:solidFill>
            </a:endParaRPr>
          </a:p>
        </p:txBody>
      </p:sp>
      <p:sp>
        <p:nvSpPr>
          <p:cNvPr id="7"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1999">
                <a:solidFill>
                  <a:schemeClr val="bg2"/>
                </a:solidFill>
              </a:defRPr>
            </a:lvl1pPr>
          </a:lstStyle>
          <a:p>
            <a:pPr lvl="0"/>
            <a:r>
              <a:rPr lang="en-US" dirty="0"/>
              <a:t> </a:t>
            </a:r>
          </a:p>
        </p:txBody>
      </p:sp>
    </p:spTree>
    <p:extLst>
      <p:ext uri="{BB962C8B-B14F-4D97-AF65-F5344CB8AC3E}">
        <p14:creationId xmlns:p14="http://schemas.microsoft.com/office/powerpoint/2010/main" val="18515468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ox_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5633556" y="1573119"/>
            <a:ext cx="6574312" cy="3801583"/>
          </a:xfrm>
          <a:prstGeom prst="rect">
            <a:avLst/>
          </a:prstGeom>
          <a:solidFill>
            <a:srgbClr val="0F898F"/>
          </a:solidFill>
        </p:spPr>
        <p:txBody>
          <a:bodyPr lIns="274320" tIns="182880" rIns="274320" bIns="182880" anchor="ctr" anchorCtr="0">
            <a:normAutofit/>
          </a:bodyPr>
          <a:lstStyle>
            <a:lvl1pPr marL="0" marR="0" indent="0" algn="l" defTabSz="1087841"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199">
                <a:solidFill>
                  <a:schemeClr val="bg2"/>
                </a:solidFill>
              </a:defRPr>
            </a:lvl1pPr>
          </a:lstStyle>
          <a:p>
            <a:pPr marL="0" marR="0" lvl="0" indent="0" algn="l" defTabSz="1087841"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13498426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ox_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1" y="1573119"/>
            <a:ext cx="6574312" cy="3801583"/>
          </a:xfrm>
          <a:prstGeom prst="rect">
            <a:avLst/>
          </a:prstGeom>
          <a:solidFill>
            <a:srgbClr val="0F898F"/>
          </a:solidFill>
        </p:spPr>
        <p:txBody>
          <a:bodyPr lIns="274320" tIns="182880" rIns="274320" bIns="182880" anchor="ctr" anchorCtr="0">
            <a:normAutofit/>
          </a:bodyPr>
          <a:lstStyle>
            <a:lvl1pPr marL="0" marR="0" indent="0" algn="l" defTabSz="1087841"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199">
                <a:solidFill>
                  <a:schemeClr val="bg2"/>
                </a:solidFill>
              </a:defRPr>
            </a:lvl1pPr>
          </a:lstStyle>
          <a:p>
            <a:pPr marL="0" marR="0" lvl="0" indent="0" algn="l" defTabSz="1087841"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29436642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ox_bann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80042" y="6019800"/>
            <a:ext cx="11430000" cy="304800"/>
          </a:xfrm>
        </p:spPr>
        <p:txBody>
          <a:bodyPr/>
          <a:lstStyle/>
          <a:p>
            <a:endParaRPr lang="en-US" dirty="0"/>
          </a:p>
        </p:txBody>
      </p:sp>
      <p:sp>
        <p:nvSpPr>
          <p:cNvPr id="4" name="Text Placeholder 7"/>
          <p:cNvSpPr>
            <a:spLocks noGrp="1"/>
          </p:cNvSpPr>
          <p:nvPr>
            <p:ph type="body" sz="quarter" idx="20" hasCustomPrompt="1"/>
          </p:nvPr>
        </p:nvSpPr>
        <p:spPr>
          <a:xfrm>
            <a:off x="0" y="1239936"/>
            <a:ext cx="12207868" cy="4320525"/>
          </a:xfrm>
          <a:prstGeom prst="rect">
            <a:avLst/>
          </a:prstGeom>
          <a:solidFill>
            <a:srgbClr val="0F898F"/>
          </a:solidFill>
        </p:spPr>
        <p:txBody>
          <a:bodyPr lIns="274320" tIns="182880" rIns="274320" bIns="182880" anchor="t" anchorCtr="0">
            <a:normAutofit/>
          </a:bodyPr>
          <a:lstStyle>
            <a:lvl1pPr marL="0" marR="0" indent="0" algn="l" defTabSz="1087841"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199">
                <a:solidFill>
                  <a:schemeClr val="bg2"/>
                </a:solidFill>
              </a:defRPr>
            </a:lvl1pPr>
          </a:lstStyle>
          <a:p>
            <a:pPr marL="0" marR="0" lvl="0" indent="0" algn="l" defTabSz="1087841"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
        <p:nvSpPr>
          <p:cNvPr id="5" name="Slide Number Placeholder 3"/>
          <p:cNvSpPr>
            <a:spLocks noGrp="1"/>
          </p:cNvSpPr>
          <p:nvPr>
            <p:ph type="sldNum" sz="quarter" idx="11"/>
          </p:nvPr>
        </p:nvSpPr>
        <p:spPr>
          <a:xfrm>
            <a:off x="380042" y="6325272"/>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38113850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_on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5" hasCustomPrompt="1"/>
          </p:nvPr>
        </p:nvSpPr>
        <p:spPr>
          <a:xfrm>
            <a:off x="333713" y="1574588"/>
            <a:ext cx="4572000" cy="4114800"/>
          </a:xfrm>
          <a:prstGeom prst="rect">
            <a:avLst/>
          </a:prstGeom>
        </p:spPr>
        <p:txBody>
          <a:bodyPr/>
          <a:lstStyle>
            <a:lvl1pPr algn="l" defTabSz="1087841" rtl="0" eaLnBrk="1" latinLnBrk="0" hangingPunct="1">
              <a:lnSpc>
                <a:spcPct val="100000"/>
              </a:lnSpc>
              <a:spcBef>
                <a:spcPts val="200"/>
              </a:spcBef>
              <a:spcAft>
                <a:spcPts val="200"/>
              </a:spcAft>
              <a:defRPr lang="en-US" sz="23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23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999"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799" b="0" kern="1200" dirty="0">
                <a:solidFill>
                  <a:schemeClr val="tx1"/>
                </a:solidFill>
                <a:latin typeface="+mn-lt"/>
                <a:ea typeface="+mn-ea"/>
                <a:cs typeface="+mn-cs"/>
              </a:defRPr>
            </a:lvl5pPr>
            <a:lvl6pPr>
              <a:lnSpc>
                <a:spcPct val="100000"/>
              </a:lnSpc>
              <a:spcBef>
                <a:spcPts val="200"/>
              </a:spcBef>
              <a:spcAft>
                <a:spcPts val="200"/>
              </a:spcAft>
              <a:defRPr/>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a:p>
            <a:pPr marL="688768" lvl="0" indent="-344385">
              <a:buFont typeface="Calibri" panose="020F0502020204030204" pitchFamily="34" charset="0"/>
              <a:buChar char="‐"/>
            </a:pPr>
            <a:r>
              <a:rPr lang="en-US" sz="1999" baseline="0" dirty="0">
                <a:solidFill>
                  <a:schemeClr val="tx1"/>
                </a:solidFill>
              </a:rPr>
              <a:t>Third level of text</a:t>
            </a:r>
          </a:p>
          <a:p>
            <a:pPr marL="1033153" lvl="0" indent="-344385">
              <a:buFont typeface="Calibri" panose="020B0604020202020204" pitchFamily="34" charset="0"/>
              <a:buChar char="•"/>
            </a:pPr>
            <a:r>
              <a:rPr lang="en-US" sz="1799" baseline="0" dirty="0">
                <a:solidFill>
                  <a:schemeClr val="tx1"/>
                </a:solidFill>
              </a:rPr>
              <a:t>Fourth level of text</a:t>
            </a:r>
          </a:p>
          <a:p>
            <a:pPr marL="1377537" lvl="0" indent="-344385">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199">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5514205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_two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4846320" cy="1188720"/>
          </a:xfrm>
          <a:prstGeom prst="rect">
            <a:avLst/>
          </a:prstGeom>
        </p:spPr>
        <p:txBody>
          <a:bodyPr/>
          <a:lstStyle>
            <a:lvl1pPr algn="l" defTabSz="1087841" rtl="0" eaLnBrk="1" latinLnBrk="0" hangingPunct="1">
              <a:lnSpc>
                <a:spcPct val="100000"/>
              </a:lnSpc>
              <a:spcBef>
                <a:spcPts val="200"/>
              </a:spcBef>
              <a:spcAft>
                <a:spcPts val="200"/>
              </a:spcAft>
              <a:defRPr lang="en-US" sz="19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19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799"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a:p>
            <a:pPr marL="688768" lvl="0" indent="-344385">
              <a:buFont typeface="Calibri" panose="020F0502020204030204" pitchFamily="34" charset="0"/>
              <a:buChar char="‐"/>
            </a:pPr>
            <a:r>
              <a:rPr lang="en-US" sz="1999" baseline="0" dirty="0">
                <a:solidFill>
                  <a:schemeClr val="tx1"/>
                </a:solidFill>
              </a:rPr>
              <a:t>Third level of text</a:t>
            </a:r>
          </a:p>
        </p:txBody>
      </p:sp>
      <p:sp>
        <p:nvSpPr>
          <p:cNvPr id="7" name="Content Placeholder 4"/>
          <p:cNvSpPr>
            <a:spLocks noGrp="1"/>
          </p:cNvSpPr>
          <p:nvPr>
            <p:ph sz="quarter" idx="18" hasCustomPrompt="1"/>
          </p:nvPr>
        </p:nvSpPr>
        <p:spPr>
          <a:xfrm>
            <a:off x="5604523" y="4523532"/>
            <a:ext cx="4846320" cy="1188720"/>
          </a:xfrm>
          <a:prstGeom prst="rect">
            <a:avLst/>
          </a:prstGeom>
        </p:spPr>
        <p:txBody>
          <a:bodyPr/>
          <a:lstStyle>
            <a:lvl1pPr algn="l" defTabSz="1087841" rtl="0" eaLnBrk="1" latinLnBrk="0" hangingPunct="1">
              <a:lnSpc>
                <a:spcPct val="100000"/>
              </a:lnSpc>
              <a:spcBef>
                <a:spcPts val="200"/>
              </a:spcBef>
              <a:spcAft>
                <a:spcPts val="200"/>
              </a:spcAft>
              <a:defRPr lang="en-US" sz="19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19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799"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a:p>
            <a:pPr marL="688768" lvl="0" indent="-344385">
              <a:buFont typeface="Calibri" panose="020F0502020204030204" pitchFamily="34" charset="0"/>
              <a:buChar char="‐"/>
            </a:pPr>
            <a:r>
              <a:rPr lang="en-US" sz="1999" baseline="0" dirty="0">
                <a:solidFill>
                  <a:schemeClr val="tx1"/>
                </a:solidFill>
              </a:rPr>
              <a:t>Third level of text</a:t>
            </a:r>
          </a:p>
        </p:txBody>
      </p:sp>
      <p:sp>
        <p:nvSpPr>
          <p:cNvPr id="9" name="Content Placeholder 5"/>
          <p:cNvSpPr>
            <a:spLocks noGrp="1"/>
          </p:cNvSpPr>
          <p:nvPr>
            <p:ph sz="quarter" idx="24"/>
          </p:nvPr>
        </p:nvSpPr>
        <p:spPr>
          <a:xfrm>
            <a:off x="557594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199">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475652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w/Block FIA">
    <p:spTree>
      <p:nvGrpSpPr>
        <p:cNvPr id="1" name=""/>
        <p:cNvGrpSpPr/>
        <p:nvPr/>
      </p:nvGrpSpPr>
      <p:grpSpPr>
        <a:xfrm>
          <a:off x="0" y="0"/>
          <a:ext cx="0" cy="0"/>
          <a:chOff x="0" y="0"/>
          <a:chExt cx="0" cy="0"/>
        </a:xfrm>
      </p:grpSpPr>
      <p:sp>
        <p:nvSpPr>
          <p:cNvPr id="2" name="Rectangle 1"/>
          <p:cNvSpPr/>
          <p:nvPr userDrawn="1"/>
        </p:nvSpPr>
        <p:spPr>
          <a:xfrm>
            <a:off x="0" y="0"/>
            <a:ext cx="576072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3" name="Rectangle 2"/>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9"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85B0170D-DEFB-3A40-9055-8BB88DCB2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5757884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_thre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20"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20" y="4523532"/>
            <a:ext cx="3657600" cy="1188720"/>
          </a:xfrm>
          <a:prstGeom prst="rect">
            <a:avLst/>
          </a:prstGeom>
        </p:spPr>
        <p:txBody>
          <a:bodyPr/>
          <a:lstStyle>
            <a:lvl1pPr algn="l" defTabSz="1087841" rtl="0" eaLnBrk="1" latinLnBrk="0" hangingPunct="1">
              <a:lnSpc>
                <a:spcPct val="100000"/>
              </a:lnSpc>
              <a:spcBef>
                <a:spcPts val="200"/>
              </a:spcBef>
              <a:spcAft>
                <a:spcPts val="200"/>
              </a:spcAft>
              <a:defRPr lang="en-US" sz="19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19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799"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a:p>
            <a:pPr marL="688768" lvl="0" indent="-344385">
              <a:buFont typeface="Calibri" panose="020F0502020204030204" pitchFamily="34" charset="0"/>
              <a:buChar char="‐"/>
            </a:pPr>
            <a:r>
              <a:rPr lang="en-US" sz="1999" baseline="0" dirty="0">
                <a:solidFill>
                  <a:schemeClr val="tx1"/>
                </a:solidFill>
              </a:rPr>
              <a:t>Third level of text</a:t>
            </a:r>
          </a:p>
        </p:txBody>
      </p:sp>
      <p:sp>
        <p:nvSpPr>
          <p:cNvPr id="7" name="Content Placeholder 4"/>
          <p:cNvSpPr>
            <a:spLocks noGrp="1"/>
          </p:cNvSpPr>
          <p:nvPr>
            <p:ph sz="quarter" idx="18" hasCustomPrompt="1"/>
          </p:nvPr>
        </p:nvSpPr>
        <p:spPr>
          <a:xfrm>
            <a:off x="4337844" y="4523532"/>
            <a:ext cx="3657600" cy="1188720"/>
          </a:xfrm>
          <a:prstGeom prst="rect">
            <a:avLst/>
          </a:prstGeom>
        </p:spPr>
        <p:txBody>
          <a:bodyPr/>
          <a:lstStyle>
            <a:lvl1pPr algn="l" defTabSz="1087841" rtl="0" eaLnBrk="1" latinLnBrk="0" hangingPunct="1">
              <a:lnSpc>
                <a:spcPct val="100000"/>
              </a:lnSpc>
              <a:spcBef>
                <a:spcPts val="200"/>
              </a:spcBef>
              <a:spcAft>
                <a:spcPts val="200"/>
              </a:spcAft>
              <a:defRPr lang="en-US" sz="19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19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799"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a:p>
            <a:pPr marL="688768" lvl="0" indent="-344385">
              <a:buFont typeface="Calibri" panose="020F0502020204030204" pitchFamily="34" charset="0"/>
              <a:buChar char="‐"/>
            </a:pPr>
            <a:r>
              <a:rPr lang="en-US" sz="1999" baseline="0" dirty="0">
                <a:solidFill>
                  <a:schemeClr val="tx1"/>
                </a:solidFill>
              </a:rPr>
              <a:t>Third level of text</a:t>
            </a:r>
          </a:p>
        </p:txBody>
      </p:sp>
      <p:sp>
        <p:nvSpPr>
          <p:cNvPr id="8" name="Content Placeholder 4"/>
          <p:cNvSpPr>
            <a:spLocks noGrp="1"/>
          </p:cNvSpPr>
          <p:nvPr>
            <p:ph sz="quarter" idx="19" hasCustomPrompt="1"/>
          </p:nvPr>
        </p:nvSpPr>
        <p:spPr>
          <a:xfrm>
            <a:off x="8227219" y="4523532"/>
            <a:ext cx="3657600" cy="1188720"/>
          </a:xfrm>
          <a:prstGeom prst="rect">
            <a:avLst/>
          </a:prstGeom>
        </p:spPr>
        <p:txBody>
          <a:bodyPr/>
          <a:lstStyle>
            <a:lvl1pPr algn="l" defTabSz="1087841" rtl="0" eaLnBrk="1" latinLnBrk="0" hangingPunct="1">
              <a:lnSpc>
                <a:spcPct val="100000"/>
              </a:lnSpc>
              <a:spcBef>
                <a:spcPts val="200"/>
              </a:spcBef>
              <a:spcAft>
                <a:spcPts val="200"/>
              </a:spcAft>
              <a:defRPr lang="en-US" sz="19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19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799"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a:p>
            <a:pPr marL="688768" lvl="0" indent="-344385">
              <a:buFont typeface="Calibri" panose="020F0502020204030204" pitchFamily="34" charset="0"/>
              <a:buChar char="‐"/>
            </a:pPr>
            <a:r>
              <a:rPr lang="en-US" sz="1999" baseline="0" dirty="0">
                <a:solidFill>
                  <a:schemeClr val="tx1"/>
                </a:solidFill>
              </a:rPr>
              <a:t>Third level of text</a:t>
            </a:r>
          </a:p>
        </p:txBody>
      </p:sp>
      <p:sp>
        <p:nvSpPr>
          <p:cNvPr id="9" name="Content Placeholder 5"/>
          <p:cNvSpPr>
            <a:spLocks noGrp="1"/>
          </p:cNvSpPr>
          <p:nvPr>
            <p:ph sz="quarter" idx="24"/>
          </p:nvPr>
        </p:nvSpPr>
        <p:spPr>
          <a:xfrm>
            <a:off x="430926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5"/>
          <p:cNvSpPr>
            <a:spLocks noGrp="1"/>
          </p:cNvSpPr>
          <p:nvPr>
            <p:ph sz="quarter" idx="25"/>
          </p:nvPr>
        </p:nvSpPr>
        <p:spPr>
          <a:xfrm>
            <a:off x="822721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199">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4357314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_four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7" hasCustomPrompt="1"/>
          </p:nvPr>
        </p:nvSpPr>
        <p:spPr>
          <a:xfrm>
            <a:off x="380738" y="4005407"/>
            <a:ext cx="2697480" cy="2016318"/>
          </a:xfrm>
          <a:prstGeom prst="rect">
            <a:avLst/>
          </a:prstGeom>
        </p:spPr>
        <p:txBody>
          <a:bodyPr>
            <a:noAutofit/>
          </a:bodyPr>
          <a:lstStyle>
            <a:lvl1pPr algn="l" defTabSz="1087841" rtl="0" eaLnBrk="1" latinLnBrk="0" hangingPunct="1">
              <a:lnSpc>
                <a:spcPct val="100000"/>
              </a:lnSpc>
              <a:spcBef>
                <a:spcPts val="200"/>
              </a:spcBef>
              <a:spcAft>
                <a:spcPts val="200"/>
              </a:spcAft>
              <a:defRPr lang="en-US" sz="19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19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p:txBody>
      </p:sp>
      <p:sp>
        <p:nvSpPr>
          <p:cNvPr id="6" name="Content Placeholder 4"/>
          <p:cNvSpPr>
            <a:spLocks noGrp="1"/>
          </p:cNvSpPr>
          <p:nvPr>
            <p:ph sz="quarter" idx="18" hasCustomPrompt="1"/>
          </p:nvPr>
        </p:nvSpPr>
        <p:spPr>
          <a:xfrm>
            <a:off x="3303020" y="4005407"/>
            <a:ext cx="2697480" cy="2016318"/>
          </a:xfrm>
          <a:prstGeom prst="rect">
            <a:avLst/>
          </a:prstGeom>
        </p:spPr>
        <p:txBody>
          <a:bodyPr>
            <a:noAutofit/>
          </a:bodyPr>
          <a:lstStyle>
            <a:lvl1pPr algn="l" defTabSz="1087841" rtl="0" eaLnBrk="1" latinLnBrk="0" hangingPunct="1">
              <a:lnSpc>
                <a:spcPct val="100000"/>
              </a:lnSpc>
              <a:spcBef>
                <a:spcPts val="200"/>
              </a:spcBef>
              <a:spcAft>
                <a:spcPts val="200"/>
              </a:spcAft>
              <a:defRPr lang="en-US" sz="19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19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p:txBody>
      </p:sp>
      <p:sp>
        <p:nvSpPr>
          <p:cNvPr id="7" name="Content Placeholder 4"/>
          <p:cNvSpPr>
            <a:spLocks noGrp="1"/>
          </p:cNvSpPr>
          <p:nvPr>
            <p:ph sz="quarter" idx="19" hasCustomPrompt="1"/>
          </p:nvPr>
        </p:nvSpPr>
        <p:spPr>
          <a:xfrm>
            <a:off x="6225302" y="4005407"/>
            <a:ext cx="2697480" cy="2016318"/>
          </a:xfrm>
          <a:prstGeom prst="rect">
            <a:avLst/>
          </a:prstGeom>
        </p:spPr>
        <p:txBody>
          <a:bodyPr>
            <a:noAutofit/>
          </a:bodyPr>
          <a:lstStyle>
            <a:lvl1pPr algn="l" defTabSz="1087841" rtl="0" eaLnBrk="1" latinLnBrk="0" hangingPunct="1">
              <a:lnSpc>
                <a:spcPct val="100000"/>
              </a:lnSpc>
              <a:spcBef>
                <a:spcPts val="200"/>
              </a:spcBef>
              <a:spcAft>
                <a:spcPts val="200"/>
              </a:spcAft>
              <a:defRPr lang="en-US" sz="19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19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p:txBody>
      </p:sp>
      <p:sp>
        <p:nvSpPr>
          <p:cNvPr id="8" name="Picture Placeholder 4"/>
          <p:cNvSpPr>
            <a:spLocks noGrp="1"/>
          </p:cNvSpPr>
          <p:nvPr>
            <p:ph type="pic" sz="quarter" idx="20"/>
          </p:nvPr>
        </p:nvSpPr>
        <p:spPr>
          <a:xfrm>
            <a:off x="380738" y="1585576"/>
            <a:ext cx="2697480" cy="2194560"/>
          </a:xfrm>
          <a:prstGeom prst="rect">
            <a:avLst/>
          </a:prstGeom>
        </p:spPr>
        <p:txBody>
          <a:bodyPr/>
          <a:lstStyle/>
          <a:p>
            <a:r>
              <a:rPr lang="en-US" smtClean="0"/>
              <a:t>Click icon to add picture</a:t>
            </a:r>
            <a:endParaRPr lang="en-US" dirty="0"/>
          </a:p>
        </p:txBody>
      </p:sp>
      <p:sp>
        <p:nvSpPr>
          <p:cNvPr id="9" name="Picture Placeholder 4"/>
          <p:cNvSpPr>
            <a:spLocks noGrp="1"/>
          </p:cNvSpPr>
          <p:nvPr>
            <p:ph type="pic" sz="quarter" idx="21"/>
          </p:nvPr>
        </p:nvSpPr>
        <p:spPr>
          <a:xfrm>
            <a:off x="3303020" y="1585576"/>
            <a:ext cx="2697480" cy="2194560"/>
          </a:xfrm>
          <a:prstGeom prst="rect">
            <a:avLst/>
          </a:prstGeom>
        </p:spPr>
        <p:txBody>
          <a:bodyPr/>
          <a:lstStyle/>
          <a:p>
            <a:r>
              <a:rPr lang="en-US" smtClean="0"/>
              <a:t>Click icon to add picture</a:t>
            </a:r>
            <a:endParaRPr lang="en-US"/>
          </a:p>
        </p:txBody>
      </p:sp>
      <p:sp>
        <p:nvSpPr>
          <p:cNvPr id="10" name="Picture Placeholder 4"/>
          <p:cNvSpPr>
            <a:spLocks noGrp="1"/>
          </p:cNvSpPr>
          <p:nvPr>
            <p:ph type="pic" sz="quarter" idx="22"/>
          </p:nvPr>
        </p:nvSpPr>
        <p:spPr>
          <a:xfrm>
            <a:off x="6225302" y="1585576"/>
            <a:ext cx="2697480" cy="2194560"/>
          </a:xfrm>
          <a:prstGeom prst="rect">
            <a:avLst/>
          </a:prstGeom>
        </p:spPr>
        <p:txBody>
          <a:bodyPr/>
          <a:lstStyle/>
          <a:p>
            <a:r>
              <a:rPr lang="en-US" smtClean="0"/>
              <a:t>Click icon to add picture</a:t>
            </a:r>
            <a:endParaRPr lang="en-US"/>
          </a:p>
        </p:txBody>
      </p:sp>
      <p:sp>
        <p:nvSpPr>
          <p:cNvPr id="11" name="Content Placeholder 4"/>
          <p:cNvSpPr>
            <a:spLocks noGrp="1"/>
          </p:cNvSpPr>
          <p:nvPr>
            <p:ph sz="quarter" idx="23" hasCustomPrompt="1"/>
          </p:nvPr>
        </p:nvSpPr>
        <p:spPr>
          <a:xfrm>
            <a:off x="9147584" y="4005070"/>
            <a:ext cx="2697480" cy="2016318"/>
          </a:xfrm>
          <a:prstGeom prst="rect">
            <a:avLst/>
          </a:prstGeom>
        </p:spPr>
        <p:txBody>
          <a:bodyPr>
            <a:noAutofit/>
          </a:bodyPr>
          <a:lstStyle>
            <a:lvl1pPr algn="l" defTabSz="1087841" rtl="0" eaLnBrk="1" latinLnBrk="0" hangingPunct="1">
              <a:lnSpc>
                <a:spcPct val="100000"/>
              </a:lnSpc>
              <a:spcBef>
                <a:spcPts val="200"/>
              </a:spcBef>
              <a:spcAft>
                <a:spcPts val="200"/>
              </a:spcAft>
              <a:defRPr lang="en-US" sz="1999" b="0" kern="1200" dirty="0" smtClean="0">
                <a:solidFill>
                  <a:schemeClr val="tx1"/>
                </a:solidFill>
                <a:latin typeface="Calibri" panose="020F0502020204030204" pitchFamily="34" charset="0"/>
                <a:ea typeface="+mn-ea"/>
                <a:cs typeface="+mn-cs"/>
              </a:defRPr>
            </a:lvl1pPr>
            <a:lvl2pPr marL="344385" indent="-344385" algn="l" defTabSz="1087841" rtl="0" eaLnBrk="1" latinLnBrk="0" hangingPunct="1">
              <a:lnSpc>
                <a:spcPct val="100000"/>
              </a:lnSpc>
              <a:spcBef>
                <a:spcPts val="200"/>
              </a:spcBef>
              <a:spcAft>
                <a:spcPts val="200"/>
              </a:spcAft>
              <a:buFont typeface="Calibri" panose="020B0604020202020204" pitchFamily="34" charset="0"/>
              <a:buChar char="•"/>
              <a:defRPr lang="en-US" sz="1999" b="0" kern="1200" dirty="0" smtClean="0">
                <a:solidFill>
                  <a:schemeClr val="tx1"/>
                </a:solidFill>
                <a:latin typeface="Calibri" panose="020F0502020204030204" pitchFamily="34" charset="0"/>
                <a:ea typeface="+mn-ea"/>
                <a:cs typeface="+mn-cs"/>
              </a:defRPr>
            </a:lvl2pPr>
            <a:lvl3pPr algn="l" defTabSz="1087841" rtl="0" eaLnBrk="1" latinLnBrk="0" hangingPunct="1">
              <a:lnSpc>
                <a:spcPct val="90000"/>
              </a:lnSpc>
              <a:spcBef>
                <a:spcPts val="600"/>
              </a:spcBef>
              <a:defRPr lang="en-US" sz="2399" b="0" kern="1200" dirty="0" smtClean="0">
                <a:solidFill>
                  <a:schemeClr val="tx1"/>
                </a:solidFill>
                <a:latin typeface="+mn-lt"/>
                <a:ea typeface="+mn-ea"/>
                <a:cs typeface="+mn-cs"/>
              </a:defRPr>
            </a:lvl3pPr>
            <a:lvl4pPr algn="l" defTabSz="1087841"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3749" indent="-339623" algn="l" defTabSz="1087841"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p:txBody>
      </p:sp>
      <p:sp>
        <p:nvSpPr>
          <p:cNvPr id="12" name="Picture Placeholder 4"/>
          <p:cNvSpPr>
            <a:spLocks noGrp="1"/>
          </p:cNvSpPr>
          <p:nvPr>
            <p:ph type="pic" sz="quarter" idx="24"/>
          </p:nvPr>
        </p:nvSpPr>
        <p:spPr>
          <a:xfrm>
            <a:off x="9147584" y="1585576"/>
            <a:ext cx="2697480" cy="2194560"/>
          </a:xfrm>
          <a:prstGeom prst="rect">
            <a:avLst/>
          </a:prstGeom>
        </p:spPr>
        <p:txBody>
          <a:bodyPr/>
          <a:lstStyle/>
          <a:p>
            <a:r>
              <a:rPr lang="en-US" smtClean="0"/>
              <a:t>Click icon to add picture</a:t>
            </a:r>
            <a:endParaRPr lang="en-US"/>
          </a:p>
        </p:txBody>
      </p:sp>
      <p:sp>
        <p:nvSpPr>
          <p:cNvPr id="14"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199">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18041180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99"/>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15734068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_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99"/>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Text Placeholder 7"/>
          <p:cNvSpPr>
            <a:spLocks noGrp="1"/>
          </p:cNvSpPr>
          <p:nvPr>
            <p:ph type="body" sz="quarter" idx="13" hasCustomPrompt="1"/>
          </p:nvPr>
        </p:nvSpPr>
        <p:spPr>
          <a:xfrm>
            <a:off x="392113" y="1182327"/>
            <a:ext cx="11430000" cy="48389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3749" indent="-339623">
              <a:buFont typeface="Calibri" panose="020F0502020204030204" pitchFamily="34" charset="0"/>
              <a:buChar char="‐"/>
              <a:defRPr>
                <a:solidFill>
                  <a:schemeClr val="tx1"/>
                </a:solidFill>
              </a:defRPr>
            </a:lvl5pPr>
          </a:lstStyle>
          <a:p>
            <a:pPr lvl="0"/>
            <a:r>
              <a:rPr lang="en-US" sz="2399" dirty="0">
                <a:solidFill>
                  <a:schemeClr val="tx1"/>
                </a:solidFill>
              </a:rPr>
              <a:t>Click to edit text</a:t>
            </a:r>
          </a:p>
          <a:p>
            <a:pPr marL="344385" lvl="1" indent="-344385">
              <a:buFont typeface="Calibri" panose="020B0604020202020204" pitchFamily="34" charset="0"/>
              <a:buChar char="•"/>
            </a:pPr>
            <a:r>
              <a:rPr lang="en-US" sz="2399" dirty="0">
                <a:solidFill>
                  <a:schemeClr val="tx1"/>
                </a:solidFill>
              </a:rPr>
              <a:t>Second</a:t>
            </a:r>
            <a:r>
              <a:rPr lang="en-US" sz="2399" baseline="0" dirty="0">
                <a:solidFill>
                  <a:schemeClr val="tx1"/>
                </a:solidFill>
              </a:rPr>
              <a:t> level of text</a:t>
            </a:r>
          </a:p>
          <a:p>
            <a:pPr marL="688768" lvl="0" indent="-344385">
              <a:buFont typeface="Calibri" panose="020F0502020204030204" pitchFamily="34" charset="0"/>
              <a:buChar char="‐"/>
            </a:pPr>
            <a:r>
              <a:rPr lang="en-US" sz="1999" baseline="0" dirty="0">
                <a:solidFill>
                  <a:schemeClr val="tx1"/>
                </a:solidFill>
              </a:rPr>
              <a:t>Third level of text</a:t>
            </a:r>
          </a:p>
          <a:p>
            <a:pPr marL="1033153" lvl="0" indent="-344385">
              <a:buFont typeface="Calibri" panose="020B0604020202020204" pitchFamily="34" charset="0"/>
              <a:buChar char="•"/>
            </a:pPr>
            <a:r>
              <a:rPr lang="en-US" sz="1799" baseline="0" dirty="0">
                <a:solidFill>
                  <a:schemeClr val="tx1"/>
                </a:solidFill>
              </a:rPr>
              <a:t>Fourth level of text</a:t>
            </a:r>
          </a:p>
          <a:p>
            <a:pPr marL="1377537" lvl="0" indent="-344385">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Tree>
    <p:custDataLst>
      <p:tags r:id="rId1"/>
    </p:custDataLst>
    <p:extLst>
      <p:ext uri="{BB962C8B-B14F-4D97-AF65-F5344CB8AC3E}">
        <p14:creationId xmlns:p14="http://schemas.microsoft.com/office/powerpoint/2010/main" val="1885551861"/>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3887969675"/>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042" y="260615"/>
            <a:ext cx="11430000" cy="812800"/>
          </a:xfrm>
        </p:spPr>
        <p:txBody>
          <a:bodyPr/>
          <a:lstStyle>
            <a:lvl1pPr>
              <a:defRPr sz="2799"/>
            </a:lvl1pPr>
          </a:lstStyle>
          <a:p>
            <a:r>
              <a:rPr lang="en-US" dirty="0"/>
              <a:t>Disclosure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7" name="Text Placeholder 6"/>
          <p:cNvSpPr>
            <a:spLocks noGrp="1"/>
          </p:cNvSpPr>
          <p:nvPr>
            <p:ph type="body" sz="quarter" idx="12"/>
          </p:nvPr>
        </p:nvSpPr>
        <p:spPr>
          <a:xfrm>
            <a:off x="380042" y="1123950"/>
            <a:ext cx="11430000" cy="4897438"/>
          </a:xfrm>
        </p:spPr>
        <p:txBody>
          <a:bodyPr>
            <a:normAutofit/>
          </a:bodyPr>
          <a:lstStyle>
            <a:lvl1pPr>
              <a:defRPr sz="900"/>
            </a:lvl1pPr>
            <a:lvl2pPr>
              <a:defRPr sz="900"/>
            </a:lvl2pPr>
            <a:lvl3pPr>
              <a:defRPr sz="800"/>
            </a:lvl3pPr>
            <a:lvl4pPr>
              <a:defRPr sz="800"/>
            </a:lvl4pPr>
            <a:lvl5pPr>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169160691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with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6858000" cy="5212080"/>
          </a:xfrm>
        </p:spPr>
        <p:txBody>
          <a:bodyPr/>
          <a:lstStyle/>
          <a:p>
            <a:r>
              <a:rPr lang="en-US" smtClean="0"/>
              <a:t>Click icon to add picture</a:t>
            </a:r>
            <a:endParaRPr lang="en-US"/>
          </a:p>
        </p:txBody>
      </p:sp>
      <p:sp>
        <p:nvSpPr>
          <p:cNvPr id="6" name="Text Placeholder 5"/>
          <p:cNvSpPr>
            <a:spLocks noGrp="1"/>
          </p:cNvSpPr>
          <p:nvPr>
            <p:ph type="body" sz="quarter" idx="11" hasCustomPrompt="1"/>
          </p:nvPr>
        </p:nvSpPr>
        <p:spPr>
          <a:xfrm>
            <a:off x="6793866" y="2340"/>
            <a:ext cx="5394960" cy="6855660"/>
          </a:xfrm>
          <a:solidFill>
            <a:schemeClr val="accent1"/>
          </a:solidFill>
        </p:spPr>
        <p:txBody>
          <a:bodyPr lIns="731520" tIns="1188720" rIns="457200">
            <a:normAutofit/>
          </a:bodyPr>
          <a:lstStyle>
            <a:lvl1pPr>
              <a:defRPr sz="3999"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2"/>
            <a:ext cx="365760" cy="365125"/>
          </a:xfrm>
        </p:spPr>
        <p:txBody>
          <a:bodyPr/>
          <a:lstStyle/>
          <a:p>
            <a:fld id="{67FC5CDF-15F9-4054-9F50-C9080AAD3281}" type="slidenum">
              <a:rPr lang="en-US" smtClean="0"/>
              <a:pPr/>
              <a:t>‹#›</a:t>
            </a:fld>
            <a:endParaRPr lang="en-US" dirty="0"/>
          </a:p>
        </p:txBody>
      </p:sp>
      <p:sp>
        <p:nvSpPr>
          <p:cNvPr id="2" name="TextBox 1"/>
          <p:cNvSpPr txBox="1"/>
          <p:nvPr userDrawn="1"/>
        </p:nvSpPr>
        <p:spPr>
          <a:xfrm>
            <a:off x="7476980" y="1700790"/>
            <a:ext cx="2477101" cy="914400"/>
          </a:xfrm>
          <a:prstGeom prst="rect">
            <a:avLst/>
          </a:prstGeom>
          <a:noFill/>
        </p:spPr>
        <p:txBody>
          <a:bodyPr wrap="none" rtlCol="0">
            <a:noAutofit/>
          </a:bodyPr>
          <a:lstStyle/>
          <a:p>
            <a:pPr lvl="0"/>
            <a:r>
              <a:rPr lang="en-US" sz="3199" dirty="0" smtClean="0">
                <a:solidFill>
                  <a:schemeClr val="bg2"/>
                </a:solidFill>
              </a:rPr>
              <a:t>QUESTIONS?</a:t>
            </a:r>
            <a:endParaRPr lang="en-US" sz="3199" dirty="0">
              <a:solidFill>
                <a:schemeClr val="bg2"/>
              </a:solidFill>
            </a:endParaRPr>
          </a:p>
        </p:txBody>
      </p:sp>
    </p:spTree>
    <p:extLst>
      <p:ext uri="{BB962C8B-B14F-4D97-AF65-F5344CB8AC3E}">
        <p14:creationId xmlns:p14="http://schemas.microsoft.com/office/powerpoint/2010/main" val="1526093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amp; Call to a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6793866" y="2340"/>
            <a:ext cx="5394960" cy="6855660"/>
          </a:xfrm>
          <a:solidFill>
            <a:schemeClr val="accent1"/>
          </a:solidFill>
        </p:spPr>
        <p:txBody>
          <a:bodyPr lIns="731520" tIns="1188720" rIns="457200">
            <a:normAutofit/>
          </a:bodyPr>
          <a:lstStyle>
            <a:lvl1pPr>
              <a:defRPr sz="4799"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2"/>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42433922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Dynami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2" y="457200"/>
            <a:ext cx="10969943" cy="812800"/>
          </a:xfrm>
        </p:spPr>
        <p:txBody>
          <a:bodyPr anchor="t"/>
          <a:lstStyle>
            <a:lvl1pPr>
              <a:lnSpc>
                <a:spcPct val="90000"/>
              </a:lnSpc>
              <a:defRPr sz="4399">
                <a:solidFill>
                  <a:schemeClr val="tx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67FC5CDF-15F9-4054-9F50-C9080AAD3281}" type="slidenum">
              <a:rPr lang="en-US" smtClean="0"/>
              <a:t>‹#›</a:t>
            </a:fld>
            <a:endParaRPr lang="en-US" dirty="0"/>
          </a:p>
        </p:txBody>
      </p:sp>
      <p:sp>
        <p:nvSpPr>
          <p:cNvPr id="3" name="Footer Placeholder 2"/>
          <p:cNvSpPr>
            <a:spLocks noGrp="1"/>
          </p:cNvSpPr>
          <p:nvPr>
            <p:ph type="ftr" sz="quarter" idx="13"/>
          </p:nvPr>
        </p:nvSpPr>
        <p:spPr/>
        <p:txBody>
          <a:bodyPr/>
          <a:lstStyle/>
          <a:p>
            <a:r>
              <a:rPr lang="en-US" dirty="0"/>
              <a:t>Footer</a:t>
            </a:r>
          </a:p>
        </p:txBody>
      </p:sp>
      <p:sp>
        <p:nvSpPr>
          <p:cNvPr id="6" name="Text Placeholder 4"/>
          <p:cNvSpPr>
            <a:spLocks noGrp="1"/>
          </p:cNvSpPr>
          <p:nvPr>
            <p:ph type="body" sz="quarter" idx="14" hasCustomPrompt="1"/>
          </p:nvPr>
        </p:nvSpPr>
        <p:spPr>
          <a:xfrm>
            <a:off x="6088066" y="0"/>
            <a:ext cx="6100760" cy="228600"/>
          </a:xfrm>
        </p:spPr>
        <p:txBody>
          <a:bodyPr tIns="91440" rIns="91440" bIns="0" anchor="ctr"/>
          <a:lstStyle>
            <a:lvl1pPr algn="r">
              <a:defRPr sz="1400" b="0">
                <a:solidFill>
                  <a:schemeClr val="bg2">
                    <a:lumMod val="50000"/>
                  </a:schemeClr>
                </a:solidFill>
              </a:defRPr>
            </a:lvl1pPr>
            <a:lvl2pPr>
              <a:defRPr sz="1100"/>
            </a:lvl2pPr>
            <a:lvl3pPr>
              <a:defRPr sz="1100"/>
            </a:lvl3pPr>
            <a:lvl4pPr>
              <a:defRPr sz="1100"/>
            </a:lvl4pPr>
            <a:lvl5pPr>
              <a:defRPr sz="1100"/>
            </a:lvl5pPr>
          </a:lstStyle>
          <a:p>
            <a:pPr lvl="0"/>
            <a:r>
              <a:rPr lang="en-US" dirty="0"/>
              <a:t>SECTION NAME (OPTIONAL)</a:t>
            </a:r>
          </a:p>
        </p:txBody>
      </p:sp>
    </p:spTree>
    <p:extLst>
      <p:ext uri="{BB962C8B-B14F-4D97-AF65-F5344CB8AC3E}">
        <p14:creationId xmlns:p14="http://schemas.microsoft.com/office/powerpoint/2010/main" val="18650616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117" name="Rectangle 116"/>
          <p:cNvSpPr/>
          <p:nvPr userDrawn="1"/>
        </p:nvSpPr>
        <p:spPr>
          <a:xfrm>
            <a:off x="103285" y="5859128"/>
            <a:ext cx="11463793" cy="507831"/>
          </a:xfrm>
          <a:prstGeom prst="rect">
            <a:avLst/>
          </a:prstGeom>
        </p:spPr>
        <p:txBody>
          <a:bodyPr wrap="square">
            <a:spAutoFit/>
          </a:bodyPr>
          <a:lstStyle/>
          <a:p>
            <a:pPr defTabSz="914126" fontAlgn="base">
              <a:lnSpc>
                <a:spcPct val="90000"/>
              </a:lnSpc>
              <a:spcBef>
                <a:spcPct val="0"/>
              </a:spcBef>
              <a:spcAft>
                <a:spcPct val="0"/>
              </a:spcAft>
              <a:buClr>
                <a:srgbClr val="0081C6"/>
              </a:buClr>
              <a:defRPr/>
            </a:pPr>
            <a:r>
              <a:rPr lang="en-US" sz="1000" dirty="0" smtClean="0">
                <a:solidFill>
                  <a:prstClr val="white">
                    <a:lumMod val="50000"/>
                  </a:prstClr>
                </a:solidFill>
                <a:ea typeface="ＭＳ Ｐゴシック" charset="-128"/>
              </a:rPr>
              <a:t>Please take note that not all states have the same MVA calculation.  The calculation can be found in the in the statement of understanding for the state specific product that is being purchased by the client and the statement of understanding can be found on the Allianz Life website under forms &amp; materials. Distributions may be subject to a surrender charge.  Distributions are subject to ordinary income tax and, if taken prior to age 59 ½, a 10% additional federal tax. Guarantees are backed by the financial strength and claims-paying ability of Allianz Life Insurance Company of North America.</a:t>
            </a:r>
          </a:p>
        </p:txBody>
      </p:sp>
    </p:spTree>
    <p:custDataLst>
      <p:tags r:id="rId1"/>
    </p:custDataLst>
    <p:extLst>
      <p:ext uri="{BB962C8B-B14F-4D97-AF65-F5344CB8AC3E}">
        <p14:creationId xmlns:p14="http://schemas.microsoft.com/office/powerpoint/2010/main" val="11365555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olid FI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4EB6CB0B-22B7-614D-AF60-5FD0E5C9F3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5728878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lide 8">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409785808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Slide 5">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Rectangle 8"/>
          <p:cNvSpPr/>
          <p:nvPr userDrawn="1"/>
        </p:nvSpPr>
        <p:spPr>
          <a:xfrm>
            <a:off x="4524496" y="5940020"/>
            <a:ext cx="7406640" cy="507831"/>
          </a:xfrm>
          <a:prstGeom prst="rect">
            <a:avLst/>
          </a:prstGeom>
        </p:spPr>
        <p:txBody>
          <a:bodyPr wrap="square">
            <a:spAutoFit/>
          </a:bodyPr>
          <a:lstStyle/>
          <a:p>
            <a:pPr defTabSz="914126" fontAlgn="base">
              <a:lnSpc>
                <a:spcPct val="90000"/>
              </a:lnSpc>
              <a:spcBef>
                <a:spcPct val="0"/>
              </a:spcBef>
              <a:spcAft>
                <a:spcPct val="0"/>
              </a:spcAft>
              <a:buClr>
                <a:srgbClr val="0081C6"/>
              </a:buClr>
              <a:defRPr/>
            </a:pPr>
            <a:r>
              <a:rPr lang="en-US" sz="1000" dirty="0" smtClean="0">
                <a:solidFill>
                  <a:prstClr val="white">
                    <a:lumMod val="50000"/>
                  </a:prstClr>
                </a:solidFill>
                <a:ea typeface="ＭＳ Ｐゴシック" charset="-128"/>
              </a:rPr>
              <a:t>Please take note that not all states have the same MVA calculation  or limit.  The calculation can be found in the in the statement of understanding for the state specific product that is being purchased by the client and the statement of understanding can be found on the Allianz Life website under forms &amp; materials. </a:t>
            </a:r>
          </a:p>
        </p:txBody>
      </p:sp>
    </p:spTree>
    <p:custDataLst>
      <p:tags r:id="rId1"/>
    </p:custDataLst>
    <p:extLst>
      <p:ext uri="{BB962C8B-B14F-4D97-AF65-F5344CB8AC3E}">
        <p14:creationId xmlns:p14="http://schemas.microsoft.com/office/powerpoint/2010/main" val="97227432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1"/>
          </p:nvPr>
        </p:nvSpPr>
        <p:spPr>
          <a:xfrm>
            <a:off x="380042" y="6325272"/>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296302958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Rectangle 4"/>
          <p:cNvSpPr/>
          <p:nvPr userDrawn="1"/>
        </p:nvSpPr>
        <p:spPr>
          <a:xfrm>
            <a:off x="-1" y="721471"/>
            <a:ext cx="12188826" cy="5530272"/>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bg2"/>
                </a:solidFill>
                <a:effectLst/>
                <a:uLnTx/>
                <a:uFillTx/>
                <a:latin typeface="+mn-lt"/>
                <a:ea typeface="+mn-ea"/>
                <a:cs typeface="+mn-cs"/>
              </a:rPr>
              <a:t>This training is approximately 6 minutes long.  </a:t>
            </a:r>
            <a:r>
              <a:rPr kumimoji="0" lang="en-US" sz="2400" b="1" i="0" u="none" strike="noStrike" kern="1200" cap="none" spc="0" normalizeH="0" baseline="0" noProof="0" dirty="0" smtClean="0">
                <a:ln>
                  <a:noFill/>
                </a:ln>
                <a:solidFill>
                  <a:schemeClr val="bg2"/>
                </a:solidFill>
                <a:effectLst/>
                <a:uLnTx/>
                <a:uFillTx/>
                <a:latin typeface="+mn-lt"/>
                <a:ea typeface="+mn-ea"/>
                <a:cs typeface="+mn-cs"/>
              </a:rPr>
              <a:t>You have to watch/listen and attest before credit will be given.</a:t>
            </a:r>
            <a:r>
              <a:rPr kumimoji="0" lang="en-US" sz="2400" b="0" i="0" u="none" strike="noStrike" kern="1200" cap="none" spc="0" normalizeH="0" baseline="0" noProof="0" dirty="0" smtClean="0">
                <a:ln>
                  <a:noFill/>
                </a:ln>
                <a:solidFill>
                  <a:schemeClr val="bg2"/>
                </a:solidFill>
                <a:effectLst/>
                <a:uLnTx/>
                <a:uFillTx/>
                <a:latin typeface="+mn-lt"/>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bg2"/>
                </a:solidFill>
                <a:effectLst/>
                <a:uLnTx/>
                <a:uFillTx/>
                <a:latin typeface="+mn-lt"/>
                <a:ea typeface="+mn-ea"/>
                <a:cs typeface="+mn-cs"/>
              </a:rPr>
              <a:t>FOR DESKTOP USERS: </a:t>
            </a:r>
            <a:r>
              <a:rPr kumimoji="0" lang="en-US" sz="2400" b="0" i="0" u="none" strike="noStrike" kern="1200" cap="none" spc="0" normalizeH="0" baseline="0" noProof="0" dirty="0" smtClean="0">
                <a:ln>
                  <a:noFill/>
                </a:ln>
                <a:solidFill>
                  <a:schemeClr val="bg2"/>
                </a:solidFill>
                <a:effectLst/>
                <a:uLnTx/>
                <a:uFillTx/>
                <a:latin typeface="+mn-lt"/>
                <a:ea typeface="+mn-ea"/>
                <a:cs typeface="+mn-cs"/>
              </a:rPr>
              <a:t>There will be back and next buttons on the lower right side of the presentation. Once the audio is complete, you must select the next button to advance the presentation.</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bg2"/>
                </a:solidFill>
                <a:effectLst/>
                <a:uLnTx/>
                <a:uFillTx/>
                <a:latin typeface="+mn-lt"/>
                <a:ea typeface="ＭＳ Ｐゴシック"/>
                <a:cs typeface="+mn-cs"/>
              </a:rPr>
              <a:t>FOR MOBILE DEVICE USERS: </a:t>
            </a:r>
            <a:r>
              <a:rPr kumimoji="0" lang="en-US" sz="2400" b="0" i="0" u="none" strike="noStrike" kern="1200" cap="none" spc="0" normalizeH="0" baseline="0" noProof="0" dirty="0" smtClean="0">
                <a:ln>
                  <a:noFill/>
                </a:ln>
                <a:solidFill>
                  <a:schemeClr val="bg2"/>
                </a:solidFill>
                <a:effectLst/>
                <a:uLnTx/>
                <a:uFillTx/>
                <a:latin typeface="+mn-lt"/>
                <a:ea typeface="ＭＳ Ｐゴシック"/>
                <a:cs typeface="+mn-cs"/>
              </a:rPr>
              <a:t>There will be forward and back arrows on the right hand side of the presentation. Once the audio is complete, you must select the forward arrow to advance the presentation. </a:t>
            </a:r>
          </a:p>
        </p:txBody>
      </p:sp>
    </p:spTree>
    <p:custDataLst>
      <p:tags r:id="rId1"/>
    </p:custDataLst>
    <p:extLst>
      <p:ext uri="{BB962C8B-B14F-4D97-AF65-F5344CB8AC3E}">
        <p14:creationId xmlns:p14="http://schemas.microsoft.com/office/powerpoint/2010/main" val="1428844984"/>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8867" y="721471"/>
            <a:ext cx="8121887" cy="5415058"/>
          </a:xfrm>
          <a:prstGeom prst="rect">
            <a:avLst/>
          </a:prstGeom>
        </p:spPr>
      </p:pic>
      <p:sp>
        <p:nvSpPr>
          <p:cNvPr id="10" name="TextBox 9"/>
          <p:cNvSpPr txBox="1"/>
          <p:nvPr userDrawn="1"/>
        </p:nvSpPr>
        <p:spPr>
          <a:xfrm>
            <a:off x="7937836" y="145401"/>
            <a:ext cx="3974883" cy="274320"/>
          </a:xfrm>
          <a:prstGeom prst="rect">
            <a:avLst/>
          </a:prstGeom>
          <a:noFill/>
        </p:spPr>
        <p:txBody>
          <a:bodyPr wrap="square" rtlCol="0" anchor="b">
            <a:noAutofit/>
          </a:bodyPr>
          <a:lstStyle/>
          <a:p>
            <a:pPr lvl="0" algn="r"/>
            <a:r>
              <a:rPr lang="en-US" sz="1000" dirty="0">
                <a:solidFill>
                  <a:schemeClr val="tx1"/>
                </a:solidFill>
                <a:latin typeface="Calibri" panose="020F0502020204030204" pitchFamily="34" charset="0"/>
              </a:rPr>
              <a:t>Allianz Life Insurance Company of North America</a:t>
            </a:r>
          </a:p>
        </p:txBody>
      </p:sp>
      <p:pic>
        <p:nvPicPr>
          <p:cNvPr id="3" name="Picture 2">
            <a:extLst>
              <a:ext uri="{FF2B5EF4-FFF2-40B4-BE49-F238E27FC236}">
                <a16:creationId xmlns:a16="http://schemas.microsoft.com/office/drawing/2014/main" id="{D4EE67CA-134E-F742-8923-8770FF9B008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3" name="Rectangle 12"/>
          <p:cNvSpPr/>
          <p:nvPr userDrawn="1"/>
        </p:nvSpPr>
        <p:spPr>
          <a:xfrm>
            <a:off x="-11930" y="-2020"/>
            <a:ext cx="5345930" cy="6859156"/>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4" name="TextBox 13"/>
          <p:cNvSpPr txBox="1"/>
          <p:nvPr userDrawn="1"/>
        </p:nvSpPr>
        <p:spPr>
          <a:xfrm>
            <a:off x="506532" y="3659428"/>
            <a:ext cx="3200400" cy="460856"/>
          </a:xfrm>
          <a:prstGeom prst="rect">
            <a:avLst/>
          </a:prstGeom>
          <a:noFill/>
        </p:spPr>
        <p:txBody>
          <a:bodyPr wrap="square" rtlCol="0">
            <a:noAutofit/>
          </a:bodyPr>
          <a:lstStyle/>
          <a:p>
            <a:pPr>
              <a:lnSpc>
                <a:spcPct val="90000"/>
              </a:lnSpc>
            </a:pPr>
            <a:r>
              <a:rPr lang="en-US" sz="1100" dirty="0" smtClean="0">
                <a:solidFill>
                  <a:schemeClr val="bg2"/>
                </a:solidFill>
              </a:rPr>
              <a:t>Course</a:t>
            </a:r>
            <a:r>
              <a:rPr lang="en-US" sz="1100" baseline="0" dirty="0" smtClean="0">
                <a:solidFill>
                  <a:schemeClr val="bg2"/>
                </a:solidFill>
              </a:rPr>
              <a:t> Code: </a:t>
            </a:r>
            <a:r>
              <a:rPr lang="en-US" sz="1100" baseline="0" dirty="0" err="1" smtClean="0">
                <a:solidFill>
                  <a:schemeClr val="bg2"/>
                </a:solidFill>
              </a:rPr>
              <a:t>Fixed_Allocation</a:t>
            </a:r>
            <a:r>
              <a:rPr lang="en-US" sz="1100" baseline="0" dirty="0" smtClean="0">
                <a:solidFill>
                  <a:schemeClr val="bg2"/>
                </a:solidFill>
              </a:rPr>
              <a:t> Charge R_2020.02</a:t>
            </a:r>
            <a:br>
              <a:rPr lang="en-US" sz="1100" baseline="0" dirty="0" smtClean="0">
                <a:solidFill>
                  <a:schemeClr val="bg2"/>
                </a:solidFill>
              </a:rPr>
            </a:br>
            <a:r>
              <a:rPr lang="en-US" sz="1100" baseline="0" dirty="0" smtClean="0">
                <a:solidFill>
                  <a:schemeClr val="bg2"/>
                </a:solidFill>
              </a:rPr>
              <a:t>Revision Date: 2/10/2020 </a:t>
            </a:r>
            <a:endParaRPr lang="en-US" sz="1100" dirty="0" smtClean="0">
              <a:solidFill>
                <a:schemeClr val="bg2"/>
              </a:solidFill>
            </a:endParaRPr>
          </a:p>
        </p:txBody>
      </p:sp>
      <p:sp>
        <p:nvSpPr>
          <p:cNvPr id="15" name="Rectangle 21"/>
          <p:cNvSpPr>
            <a:spLocks noChangeArrowheads="1"/>
          </p:cNvSpPr>
          <p:nvPr userDrawn="1"/>
        </p:nvSpPr>
        <p:spPr bwMode="gray">
          <a:xfrm>
            <a:off x="621746" y="6482171"/>
            <a:ext cx="3108960" cy="481808"/>
          </a:xfrm>
          <a:prstGeom prst="rect">
            <a:avLst/>
          </a:prstGeom>
          <a:noFill/>
          <a:ln w="6350">
            <a:noFill/>
            <a:miter lim="800000"/>
            <a:headEnd/>
            <a:tailEnd/>
          </a:ln>
          <a:effectLst/>
        </p:spPr>
        <p:txBody>
          <a:bodyPr wrap="square" lIns="0" tIns="55694" rIns="107104" bIns="55694">
            <a:spAutoFit/>
          </a:bodyPr>
          <a:lstStyle/>
          <a:p>
            <a:pPr eaLnBrk="0" hangingPunct="0"/>
            <a:r>
              <a:rPr lang="en-US" sz="800" dirty="0" smtClean="0">
                <a:solidFill>
                  <a:schemeClr val="bg2"/>
                </a:solidFill>
              </a:rPr>
              <a:t>For financial professional use only – not for use with</a:t>
            </a:r>
            <a:r>
              <a:rPr lang="en-US" sz="800" baseline="0" dirty="0" smtClean="0">
                <a:solidFill>
                  <a:schemeClr val="bg2"/>
                </a:solidFill>
              </a:rPr>
              <a:t> the </a:t>
            </a:r>
            <a:r>
              <a:rPr lang="en-US" sz="800" dirty="0" smtClean="0">
                <a:solidFill>
                  <a:schemeClr val="bg2"/>
                </a:solidFill>
              </a:rPr>
              <a:t>public.</a:t>
            </a:r>
            <a:br>
              <a:rPr lang="en-US" sz="800" dirty="0" smtClean="0">
                <a:solidFill>
                  <a:schemeClr val="bg2"/>
                </a:solidFill>
              </a:rPr>
            </a:br>
            <a:r>
              <a:rPr lang="en-US" sz="800" dirty="0" smtClean="0">
                <a:solidFill>
                  <a:schemeClr val="bg2"/>
                </a:solidFill>
              </a:rPr>
              <a:t>Product and feature</a:t>
            </a:r>
            <a:r>
              <a:rPr lang="en-US" sz="800" baseline="0" dirty="0" smtClean="0">
                <a:solidFill>
                  <a:schemeClr val="bg2"/>
                </a:solidFill>
              </a:rPr>
              <a:t> availability may vary by state and broker/dealer.</a:t>
            </a:r>
            <a:r>
              <a:rPr lang="en-US" sz="800" b="0" i="0" baseline="0" dirty="0" smtClean="0">
                <a:solidFill>
                  <a:schemeClr val="bg2"/>
                </a:solidFill>
                <a:latin typeface="Calibri" panose="020F0502020204030204" pitchFamily="34" charset="0"/>
                <a:ea typeface="Calibri" panose="020B0604020202020204" pitchFamily="34" charset="-128"/>
              </a:rPr>
              <a:t>  </a:t>
            </a:r>
            <a:endParaRPr lang="en-US" sz="800" b="0" i="0" dirty="0">
              <a:solidFill>
                <a:schemeClr val="bg2"/>
              </a:solidFill>
              <a:latin typeface="Calibri" panose="020F0502020204030204" pitchFamily="34" charset="0"/>
              <a:ea typeface="Calibri" panose="020B0604020202020204" pitchFamily="34" charset="-128"/>
            </a:endParaRPr>
          </a:p>
        </p:txBody>
      </p:sp>
      <p:sp>
        <p:nvSpPr>
          <p:cNvPr id="16" name="Rectangle 21"/>
          <p:cNvSpPr>
            <a:spLocks noChangeArrowheads="1"/>
          </p:cNvSpPr>
          <p:nvPr userDrawn="1"/>
        </p:nvSpPr>
        <p:spPr bwMode="gray">
          <a:xfrm>
            <a:off x="621747" y="6304192"/>
            <a:ext cx="548640" cy="235586"/>
          </a:xfrm>
          <a:prstGeom prst="rect">
            <a:avLst/>
          </a:prstGeom>
          <a:noFill/>
          <a:ln w="6350">
            <a:noFill/>
            <a:miter lim="800000"/>
            <a:headEnd/>
            <a:tailEnd/>
          </a:ln>
          <a:effectLst/>
        </p:spPr>
        <p:txBody>
          <a:bodyPr wrap="square" lIns="0" tIns="55694" rIns="107104" bIns="55694">
            <a:spAutoFit/>
          </a:bodyPr>
          <a:lstStyle/>
          <a:p>
            <a:pPr eaLnBrk="0" hangingPunct="0"/>
            <a:r>
              <a:rPr lang="en-US" sz="800" b="0" i="0" baseline="0" dirty="0" smtClean="0">
                <a:solidFill>
                  <a:schemeClr val="bg2"/>
                </a:solidFill>
                <a:latin typeface="+mn-lt"/>
                <a:ea typeface="+mn-ea"/>
              </a:rPr>
              <a:t>NAIC-AC</a:t>
            </a:r>
            <a:r>
              <a:rPr lang="en-US" sz="800" b="0" i="0" baseline="0" dirty="0" smtClean="0">
                <a:solidFill>
                  <a:schemeClr val="bg2"/>
                </a:solidFill>
                <a:latin typeface="Calibri" panose="020F0502020204030204" pitchFamily="34" charset="0"/>
                <a:ea typeface="Calibri" panose="020B0604020202020204" pitchFamily="34" charset="-128"/>
              </a:rPr>
              <a:t>  </a:t>
            </a:r>
            <a:endParaRPr lang="en-US" sz="800" b="0" i="0" dirty="0">
              <a:solidFill>
                <a:schemeClr val="bg2"/>
              </a:solidFill>
              <a:latin typeface="Calibri" panose="020F0502020204030204" pitchFamily="34" charset="0"/>
              <a:ea typeface="Calibri" panose="020B0604020202020204" pitchFamily="34" charset="-128"/>
            </a:endParaRPr>
          </a:p>
        </p:txBody>
      </p:sp>
      <p:sp>
        <p:nvSpPr>
          <p:cNvPr id="17" name="TextBox 16"/>
          <p:cNvSpPr txBox="1"/>
          <p:nvPr userDrawn="1"/>
        </p:nvSpPr>
        <p:spPr>
          <a:xfrm>
            <a:off x="448926" y="2161646"/>
            <a:ext cx="2926080" cy="1463040"/>
          </a:xfrm>
          <a:prstGeom prst="rect">
            <a:avLst/>
          </a:prstGeom>
          <a:noFill/>
        </p:spPr>
        <p:txBody>
          <a:bodyPr wrap="square" rtlCol="0">
            <a:noAutofit/>
          </a:bodyPr>
          <a:lstStyle/>
          <a:p>
            <a:pPr>
              <a:lnSpc>
                <a:spcPct val="90000"/>
              </a:lnSpc>
            </a:pPr>
            <a:r>
              <a:rPr lang="en-US" sz="4800" dirty="0" smtClean="0">
                <a:solidFill>
                  <a:schemeClr val="bg2"/>
                </a:solidFill>
              </a:rPr>
              <a:t>Allocation</a:t>
            </a:r>
            <a:r>
              <a:rPr lang="en-US" sz="4800" baseline="0" dirty="0" smtClean="0">
                <a:solidFill>
                  <a:schemeClr val="bg2"/>
                </a:solidFill>
              </a:rPr>
              <a:t> </a:t>
            </a:r>
            <a:br>
              <a:rPr lang="en-US" sz="4800" baseline="0" dirty="0" smtClean="0">
                <a:solidFill>
                  <a:schemeClr val="bg2"/>
                </a:solidFill>
              </a:rPr>
            </a:br>
            <a:r>
              <a:rPr lang="en-US" sz="4800" baseline="0" dirty="0" smtClean="0">
                <a:solidFill>
                  <a:schemeClr val="bg2"/>
                </a:solidFill>
              </a:rPr>
              <a:t>Charge</a:t>
            </a:r>
            <a:endParaRPr lang="en-US" sz="4800" dirty="0" smtClean="0">
              <a:solidFill>
                <a:schemeClr val="bg2"/>
              </a:solidFill>
            </a:endParaRPr>
          </a:p>
        </p:txBody>
      </p:sp>
    </p:spTree>
    <p:custDataLst>
      <p:tags r:id="rId1"/>
    </p:custDataLst>
    <p:extLst>
      <p:ext uri="{BB962C8B-B14F-4D97-AF65-F5344CB8AC3E}">
        <p14:creationId xmlns:p14="http://schemas.microsoft.com/office/powerpoint/2010/main" val="1909219488"/>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Box 6"/>
          <p:cNvSpPr txBox="1"/>
          <p:nvPr userDrawn="1"/>
        </p:nvSpPr>
        <p:spPr>
          <a:xfrm>
            <a:off x="218498" y="191312"/>
            <a:ext cx="6163949" cy="731520"/>
          </a:xfrm>
          <a:prstGeom prst="rect">
            <a:avLst/>
          </a:prstGeom>
          <a:noFill/>
        </p:spPr>
        <p:txBody>
          <a:bodyPr wrap="square" rtlCol="0" anchor="ctr">
            <a:noAutofit/>
          </a:bodyPr>
          <a:lstStyle/>
          <a:p>
            <a:pPr>
              <a:lnSpc>
                <a:spcPct val="90000"/>
              </a:lnSpc>
            </a:pPr>
            <a:r>
              <a:rPr lang="en-US" sz="3600" dirty="0" smtClean="0">
                <a:solidFill>
                  <a:srgbClr val="424242"/>
                </a:solidFill>
              </a:rPr>
              <a:t>What</a:t>
            </a:r>
            <a:r>
              <a:rPr lang="en-US" sz="3600" baseline="0" dirty="0" smtClean="0">
                <a:solidFill>
                  <a:srgbClr val="424242"/>
                </a:solidFill>
              </a:rPr>
              <a:t> is the A</a:t>
            </a:r>
            <a:r>
              <a:rPr lang="en-US" sz="3600" dirty="0" smtClean="0">
                <a:solidFill>
                  <a:srgbClr val="424242"/>
                </a:solidFill>
              </a:rPr>
              <a:t>llocation Charge?   </a:t>
            </a:r>
          </a:p>
        </p:txBody>
      </p:sp>
    </p:spTree>
    <p:custDataLst>
      <p:tags r:id="rId1"/>
    </p:custDataLst>
    <p:extLst>
      <p:ext uri="{BB962C8B-B14F-4D97-AF65-F5344CB8AC3E}">
        <p14:creationId xmlns:p14="http://schemas.microsoft.com/office/powerpoint/2010/main" val="288723387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FC5CDF-15F9-4054-9F50-C9080AAD3281}" type="slidenum">
              <a:rPr lang="en-US" smtClean="0"/>
              <a:pPr/>
              <a:t>‹#›</a:t>
            </a:fld>
            <a:endParaRPr lang="en-US" dirty="0"/>
          </a:p>
        </p:txBody>
      </p:sp>
      <p:sp>
        <p:nvSpPr>
          <p:cNvPr id="4" name="Rectangle 3"/>
          <p:cNvSpPr/>
          <p:nvPr userDrawn="1"/>
        </p:nvSpPr>
        <p:spPr>
          <a:xfrm>
            <a:off x="276065" y="6021315"/>
            <a:ext cx="11521440" cy="365760"/>
          </a:xfrm>
          <a:prstGeom prst="rect">
            <a:avLst/>
          </a:prstGeom>
        </p:spPr>
        <p:txBody>
          <a:bodyPr>
            <a:spAutoFit/>
          </a:bodyPr>
          <a:lstStyle/>
          <a:p>
            <a:pPr marL="0" marR="0" lvl="0" indent="0" algn="l" defTabSz="914400" rtl="0" eaLnBrk="1" fontAlgn="base" latinLnBrk="0" hangingPunct="1">
              <a:lnSpc>
                <a:spcPct val="90000"/>
              </a:lnSpc>
              <a:spcBef>
                <a:spcPct val="0"/>
              </a:spcBef>
              <a:spcAft>
                <a:spcPct val="0"/>
              </a:spcAft>
              <a:buClr>
                <a:srgbClr val="0081C6"/>
              </a:buClr>
              <a:buSzTx/>
              <a:buFontTx/>
              <a:buNone/>
              <a:tabLst/>
              <a:defRPr/>
            </a:pPr>
            <a:r>
              <a:rPr kumimoji="0" lang="en-US" sz="1000" b="0" i="0" u="none" strike="noStrike" kern="1200" cap="none" spc="0" normalizeH="0" baseline="0" noProof="0" dirty="0" smtClean="0">
                <a:ln>
                  <a:noFill/>
                </a:ln>
                <a:solidFill>
                  <a:prstClr val="white">
                    <a:lumMod val="50000"/>
                  </a:prstClr>
                </a:solidFill>
                <a:effectLst/>
                <a:uLnTx/>
                <a:uFillTx/>
                <a:latin typeface="+mn-lt"/>
                <a:ea typeface="ＭＳ Ｐゴシック" charset="-128"/>
                <a:cs typeface="+mn-cs"/>
              </a:rPr>
              <a:t>Distributions may be subject to a surrender charge.  Distributions are subject to ordinary income tax and, if taken prior to age 59 ½, a 10% additional federal tax. Guarantees are backed by the financial strength and claims-paying ability of Allianz Life Insurance Company of North America.</a:t>
            </a:r>
          </a:p>
        </p:txBody>
      </p:sp>
      <p:sp>
        <p:nvSpPr>
          <p:cNvPr id="5" name="TextBox 6"/>
          <p:cNvSpPr txBox="1"/>
          <p:nvPr userDrawn="1"/>
        </p:nvSpPr>
        <p:spPr>
          <a:xfrm>
            <a:off x="218498" y="185561"/>
            <a:ext cx="8229600" cy="731520"/>
          </a:xfrm>
          <a:prstGeom prst="rect">
            <a:avLst/>
          </a:prstGeom>
          <a:noFill/>
        </p:spPr>
        <p:txBody>
          <a:bodyPr wrap="square" rtlCol="0" anchor="ctr">
            <a:noAutofit/>
          </a:bodyPr>
          <a:lstStyle/>
          <a:p>
            <a:pPr>
              <a:lnSpc>
                <a:spcPct val="90000"/>
              </a:lnSpc>
            </a:pPr>
            <a:r>
              <a:rPr lang="en-US" sz="3600" dirty="0" smtClean="0">
                <a:solidFill>
                  <a:srgbClr val="424242"/>
                </a:solidFill>
              </a:rPr>
              <a:t>How does the Allocation Charge work? </a:t>
            </a:r>
          </a:p>
        </p:txBody>
      </p:sp>
    </p:spTree>
    <p:custDataLst>
      <p:tags r:id="rId1"/>
    </p:custDataLst>
    <p:extLst>
      <p:ext uri="{BB962C8B-B14F-4D97-AF65-F5344CB8AC3E}">
        <p14:creationId xmlns:p14="http://schemas.microsoft.com/office/powerpoint/2010/main" val="82642148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FC5CDF-15F9-4054-9F50-C9080AAD3281}" type="slidenum">
              <a:rPr lang="en-US" smtClean="0"/>
              <a:pPr/>
              <a:t>‹#›</a:t>
            </a:fld>
            <a:endParaRPr lang="en-US" dirty="0"/>
          </a:p>
        </p:txBody>
      </p:sp>
      <p:sp>
        <p:nvSpPr>
          <p:cNvPr id="4" name="TextBox 3"/>
          <p:cNvSpPr txBox="1"/>
          <p:nvPr userDrawn="1"/>
        </p:nvSpPr>
        <p:spPr>
          <a:xfrm>
            <a:off x="276105" y="5972280"/>
            <a:ext cx="11395218" cy="380047"/>
          </a:xfrm>
          <a:prstGeom prst="rect">
            <a:avLst/>
          </a:prstGeom>
          <a:noFill/>
        </p:spPr>
        <p:txBody>
          <a:bodyPr wrap="square" rtlCol="0">
            <a:noAutofit/>
          </a:bodyPr>
          <a:lstStyle/>
          <a:p>
            <a:pPr>
              <a:lnSpc>
                <a:spcPct val="90000"/>
              </a:lnSpc>
            </a:pPr>
            <a:r>
              <a:rPr lang="en-US" sz="1000" dirty="0" smtClean="0">
                <a:solidFill>
                  <a:srgbClr val="7F7F7F"/>
                </a:solidFill>
              </a:rPr>
              <a:t>This hypothetical example assumes all premium is allocated into one index allocation option.  If a 2-year crediting period is selected on the contract date, the initial guaranteed period would then be for the first two contract years.  </a:t>
            </a:r>
          </a:p>
        </p:txBody>
      </p:sp>
      <p:sp>
        <p:nvSpPr>
          <p:cNvPr id="5" name="TextBox 4"/>
          <p:cNvSpPr txBox="1"/>
          <p:nvPr userDrawn="1"/>
        </p:nvSpPr>
        <p:spPr>
          <a:xfrm>
            <a:off x="5492539" y="5359291"/>
            <a:ext cx="6696286" cy="457200"/>
          </a:xfrm>
          <a:prstGeom prst="rect">
            <a:avLst/>
          </a:prstGeom>
          <a:solidFill>
            <a:srgbClr val="E6E6E6"/>
          </a:solidFill>
        </p:spPr>
        <p:txBody>
          <a:bodyPr wrap="square" rtlCol="0" anchor="ctr">
            <a:noAutofit/>
          </a:bodyPr>
          <a:lstStyle/>
          <a:p>
            <a:pPr>
              <a:lnSpc>
                <a:spcPct val="90000"/>
              </a:lnSpc>
            </a:pPr>
            <a:r>
              <a:rPr lang="en-US" sz="1800" b="1" dirty="0" smtClean="0"/>
              <a:t>Allocation charge may be set at 0%</a:t>
            </a:r>
            <a:endParaRPr lang="en-US" sz="1800" b="1" dirty="0" smtClean="0">
              <a:solidFill>
                <a:schemeClr val="tx1"/>
              </a:solidFill>
            </a:endParaRPr>
          </a:p>
        </p:txBody>
      </p:sp>
      <p:sp>
        <p:nvSpPr>
          <p:cNvPr id="6" name="Rectangle 5"/>
          <p:cNvSpPr/>
          <p:nvPr userDrawn="1"/>
        </p:nvSpPr>
        <p:spPr>
          <a:xfrm>
            <a:off x="218498" y="251471"/>
            <a:ext cx="11060544" cy="590931"/>
          </a:xfrm>
          <a:prstGeom prst="rect">
            <a:avLst/>
          </a:prstGeom>
        </p:spPr>
        <p:txBody>
          <a:bodyPr wrap="square">
            <a:spAutoFit/>
          </a:bodyPr>
          <a:lstStyle/>
          <a:p>
            <a:pPr lvl="0">
              <a:lnSpc>
                <a:spcPct val="90000"/>
              </a:lnSpc>
            </a:pPr>
            <a:r>
              <a:rPr lang="en-US" sz="3600" dirty="0" smtClean="0">
                <a:solidFill>
                  <a:srgbClr val="424242"/>
                </a:solidFill>
              </a:rPr>
              <a:t>Hypothetical</a:t>
            </a:r>
            <a:r>
              <a:rPr lang="en-US" sz="3600" baseline="0" dirty="0" smtClean="0">
                <a:solidFill>
                  <a:srgbClr val="424242"/>
                </a:solidFill>
              </a:rPr>
              <a:t> example of how the Allocation Charge works</a:t>
            </a:r>
            <a:endParaRPr lang="en-US" sz="3600" dirty="0">
              <a:solidFill>
                <a:srgbClr val="424242"/>
              </a:solidFill>
            </a:endParaRPr>
          </a:p>
        </p:txBody>
      </p:sp>
    </p:spTree>
    <p:custDataLst>
      <p:tags r:id="rId1"/>
    </p:custDataLst>
    <p:extLst>
      <p:ext uri="{BB962C8B-B14F-4D97-AF65-F5344CB8AC3E}">
        <p14:creationId xmlns:p14="http://schemas.microsoft.com/office/powerpoint/2010/main" val="332410061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FC5CDF-15F9-4054-9F50-C9080AAD3281}" type="slidenum">
              <a:rPr lang="en-US" smtClean="0"/>
              <a:pPr/>
              <a:t>‹#›</a:t>
            </a:fld>
            <a:endParaRPr lang="en-US" dirty="0"/>
          </a:p>
        </p:txBody>
      </p:sp>
      <p:sp>
        <p:nvSpPr>
          <p:cNvPr id="6" name="TextBox 5"/>
          <p:cNvSpPr txBox="1"/>
          <p:nvPr userDrawn="1"/>
        </p:nvSpPr>
        <p:spPr>
          <a:xfrm>
            <a:off x="333712" y="6084923"/>
            <a:ext cx="6264730" cy="380047"/>
          </a:xfrm>
          <a:prstGeom prst="rect">
            <a:avLst/>
          </a:prstGeom>
          <a:noFill/>
        </p:spPr>
        <p:txBody>
          <a:bodyPr wrap="square" rtlCol="0">
            <a:noAutofit/>
          </a:bodyPr>
          <a:lstStyle/>
          <a:p>
            <a:pPr>
              <a:lnSpc>
                <a:spcPct val="90000"/>
              </a:lnSpc>
            </a:pPr>
            <a:r>
              <a:rPr lang="en-US" sz="1000" dirty="0" smtClean="0">
                <a:solidFill>
                  <a:srgbClr val="7F7F7F"/>
                </a:solidFill>
              </a:rPr>
              <a:t>For current allocation charges and availability, please visit the Allianz rate page at www.allianzlife.com/rates. </a:t>
            </a:r>
          </a:p>
        </p:txBody>
      </p:sp>
    </p:spTree>
    <p:custDataLst>
      <p:tags r:id="rId1"/>
    </p:custDataLst>
    <p:extLst>
      <p:ext uri="{BB962C8B-B14F-4D97-AF65-F5344CB8AC3E}">
        <p14:creationId xmlns:p14="http://schemas.microsoft.com/office/powerpoint/2010/main" val="318245988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FC5CDF-15F9-4054-9F50-C9080AAD3281}" type="slidenum">
              <a:rPr lang="en-US" smtClean="0"/>
              <a:pPr/>
              <a:t>‹#›</a:t>
            </a:fld>
            <a:endParaRPr lang="en-US" dirty="0"/>
          </a:p>
        </p:txBody>
      </p:sp>
      <p:sp>
        <p:nvSpPr>
          <p:cNvPr id="4" name="Rectangle 3"/>
          <p:cNvSpPr/>
          <p:nvPr userDrawn="1"/>
        </p:nvSpPr>
        <p:spPr>
          <a:xfrm>
            <a:off x="448925" y="6001197"/>
            <a:ext cx="11290973" cy="365760"/>
          </a:xfrm>
          <a:prstGeom prst="rect">
            <a:avLst/>
          </a:prstGeom>
        </p:spPr>
        <p:txBody>
          <a:bodyPr wrap="square">
            <a:spAutoFit/>
          </a:bodyPr>
          <a:lstStyle/>
          <a:p>
            <a:pPr marL="0" marR="0" lvl="0" indent="0" algn="l" defTabSz="914400" rtl="0" eaLnBrk="1" fontAlgn="base" latinLnBrk="0" hangingPunct="1">
              <a:lnSpc>
                <a:spcPct val="90000"/>
              </a:lnSpc>
              <a:spcBef>
                <a:spcPct val="0"/>
              </a:spcBef>
              <a:spcAft>
                <a:spcPct val="0"/>
              </a:spcAft>
              <a:buClr>
                <a:srgbClr val="0081C6"/>
              </a:buClr>
              <a:buSzTx/>
              <a:buFontTx/>
              <a:buNone/>
              <a:tabLst/>
              <a:defRPr/>
            </a:pPr>
            <a:r>
              <a:rPr kumimoji="0" lang="en-US" sz="1000" b="0" i="0" u="none" strike="noStrike" kern="1200" cap="none" spc="0" normalizeH="0" baseline="0" noProof="0" dirty="0" smtClean="0">
                <a:ln>
                  <a:noFill/>
                </a:ln>
                <a:solidFill>
                  <a:srgbClr val="7F7F7F"/>
                </a:solidFill>
                <a:effectLst/>
                <a:uLnTx/>
                <a:uFillTx/>
                <a:latin typeface="+mn-lt"/>
                <a:ea typeface="ＭＳ Ｐゴシック" charset="-128"/>
                <a:cs typeface="+mn-cs"/>
              </a:rPr>
              <a:t>Distributions may be subject to a surrender charge.  Distributions are subject to ordinary income tax and, if taken prior to age 59 ½, a 10% additional federal tax. Guarantees are backed by the financial strength and claims-paying ability of Allianz Life Insurance Company of North America.</a:t>
            </a:r>
          </a:p>
        </p:txBody>
      </p:sp>
    </p:spTree>
    <p:custDataLst>
      <p:tags r:id="rId1"/>
    </p:custDataLst>
    <p:extLst>
      <p:ext uri="{BB962C8B-B14F-4D97-AF65-F5344CB8AC3E}">
        <p14:creationId xmlns:p14="http://schemas.microsoft.com/office/powerpoint/2010/main" val="37951871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w/Block Blu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269A3B79-F47A-2C4E-B9BF-BC735DD162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3371957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lide 8">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pic>
        <p:nvPicPr>
          <p:cNvPr id="5"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34937" y="5643971"/>
            <a:ext cx="8704263"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userDrawn="1"/>
        </p:nvSpPr>
        <p:spPr>
          <a:xfrm>
            <a:off x="739775" y="2564895"/>
            <a:ext cx="10789920" cy="2926080"/>
          </a:xfrm>
          <a:prstGeom prst="roundRect">
            <a:avLst/>
          </a:prstGeom>
          <a:solidFill>
            <a:srgbClr val="551461"/>
          </a:solidFill>
          <a:ln w="38100" cap="flat" cmpd="sng" algn="ctr">
            <a:solidFill>
              <a:srgbClr val="DDC1D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 name="TextBox 6"/>
          <p:cNvSpPr txBox="1"/>
          <p:nvPr userDrawn="1"/>
        </p:nvSpPr>
        <p:spPr>
          <a:xfrm>
            <a:off x="969962" y="2691986"/>
            <a:ext cx="10332720" cy="292608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rPr>
              <a:t>All Producers </a:t>
            </a:r>
            <a:r>
              <a:rPr kumimoji="0" lang="en-US" sz="1600" b="0" i="0" u="none" strike="noStrike" kern="0" cap="none" spc="0" normalizeH="0" baseline="0" noProof="0" dirty="0" smtClean="0">
                <a:ln>
                  <a:noFill/>
                </a:ln>
                <a:solidFill>
                  <a:prstClr val="white"/>
                </a:solidFill>
                <a:effectLst/>
                <a:uLnTx/>
                <a:uFillTx/>
              </a:rPr>
              <a:t/>
            </a:r>
            <a:br>
              <a:rPr kumimoji="0" lang="en-US" sz="1600" b="0" i="0" u="none" strike="noStrike" kern="0" cap="none" spc="0" normalizeH="0" baseline="0" noProof="0" dirty="0" smtClean="0">
                <a:ln>
                  <a:noFill/>
                </a:ln>
                <a:solidFill>
                  <a:prstClr val="white"/>
                </a:solidFill>
                <a:effectLst/>
                <a:uLnTx/>
                <a:uFillTx/>
              </a:rPr>
            </a:br>
            <a:r>
              <a:rPr kumimoji="0" lang="en-US" sz="1600" b="0" i="0" u="none" strike="noStrike" kern="0" cap="none" spc="0" normalizeH="0" baseline="0" noProof="0" dirty="0" smtClean="0">
                <a:ln>
                  <a:noFill/>
                </a:ln>
                <a:solidFill>
                  <a:prstClr val="white"/>
                </a:solidFill>
                <a:effectLst/>
                <a:uLnTx/>
                <a:uFillTx/>
              </a:rPr>
              <a:t>I have completed the Allianz Life Insurance Company of North America annuity product training.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rPr>
              <a:t>PRODUCERS IN NAIC MODEL STATES – ADEQUATE KNOWLEDGE ATTESTATION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rPr>
              <a:t>Certain states have adopted the recently revised NAIC Annuity Suitability Model Regulation, which among other things prohibits an agent from selling an annuity contract unless that agent has “adequate knowledge” at the time of the sales to recommend the product.  In the event that I have pending business with Allianz Life at the time of this attestation and in the event that business was  solicited in a state that has adopted the NAIC Suitability Model-based “adequate knowledge” standard, I confirm that after completing this training</a:t>
            </a:r>
            <a:r>
              <a:rPr kumimoji="0" lang="en-US" sz="1600" b="1" i="0" u="none" strike="noStrike" kern="0" cap="none" spc="0" normalizeH="0" baseline="0" noProof="0" dirty="0" smtClean="0">
                <a:ln>
                  <a:noFill/>
                </a:ln>
                <a:solidFill>
                  <a:prstClr val="white"/>
                </a:solidFill>
                <a:effectLst/>
                <a:uLnTx/>
                <a:uFillTx/>
              </a:rPr>
              <a:t>:  1) I had adequate knowledge about the Allianz Life product at the time of sale; and 2) my recommendation has not changed</a:t>
            </a:r>
          </a:p>
        </p:txBody>
      </p:sp>
      <p:sp>
        <p:nvSpPr>
          <p:cNvPr id="8" name="TextBox 7"/>
          <p:cNvSpPr txBox="1"/>
          <p:nvPr userDrawn="1"/>
        </p:nvSpPr>
        <p:spPr>
          <a:xfrm>
            <a:off x="335849" y="721471"/>
            <a:ext cx="11521440" cy="1600438"/>
          </a:xfrm>
          <a:prstGeom prst="rect">
            <a:avLst/>
          </a:prstGeom>
          <a:solidFill>
            <a:srgbClr val="DDC1DC"/>
          </a:solidFill>
          <a:ln w="38100">
            <a:solidFill>
              <a:srgbClr val="551461"/>
            </a:solidFill>
          </a:ln>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rPr>
              <a:t>FOR DESKTOP USERS: </a:t>
            </a:r>
            <a:r>
              <a:rPr kumimoji="0" lang="en-US" sz="1400" b="0" i="0" u="none" strike="noStrike" kern="0" cap="none" spc="0" normalizeH="0" baseline="0" noProof="0" dirty="0" smtClean="0">
                <a:ln>
                  <a:noFill/>
                </a:ln>
                <a:solidFill>
                  <a:prstClr val="black"/>
                </a:solidFill>
                <a:effectLst/>
                <a:uLnTx/>
                <a:uFillTx/>
              </a:rPr>
              <a:t>Before advancing the presentation, please click Agree or Disagree.  Then click “submit” in the lower right hand corner so your transcript can be properly updated.  Additionally, you must view the last slide and follow the instructions on that slide in order for your progress to be recorded</a:t>
            </a:r>
            <a:r>
              <a:rPr kumimoji="0" lang="en-US" sz="1400" b="1" i="0" u="none" strike="noStrike" kern="0" cap="none" spc="0" normalizeH="0" baseline="0" noProof="0" dirty="0" smtClean="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rPr>
              <a:t>FOR MOBILE DEVICE USERS: </a:t>
            </a:r>
            <a:r>
              <a:rPr kumimoji="0" lang="en-US" sz="1400" b="0" i="0" u="none" strike="noStrike" kern="0" cap="none" spc="0" normalizeH="0" baseline="0" noProof="0" dirty="0" smtClean="0">
                <a:ln>
                  <a:noFill/>
                </a:ln>
                <a:solidFill>
                  <a:prstClr val="black"/>
                </a:solidFill>
                <a:effectLst/>
                <a:uLnTx/>
                <a:uFillTx/>
              </a:rPr>
              <a:t>Before advancing the presentation, please click Agree or Disagree.  Then click on the “check mark” in the lower right hand corner so your transcript can be properly updated.  Additionally, you must view the last slide and follow the instructions on that slide in order for your progress to be recorded. </a:t>
            </a:r>
            <a:endParaRPr kumimoji="0" lang="en-US" sz="1400" b="1" i="0" u="none" strike="noStrike" kern="0" cap="none" spc="0" normalizeH="0" baseline="0" noProof="0" dirty="0" smtClean="0">
              <a:ln>
                <a:noFill/>
              </a:ln>
              <a:solidFill>
                <a:prstClr val="black"/>
              </a:solidFill>
              <a:effectLst/>
              <a:uLnTx/>
              <a:uFillTx/>
            </a:endParaRPr>
          </a:p>
        </p:txBody>
      </p:sp>
    </p:spTree>
    <p:custDataLst>
      <p:tags r:id="rId1"/>
    </p:custDataLst>
    <p:extLst>
      <p:ext uri="{BB962C8B-B14F-4D97-AF65-F5344CB8AC3E}">
        <p14:creationId xmlns:p14="http://schemas.microsoft.com/office/powerpoint/2010/main" val="3048501151"/>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23" y="0"/>
            <a:ext cx="7818120" cy="5212080"/>
          </a:xfrm>
          <a:prstGeom prst="rect">
            <a:avLst/>
          </a:prstGeom>
        </p:spPr>
      </p:pic>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Rectangle 4"/>
          <p:cNvSpPr/>
          <p:nvPr userDrawn="1"/>
        </p:nvSpPr>
        <p:spPr>
          <a:xfrm>
            <a:off x="6854824" y="-1156"/>
            <a:ext cx="5345930" cy="6859156"/>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6" name="TextBox 5"/>
          <p:cNvSpPr txBox="1"/>
          <p:nvPr userDrawn="1"/>
        </p:nvSpPr>
        <p:spPr>
          <a:xfrm>
            <a:off x="6908702" y="779077"/>
            <a:ext cx="3200400" cy="640080"/>
          </a:xfrm>
          <a:prstGeom prst="rect">
            <a:avLst/>
          </a:prstGeom>
          <a:noFill/>
        </p:spPr>
        <p:txBody>
          <a:bodyPr wrap="square" rtlCol="0">
            <a:noAutofit/>
          </a:bodyPr>
          <a:lstStyle/>
          <a:p>
            <a:pPr>
              <a:lnSpc>
                <a:spcPct val="90000"/>
              </a:lnSpc>
            </a:pPr>
            <a:r>
              <a:rPr lang="en-US" sz="4000" dirty="0" smtClean="0">
                <a:solidFill>
                  <a:schemeClr val="bg2"/>
                </a:solidFill>
              </a:rPr>
              <a:t>THANK YOU.</a:t>
            </a:r>
            <a:br>
              <a:rPr lang="en-US" sz="4000" dirty="0" smtClean="0">
                <a:solidFill>
                  <a:schemeClr val="bg2"/>
                </a:solidFill>
              </a:rPr>
            </a:br>
            <a:endParaRPr lang="en-US" sz="4000" dirty="0" smtClean="0">
              <a:solidFill>
                <a:schemeClr val="bg2"/>
              </a:solidFill>
            </a:endParaRPr>
          </a:p>
        </p:txBody>
      </p:sp>
      <p:sp>
        <p:nvSpPr>
          <p:cNvPr id="7" name="TextBox 6"/>
          <p:cNvSpPr txBox="1"/>
          <p:nvPr userDrawn="1"/>
        </p:nvSpPr>
        <p:spPr>
          <a:xfrm>
            <a:off x="6946888" y="1423194"/>
            <a:ext cx="4916016" cy="731520"/>
          </a:xfrm>
          <a:prstGeom prst="rect">
            <a:avLst/>
          </a:prstGeom>
          <a:noFill/>
        </p:spPr>
        <p:txBody>
          <a:bodyPr wrap="square" rtlCol="0">
            <a:noAutofit/>
          </a:bodyPr>
          <a:lstStyle/>
          <a:p>
            <a:pPr lvl="0">
              <a:lnSpc>
                <a:spcPct val="90000"/>
              </a:lnSpc>
            </a:pPr>
            <a:r>
              <a:rPr lang="en-US" sz="2000" dirty="0">
                <a:solidFill>
                  <a:srgbClr val="FFFFFF"/>
                </a:solidFill>
              </a:rPr>
              <a:t>Q</a:t>
            </a:r>
            <a:r>
              <a:rPr lang="en-US" sz="2000" dirty="0" smtClean="0">
                <a:solidFill>
                  <a:srgbClr val="FFFFFF"/>
                </a:solidFill>
              </a:rPr>
              <a:t>uestions, please </a:t>
            </a:r>
            <a:r>
              <a:rPr lang="en-US" sz="2000" dirty="0">
                <a:solidFill>
                  <a:srgbClr val="FFFFFF"/>
                </a:solidFill>
              </a:rPr>
              <a:t>reach out to your Allianz </a:t>
            </a:r>
            <a:r>
              <a:rPr lang="en-US" sz="2000" dirty="0" smtClean="0">
                <a:solidFill>
                  <a:srgbClr val="FFFFFF"/>
                </a:solidFill>
              </a:rPr>
              <a:t>contact</a:t>
            </a:r>
            <a:endParaRPr lang="en-US" sz="2000" dirty="0">
              <a:solidFill>
                <a:srgbClr val="FFFFFF"/>
              </a:solidFill>
            </a:endParaRPr>
          </a:p>
          <a:p>
            <a:pPr>
              <a:lnSpc>
                <a:spcPct val="90000"/>
              </a:lnSpc>
            </a:pPr>
            <a:endParaRPr lang="en-US" sz="2000" dirty="0" err="1" smtClean="0">
              <a:solidFill>
                <a:schemeClr val="tx1"/>
              </a:solidFill>
            </a:endParaRPr>
          </a:p>
        </p:txBody>
      </p:sp>
      <p:grpSp>
        <p:nvGrpSpPr>
          <p:cNvPr id="2" name="Group 1"/>
          <p:cNvGrpSpPr/>
          <p:nvPr userDrawn="1"/>
        </p:nvGrpSpPr>
        <p:grpSpPr>
          <a:xfrm>
            <a:off x="6966309" y="2449681"/>
            <a:ext cx="5061624" cy="3285515"/>
            <a:chOff x="7246553" y="2449681"/>
            <a:chExt cx="5061624" cy="3285515"/>
          </a:xfrm>
        </p:grpSpPr>
        <p:sp>
          <p:nvSpPr>
            <p:cNvPr id="9" name="Rectangle 8"/>
            <p:cNvSpPr/>
            <p:nvPr userDrawn="1"/>
          </p:nvSpPr>
          <p:spPr>
            <a:xfrm>
              <a:off x="7246553" y="2449681"/>
              <a:ext cx="4723774" cy="3285515"/>
            </a:xfrm>
            <a:prstGeom prst="rect">
              <a:avLst/>
            </a:prstGeom>
          </p:spPr>
          <p:txBody>
            <a:bodyPr wrap="square">
              <a:spAutoFit/>
            </a:bodyPr>
            <a:lstStyle/>
            <a:p>
              <a:r>
                <a:rPr lang="en-US" altLang="en-US" sz="1000" b="1" dirty="0" smtClean="0">
                  <a:solidFill>
                    <a:schemeClr val="bg2"/>
                  </a:solidFill>
                </a:rPr>
                <a:t>Guarantees </a:t>
              </a:r>
              <a:r>
                <a:rPr lang="en-US" altLang="en-US" sz="1000" b="1" dirty="0">
                  <a:solidFill>
                    <a:schemeClr val="bg2"/>
                  </a:solidFill>
                </a:rPr>
                <a:t>are backed by the financial strength and claims-paying ability of Allianz Life Insurance Company of North America</a:t>
              </a:r>
              <a:r>
                <a:rPr lang="en-US" altLang="en-US" sz="1000" b="1" dirty="0" smtClean="0">
                  <a:solidFill>
                    <a:schemeClr val="bg2"/>
                  </a:solidFill>
                </a:rPr>
                <a:t>.</a:t>
              </a:r>
              <a:br>
                <a:rPr lang="en-US" altLang="en-US" sz="1000" b="1" dirty="0" smtClean="0">
                  <a:solidFill>
                    <a:schemeClr val="bg2"/>
                  </a:solidFill>
                </a:rPr>
              </a:br>
              <a:endParaRPr lang="en-US" altLang="en-US" sz="1000" b="1" dirty="0" smtClean="0">
                <a:solidFill>
                  <a:schemeClr val="bg2"/>
                </a:solidFill>
              </a:endParaRPr>
            </a:p>
            <a:p>
              <a:pPr lvl="0" defTabSz="914400">
                <a:spcBef>
                  <a:spcPct val="20000"/>
                </a:spcBef>
                <a:spcAft>
                  <a:spcPts val="300"/>
                </a:spcAft>
                <a:buSzPct val="25000"/>
                <a:defRPr/>
              </a:pPr>
              <a:endParaRPr lang="en-US" altLang="en-US" sz="1000" b="1" dirty="0" smtClean="0">
                <a:solidFill>
                  <a:schemeClr val="bg2"/>
                </a:solidFill>
              </a:endParaRPr>
            </a:p>
            <a:p>
              <a:pPr lvl="0" defTabSz="914400">
                <a:spcBef>
                  <a:spcPct val="20000"/>
                </a:spcBef>
                <a:spcAft>
                  <a:spcPts val="300"/>
                </a:spcAft>
                <a:buSzPct val="25000"/>
                <a:defRPr/>
              </a:pPr>
              <a:endParaRPr lang="en-US" altLang="en-US" sz="1000" b="1" dirty="0">
                <a:solidFill>
                  <a:schemeClr val="bg2"/>
                </a:solidFill>
              </a:endParaRPr>
            </a:p>
            <a:p>
              <a:pPr lvl="0" defTabSz="914400">
                <a:spcBef>
                  <a:spcPct val="20000"/>
                </a:spcBef>
                <a:spcAft>
                  <a:spcPts val="300"/>
                </a:spcAft>
                <a:buSzPct val="25000"/>
                <a:defRPr/>
              </a:pPr>
              <a:endParaRPr lang="en-US" altLang="en-US" sz="1000" b="1" dirty="0" smtClean="0">
                <a:solidFill>
                  <a:schemeClr val="bg2"/>
                </a:solidFill>
              </a:endParaRPr>
            </a:p>
            <a:p>
              <a:pPr lvl="0" defTabSz="914400">
                <a:spcBef>
                  <a:spcPct val="20000"/>
                </a:spcBef>
                <a:spcAft>
                  <a:spcPts val="300"/>
                </a:spcAft>
                <a:buSzPct val="25000"/>
                <a:defRPr/>
              </a:pPr>
              <a:r>
                <a:rPr lang="en-US" altLang="en-US" sz="1000" b="1" dirty="0" smtClean="0">
                  <a:solidFill>
                    <a:schemeClr val="bg2"/>
                  </a:solidFill>
                </a:rPr>
                <a:t>Contract </a:t>
              </a:r>
              <a:r>
                <a:rPr lang="en-US" altLang="en-US" sz="1000" b="1" dirty="0" smtClean="0">
                  <a:solidFill>
                    <a:srgbClr val="FF0000"/>
                  </a:solidFill>
                </a:rPr>
                <a:t>R95587-01</a:t>
              </a:r>
              <a:r>
                <a:rPr lang="en-US" altLang="en-US" sz="1000" b="1" dirty="0" smtClean="0">
                  <a:solidFill>
                    <a:schemeClr val="bg2"/>
                  </a:solidFill>
                </a:rPr>
                <a:t> and state variations are issued</a:t>
              </a:r>
              <a:r>
                <a:rPr lang="en-US" altLang="en-US" sz="1000" b="1" baseline="0" dirty="0" smtClean="0">
                  <a:solidFill>
                    <a:schemeClr val="bg2"/>
                  </a:solidFill>
                </a:rPr>
                <a:t> by Allianz Life Insurance Company of North America. </a:t>
              </a:r>
              <a:endParaRPr lang="en-US" altLang="en-US" sz="1000" b="1" dirty="0">
                <a:solidFill>
                  <a:schemeClr val="bg2"/>
                </a:solidFill>
              </a:endParaRPr>
            </a:p>
            <a:p>
              <a:pPr lvl="0" defTabSz="914400">
                <a:spcBef>
                  <a:spcPct val="20000"/>
                </a:spcBef>
                <a:spcAft>
                  <a:spcPts val="300"/>
                </a:spcAft>
                <a:buSzPct val="25000"/>
                <a:defRPr/>
              </a:pPr>
              <a:endParaRPr lang="en-US" altLang="en-US" sz="1000" b="1" dirty="0" smtClean="0">
                <a:solidFill>
                  <a:schemeClr val="bg2"/>
                </a:solidFill>
              </a:endParaRPr>
            </a:p>
            <a:p>
              <a:pPr lvl="0" defTabSz="914400">
                <a:spcBef>
                  <a:spcPct val="20000"/>
                </a:spcBef>
                <a:spcAft>
                  <a:spcPts val="300"/>
                </a:spcAft>
                <a:buSzPct val="25000"/>
                <a:defRPr/>
              </a:pPr>
              <a:r>
                <a:rPr lang="en-US" altLang="en-US" sz="1000" b="1" dirty="0" smtClean="0">
                  <a:solidFill>
                    <a:schemeClr val="bg2"/>
                  </a:solidFill>
                </a:rPr>
                <a:t>Products </a:t>
              </a:r>
              <a:r>
                <a:rPr lang="en-US" altLang="en-US" sz="1000" b="1" dirty="0">
                  <a:solidFill>
                    <a:schemeClr val="bg2"/>
                  </a:solidFill>
                </a:rPr>
                <a:t>are issued by Allianz Life Insurance Company of North America, 5701 Golden Hills Drive, Minneapolis, MN 55416-1297. </a:t>
              </a:r>
              <a:r>
                <a:rPr lang="en-US" altLang="en-US" sz="1000" b="1" dirty="0" smtClean="0">
                  <a:solidFill>
                    <a:schemeClr val="bg2"/>
                  </a:solidFill>
                </a:rPr>
                <a:t/>
              </a:r>
              <a:br>
                <a:rPr lang="en-US" altLang="en-US" sz="1000" b="1" dirty="0" smtClean="0">
                  <a:solidFill>
                    <a:schemeClr val="bg2"/>
                  </a:solidFill>
                </a:rPr>
              </a:br>
              <a:r>
                <a:rPr lang="en-US" altLang="en-US" sz="1000" b="1" dirty="0">
                  <a:solidFill>
                    <a:schemeClr val="bg2"/>
                  </a:solidFill>
                </a:rPr>
                <a:t/>
              </a:r>
              <a:br>
                <a:rPr lang="en-US" altLang="en-US" sz="1000" b="1" dirty="0">
                  <a:solidFill>
                    <a:schemeClr val="bg2"/>
                  </a:solidFill>
                </a:rPr>
              </a:br>
              <a:r>
                <a:rPr lang="en-US" altLang="en-US" sz="1000" b="1" dirty="0">
                  <a:solidFill>
                    <a:schemeClr val="bg2"/>
                  </a:solidFill>
                </a:rPr>
                <a:t>800.950.1962  www.allianzlife.com</a:t>
              </a:r>
            </a:p>
            <a:p>
              <a:pPr lvl="0" defTabSz="914400">
                <a:spcBef>
                  <a:spcPct val="20000"/>
                </a:spcBef>
                <a:spcAft>
                  <a:spcPts val="300"/>
                </a:spcAft>
                <a:buSzPct val="25000"/>
                <a:defRPr/>
              </a:pPr>
              <a:r>
                <a:rPr lang="en-US" altLang="en-US" sz="1000" b="1" dirty="0">
                  <a:solidFill>
                    <a:schemeClr val="bg2"/>
                  </a:solidFill>
                </a:rPr>
                <a:t>Product and feature availability may vary by state.</a:t>
              </a:r>
            </a:p>
            <a:p>
              <a:pPr lvl="0" defTabSz="914400">
                <a:spcBef>
                  <a:spcPct val="20000"/>
                </a:spcBef>
                <a:spcAft>
                  <a:spcPts val="300"/>
                </a:spcAft>
                <a:buSzPct val="25000"/>
                <a:defRPr/>
              </a:pPr>
              <a:endParaRPr lang="en-US" altLang="en-US" sz="1000" dirty="0">
                <a:solidFill>
                  <a:schemeClr val="bg2"/>
                </a:solidFill>
              </a:endParaRPr>
            </a:p>
            <a:p>
              <a:endParaRPr lang="en-US" sz="1000" dirty="0" smtClean="0">
                <a:solidFill>
                  <a:schemeClr val="bg2"/>
                </a:solidFill>
              </a:endParaRPr>
            </a:p>
            <a:p>
              <a:pPr>
                <a:lnSpc>
                  <a:spcPct val="115000"/>
                </a:lnSpc>
                <a:spcAft>
                  <a:spcPts val="1000"/>
                </a:spcAft>
              </a:pPr>
              <a:endParaRPr lang="en-US" sz="1000" dirty="0">
                <a:solidFill>
                  <a:schemeClr val="bg2"/>
                </a:solidFill>
                <a:ea typeface="Calibri"/>
                <a:cs typeface="Times New Roman"/>
              </a:endParaRPr>
            </a:p>
          </p:txBody>
        </p:sp>
        <p:sp>
          <p:nvSpPr>
            <p:cNvPr id="10" name="TextBox 9"/>
            <p:cNvSpPr txBox="1"/>
            <p:nvPr userDrawn="1">
              <p:custDataLst>
                <p:tags r:id="rId2"/>
              </p:custDataLst>
            </p:nvPr>
          </p:nvSpPr>
          <p:spPr>
            <a:xfrm>
              <a:off x="7337509" y="2995175"/>
              <a:ext cx="4970668" cy="430887"/>
            </a:xfrm>
            <a:prstGeom prst="rect">
              <a:avLst/>
            </a:prstGeom>
            <a:noFill/>
            <a:ln w="28575">
              <a:solidFill>
                <a:schemeClr val="bg2"/>
              </a:solidFill>
            </a:ln>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schemeClr val="bg2"/>
                  </a:solidFill>
                  <a:effectLst/>
                  <a:uLnTx/>
                  <a:uFillTx/>
                </a:rPr>
                <a:t>• </a:t>
              </a:r>
              <a:r>
                <a:rPr kumimoji="0" lang="en-US" sz="1100" b="1" i="0" u="none" strike="noStrike" kern="0" cap="none" spc="0" normalizeH="0" baseline="0" noProof="0" dirty="0" smtClean="0">
                  <a:ln>
                    <a:noFill/>
                  </a:ln>
                  <a:solidFill>
                    <a:schemeClr val="bg2"/>
                  </a:solidFill>
                  <a:effectLst/>
                  <a:uLnTx/>
                  <a:uFillTx/>
                </a:rPr>
                <a:t>Not FDIC insured • May lose value • No bank or credit union guarantee </a:t>
              </a:r>
              <a:br>
                <a:rPr kumimoji="0" lang="en-US" sz="1100" b="1" i="0" u="none" strike="noStrike" kern="0" cap="none" spc="0" normalizeH="0" baseline="0" noProof="0" dirty="0" smtClean="0">
                  <a:ln>
                    <a:noFill/>
                  </a:ln>
                  <a:solidFill>
                    <a:schemeClr val="bg2"/>
                  </a:solidFill>
                  <a:effectLst/>
                  <a:uLnTx/>
                  <a:uFillTx/>
                </a:rPr>
              </a:br>
              <a:r>
                <a:rPr kumimoji="0" lang="en-US" sz="1100" b="1" i="0" u="none" strike="noStrike" kern="0" cap="none" spc="0" normalizeH="0" baseline="0" noProof="0" dirty="0" smtClean="0">
                  <a:ln>
                    <a:noFill/>
                  </a:ln>
                  <a:solidFill>
                    <a:schemeClr val="bg2"/>
                  </a:solidFill>
                  <a:effectLst/>
                  <a:uLnTx/>
                  <a:uFillTx/>
                </a:rPr>
                <a:t>• Not a deposit • Not insured by any federal government agency or NCUA/NCUSIF</a:t>
              </a:r>
            </a:p>
          </p:txBody>
        </p:sp>
      </p:grpSp>
    </p:spTree>
    <p:custDataLst>
      <p:tags r:id="rId1"/>
    </p:custDataLst>
    <p:extLst>
      <p:ext uri="{BB962C8B-B14F-4D97-AF65-F5344CB8AC3E}">
        <p14:creationId xmlns:p14="http://schemas.microsoft.com/office/powerpoint/2010/main" val="191225703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6" name="Picture Placeholder 12"/>
          <p:cNvSpPr>
            <a:spLocks noGrp="1"/>
          </p:cNvSpPr>
          <p:nvPr>
            <p:ph type="pic" sz="quarter" idx="21"/>
          </p:nvPr>
        </p:nvSpPr>
        <p:spPr>
          <a:xfrm>
            <a:off x="5788025" y="836684"/>
            <a:ext cx="6400800" cy="5212080"/>
          </a:xfrm>
          <a:prstGeom prst="rect">
            <a:avLst/>
          </a:prstGeom>
        </p:spPr>
        <p:txBody>
          <a:bodyPr/>
          <a:lstStyle>
            <a:lvl1pPr>
              <a:defRPr>
                <a:solidFill>
                  <a:schemeClr val="tx1"/>
                </a:solidFill>
              </a:defRPr>
            </a:lvl1pPr>
          </a:lstStyle>
          <a:p>
            <a:r>
              <a:rPr lang="en-US" smtClean="0"/>
              <a:t>Click icon to add picture</a:t>
            </a:r>
            <a:endParaRPr lang="en-US" dirty="0"/>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7937836" y="145401"/>
            <a:ext cx="3974883" cy="274320"/>
          </a:xfrm>
          <a:prstGeom prst="rect">
            <a:avLst/>
          </a:prstGeom>
          <a:noFill/>
        </p:spPr>
        <p:txBody>
          <a:bodyPr wrap="square" rtlCol="0" anchor="b">
            <a:noAutofit/>
          </a:bodyPr>
          <a:lstStyle/>
          <a:p>
            <a:pPr lvl="0" algn="r"/>
            <a:r>
              <a:rPr lang="en-US" sz="1000" dirty="0">
                <a:solidFill>
                  <a:schemeClr val="tx1"/>
                </a:solidFill>
                <a:latin typeface="Calibri" panose="020F0502020204030204" pitchFamily="34" charset="0"/>
              </a:rPr>
              <a:t>Allianz Life Insurance Company of North America</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3" name="Picture 2">
            <a:extLst>
              <a:ext uri="{FF2B5EF4-FFF2-40B4-BE49-F238E27FC236}">
                <a16:creationId xmlns:a16="http://schemas.microsoft.com/office/drawing/2014/main" id="{D4EE67CA-134E-F742-8923-8770FF9B00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extLst>
      <p:ext uri="{BB962C8B-B14F-4D97-AF65-F5344CB8AC3E}">
        <p14:creationId xmlns:p14="http://schemas.microsoft.com/office/powerpoint/2010/main" val="39903685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with block">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4" name="Rectangle 13"/>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pic>
        <p:nvPicPr>
          <p:cNvPr id="13" name="Picture 12">
            <a:extLst>
              <a:ext uri="{FF2B5EF4-FFF2-40B4-BE49-F238E27FC236}">
                <a16:creationId xmlns:a16="http://schemas.microsoft.com/office/drawing/2014/main" id="{1CCFEDC5-B065-C048-A90E-EA7DE13442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020955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olid logo">
    <p:spTree>
      <p:nvGrpSpPr>
        <p:cNvPr id="1" name=""/>
        <p:cNvGrpSpPr/>
        <p:nvPr/>
      </p:nvGrpSpPr>
      <p:grpSpPr>
        <a:xfrm>
          <a:off x="0" y="0"/>
          <a:ext cx="0" cy="0"/>
          <a:chOff x="0" y="0"/>
          <a:chExt cx="0" cy="0"/>
        </a:xfrm>
      </p:grpSpPr>
      <p:sp>
        <p:nvSpPr>
          <p:cNvPr id="14" name="Rectangle 13"/>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5"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9177626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olid">
    <p:spTree>
      <p:nvGrpSpPr>
        <p:cNvPr id="1" name=""/>
        <p:cNvGrpSpPr/>
        <p:nvPr/>
      </p:nvGrpSpPr>
      <p:grpSpPr>
        <a:xfrm>
          <a:off x="0" y="0"/>
          <a:ext cx="0" cy="0"/>
          <a:chOff x="0" y="0"/>
          <a:chExt cx="0" cy="0"/>
        </a:xfrm>
      </p:grpSpPr>
      <p:sp>
        <p:nvSpPr>
          <p:cNvPr id="14" name="Rectangle 13"/>
          <p:cNvSpPr/>
          <p:nvPr userDrawn="1"/>
        </p:nvSpPr>
        <p:spPr>
          <a:xfrm>
            <a:off x="0" y="0"/>
            <a:ext cx="9601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8" y="838200"/>
            <a:ext cx="8798131"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7" y="4177891"/>
            <a:ext cx="8798131" cy="1440175"/>
          </a:xfrm>
          <a:prstGeom prst="rect">
            <a:avLst/>
          </a:prstGeom>
        </p:spPr>
        <p:txBody>
          <a:bodyPr anchor="t">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0" name="Picture 9">
            <a:extLst>
              <a:ext uri="{FF2B5EF4-FFF2-40B4-BE49-F238E27FC236}">
                <a16:creationId xmlns:a16="http://schemas.microsoft.com/office/drawing/2014/main" id="{A8FC05D1-5B02-8742-89C6-344AD7CB00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0373333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olid logo LIFE">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1"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9" name="TextBox 8"/>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0281191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w/Block Lif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502B16E5-BA32-AD4E-AABF-AE02D92D4B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5736628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olid Life">
    <p:spTree>
      <p:nvGrpSpPr>
        <p:cNvPr id="1" name=""/>
        <p:cNvGrpSpPr/>
        <p:nvPr/>
      </p:nvGrpSpPr>
      <p:grpSpPr>
        <a:xfrm>
          <a:off x="0" y="0"/>
          <a:ext cx="0" cy="0"/>
          <a:chOff x="0" y="0"/>
          <a:chExt cx="0" cy="0"/>
        </a:xfrm>
      </p:grpSpPr>
      <p:sp>
        <p:nvSpPr>
          <p:cNvPr id="16" name="Rectangle 15"/>
          <p:cNvSpPr/>
          <p:nvPr userDrawn="1"/>
        </p:nvSpPr>
        <p:spPr>
          <a:xfrm>
            <a:off x="0" y="0"/>
            <a:ext cx="9601200" cy="6858000"/>
          </a:xfrm>
          <a:prstGeom prst="rect">
            <a:avLst/>
          </a:prstGeom>
          <a:solidFill>
            <a:srgbClr val="6A0A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AE719572-71D4-084F-AEEA-5092100C9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2" name="TextBox 11"/>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7914623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olid logo V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629889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ver image">
    <p:spTree>
      <p:nvGrpSpPr>
        <p:cNvPr id="1" name=""/>
        <p:cNvGrpSpPr/>
        <p:nvPr/>
      </p:nvGrpSpPr>
      <p:grpSpPr>
        <a:xfrm>
          <a:off x="0" y="0"/>
          <a:ext cx="0" cy="0"/>
          <a:chOff x="0" y="0"/>
          <a:chExt cx="0" cy="0"/>
        </a:xfrm>
      </p:grpSpPr>
      <p:sp>
        <p:nvSpPr>
          <p:cNvPr id="9" name="Text Placeholder 8"/>
          <p:cNvSpPr>
            <a:spLocks noGrp="1"/>
          </p:cNvSpPr>
          <p:nvPr>
            <p:ph type="body" sz="quarter" idx="20" hasCustomPrompt="1"/>
          </p:nvPr>
        </p:nvSpPr>
        <p:spPr>
          <a:xfrm>
            <a:off x="7313614" y="1"/>
            <a:ext cx="4541837" cy="4868863"/>
          </a:xfrm>
          <a:prstGeom prst="rect">
            <a:avLst/>
          </a:prstGeom>
          <a:solidFill>
            <a:schemeClr val="accent1"/>
          </a:solidFill>
        </p:spPr>
        <p:txBody>
          <a:bodyPr lIns="0" tIns="548640">
            <a:normAutofit/>
          </a:bodyPr>
          <a:lstStyle>
            <a:lvl1pPr marL="284163" indent="0">
              <a:defRPr sz="2400">
                <a:solidFill>
                  <a:schemeClr val="bg2"/>
                </a:solidFill>
              </a:defRPr>
            </a:lvl1pPr>
          </a:lstStyle>
          <a:p>
            <a:pPr lvl="0"/>
            <a:r>
              <a:rPr lang="en-US" dirty="0"/>
              <a:t>Presenter Name</a:t>
            </a:r>
          </a:p>
          <a:p>
            <a:pPr lvl="0"/>
            <a:r>
              <a:rPr lang="en-US" dirty="0"/>
              <a:t>Title, Company</a:t>
            </a:r>
          </a:p>
          <a:p>
            <a:pPr lvl="0"/>
            <a:r>
              <a:rPr lang="en-US" dirty="0"/>
              <a:t>Event</a:t>
            </a:r>
          </a:p>
        </p:txBody>
      </p:sp>
      <p:sp>
        <p:nvSpPr>
          <p:cNvPr id="6" name="Picture Placeholder 5"/>
          <p:cNvSpPr>
            <a:spLocks noGrp="1"/>
          </p:cNvSpPr>
          <p:nvPr>
            <p:ph type="pic" sz="quarter" idx="27"/>
          </p:nvPr>
        </p:nvSpPr>
        <p:spPr>
          <a:xfrm>
            <a:off x="-1" y="0"/>
            <a:ext cx="7315200" cy="5943600"/>
          </a:xfrm>
          <a:prstGeom prst="rect">
            <a:avLst/>
          </a:prstGeom>
        </p:spPr>
        <p:txBody>
          <a:bodyPr>
            <a:normAutofit/>
          </a:bodyPr>
          <a:lstStyle>
            <a:lvl1pPr>
              <a:defRPr sz="2000">
                <a:solidFill>
                  <a:schemeClr val="tx1"/>
                </a:solidFill>
              </a:defRPr>
            </a:lvl1pPr>
          </a:lstStyle>
          <a:p>
            <a:r>
              <a:rPr lang="en-US" smtClean="0"/>
              <a:t>Click icon to add picture</a:t>
            </a:r>
            <a:endParaRPr lang="en-US" dirty="0"/>
          </a:p>
        </p:txBody>
      </p:sp>
      <p:sp>
        <p:nvSpPr>
          <p:cNvPr id="3" name="Text Placeholder 2"/>
          <p:cNvSpPr>
            <a:spLocks noGrp="1"/>
          </p:cNvSpPr>
          <p:nvPr>
            <p:ph type="body" sz="quarter" idx="28" hasCustomPrompt="1"/>
          </p:nvPr>
        </p:nvSpPr>
        <p:spPr>
          <a:xfrm>
            <a:off x="333712" y="610744"/>
            <a:ext cx="6400800" cy="1248440"/>
          </a:xfrm>
          <a:prstGeom prst="rect">
            <a:avLst/>
          </a:prstGeom>
        </p:spPr>
        <p:txBody>
          <a:bodyPr/>
          <a:lstStyle>
            <a:lvl1pPr>
              <a:defRPr sz="4400" b="1" baseline="0"/>
            </a:lvl1pPr>
          </a:lstStyle>
          <a:p>
            <a:pPr lvl="0"/>
            <a:r>
              <a:rPr lang="en-US" dirty="0"/>
              <a:t>TYPE TITLE HERE</a:t>
            </a:r>
            <a:br>
              <a:rPr lang="en-US" dirty="0"/>
            </a:br>
            <a:r>
              <a:rPr lang="en-US" dirty="0"/>
              <a:t>IN CAPS/BOLD</a:t>
            </a:r>
          </a:p>
        </p:txBody>
      </p:sp>
      <p:sp>
        <p:nvSpPr>
          <p:cNvPr id="5" name="Text Placeholder 4"/>
          <p:cNvSpPr>
            <a:spLocks noGrp="1"/>
          </p:cNvSpPr>
          <p:nvPr>
            <p:ph type="body" sz="quarter" idx="29" hasCustomPrompt="1"/>
          </p:nvPr>
        </p:nvSpPr>
        <p:spPr>
          <a:xfrm>
            <a:off x="333375" y="1858963"/>
            <a:ext cx="6400800" cy="1645920"/>
          </a:xfrm>
          <a:prstGeom prst="rect">
            <a:avLst/>
          </a:prstGeom>
        </p:spPr>
        <p:txBody>
          <a:bodyPr/>
          <a:lstStyle>
            <a:lvl1pPr>
              <a:defRPr sz="3200" baseline="0"/>
            </a:lvl1pPr>
          </a:lstStyle>
          <a:p>
            <a:pPr lvl="0"/>
            <a:r>
              <a:rPr lang="en-US" dirty="0"/>
              <a:t>Change color of box as needed</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tx1"/>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tx1"/>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Rectangle 10"/>
          <p:cNvSpPr/>
          <p:nvPr userDrawn="1"/>
        </p:nvSpPr>
        <p:spPr>
          <a:xfrm>
            <a:off x="391319" y="6047740"/>
            <a:ext cx="5079621" cy="246221"/>
          </a:xfrm>
          <a:prstGeom prst="rect">
            <a:avLst/>
          </a:prstGeom>
        </p:spPr>
        <p:txBody>
          <a:bodyPr wrap="square">
            <a:spAutoFit/>
          </a:bodyPr>
          <a:lstStyle/>
          <a:p>
            <a:pPr defTabSz="914400" eaLnBrk="0" hangingPunct="0">
              <a:spcBef>
                <a:spcPct val="20000"/>
              </a:spcBef>
              <a:spcAft>
                <a:spcPct val="25000"/>
              </a:spcAft>
              <a:buFont typeface="Calibri" pitchFamily="34" charset="0"/>
              <a:buNone/>
              <a:defRPr/>
            </a:pPr>
            <a:r>
              <a:rPr lang="en-US" sz="1000" kern="0" dirty="0">
                <a:solidFill>
                  <a:srgbClr val="424242"/>
                </a:solidFill>
                <a:latin typeface="Calibri" panose="020F0502020204030204" pitchFamily="34" charset="0"/>
                <a:ea typeface="Calibri" panose="020B0604020202020204" pitchFamily="34" charset="-128"/>
                <a:cs typeface="Calibri" panose="020B0604020202020204" pitchFamily="34" charset="0"/>
              </a:rPr>
              <a:t>Allianz Life Insurance Company of North America</a:t>
            </a:r>
          </a:p>
        </p:txBody>
      </p:sp>
      <p:pic>
        <p:nvPicPr>
          <p:cNvPr id="12" name="Picture 11">
            <a:extLst>
              <a:ext uri="{FF2B5EF4-FFF2-40B4-BE49-F238E27FC236}">
                <a16:creationId xmlns:a16="http://schemas.microsoft.com/office/drawing/2014/main" id="{DC56E400-9A9F-C648-ADCB-B294E5E425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custDataLst>
      <p:tags r:id="rId1"/>
    </p:custDataLst>
    <p:extLst>
      <p:ext uri="{BB962C8B-B14F-4D97-AF65-F5344CB8AC3E}">
        <p14:creationId xmlns:p14="http://schemas.microsoft.com/office/powerpoint/2010/main" val="4169860395"/>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w/Block VA">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6"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8"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54D45FC9-7FC1-E149-B394-5A5ADEAEDB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1027318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olid V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5C003804-D1AF-B146-AE4C-8E7366111B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8" name="TextBox 17"/>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3193710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olid logo FI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3" name="TextBox 12"/>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7329873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w/Block FIA">
    <p:spTree>
      <p:nvGrpSpPr>
        <p:cNvPr id="1" name=""/>
        <p:cNvGrpSpPr/>
        <p:nvPr/>
      </p:nvGrpSpPr>
      <p:grpSpPr>
        <a:xfrm>
          <a:off x="0" y="0"/>
          <a:ext cx="0" cy="0"/>
          <a:chOff x="0" y="0"/>
          <a:chExt cx="0" cy="0"/>
        </a:xfrm>
      </p:grpSpPr>
      <p:sp>
        <p:nvSpPr>
          <p:cNvPr id="2" name="Rectangle 1"/>
          <p:cNvSpPr/>
          <p:nvPr userDrawn="1"/>
        </p:nvSpPr>
        <p:spPr>
          <a:xfrm>
            <a:off x="0" y="0"/>
            <a:ext cx="576072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3" name="Rectangle 2"/>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9"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85B0170D-DEFB-3A40-9055-8BB88DCB23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3226885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olid FI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4EB6CB0B-22B7-614D-AF60-5FD0E5C9F3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2240119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w/Block Blu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269A3B79-F47A-2C4E-B9BF-BC735DD162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179137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over image">
    <p:spTree>
      <p:nvGrpSpPr>
        <p:cNvPr id="1" name=""/>
        <p:cNvGrpSpPr/>
        <p:nvPr/>
      </p:nvGrpSpPr>
      <p:grpSpPr>
        <a:xfrm>
          <a:off x="0" y="0"/>
          <a:ext cx="0" cy="0"/>
          <a:chOff x="0" y="0"/>
          <a:chExt cx="0" cy="0"/>
        </a:xfrm>
      </p:grpSpPr>
      <p:sp>
        <p:nvSpPr>
          <p:cNvPr id="9" name="Text Placeholder 8"/>
          <p:cNvSpPr>
            <a:spLocks noGrp="1"/>
          </p:cNvSpPr>
          <p:nvPr>
            <p:ph type="body" sz="quarter" idx="20" hasCustomPrompt="1"/>
          </p:nvPr>
        </p:nvSpPr>
        <p:spPr>
          <a:xfrm>
            <a:off x="7313614" y="1"/>
            <a:ext cx="4541837" cy="4868863"/>
          </a:xfrm>
          <a:prstGeom prst="rect">
            <a:avLst/>
          </a:prstGeom>
          <a:solidFill>
            <a:schemeClr val="accent1"/>
          </a:solidFill>
        </p:spPr>
        <p:txBody>
          <a:bodyPr lIns="0" tIns="548640">
            <a:normAutofit/>
          </a:bodyPr>
          <a:lstStyle>
            <a:lvl1pPr marL="284163" indent="0">
              <a:defRPr sz="2400">
                <a:solidFill>
                  <a:schemeClr val="bg2"/>
                </a:solidFill>
              </a:defRPr>
            </a:lvl1pPr>
          </a:lstStyle>
          <a:p>
            <a:pPr lvl="0"/>
            <a:r>
              <a:rPr lang="en-US" dirty="0"/>
              <a:t>Presenter Name</a:t>
            </a:r>
          </a:p>
          <a:p>
            <a:pPr lvl="0"/>
            <a:r>
              <a:rPr lang="en-US" dirty="0"/>
              <a:t>Title, Company</a:t>
            </a:r>
          </a:p>
          <a:p>
            <a:pPr lvl="0"/>
            <a:r>
              <a:rPr lang="en-US" dirty="0"/>
              <a:t>Event</a:t>
            </a:r>
          </a:p>
        </p:txBody>
      </p:sp>
      <p:sp>
        <p:nvSpPr>
          <p:cNvPr id="6" name="Picture Placeholder 5"/>
          <p:cNvSpPr>
            <a:spLocks noGrp="1"/>
          </p:cNvSpPr>
          <p:nvPr>
            <p:ph type="pic" sz="quarter" idx="27"/>
          </p:nvPr>
        </p:nvSpPr>
        <p:spPr>
          <a:xfrm>
            <a:off x="-1" y="0"/>
            <a:ext cx="7315200" cy="5943600"/>
          </a:xfrm>
          <a:prstGeom prst="rect">
            <a:avLst/>
          </a:prstGeom>
        </p:spPr>
        <p:txBody>
          <a:bodyPr>
            <a:normAutofit/>
          </a:bodyPr>
          <a:lstStyle>
            <a:lvl1pPr>
              <a:defRPr sz="2000">
                <a:solidFill>
                  <a:schemeClr val="tx1"/>
                </a:solidFill>
              </a:defRPr>
            </a:lvl1pPr>
          </a:lstStyle>
          <a:p>
            <a:r>
              <a:rPr lang="en-US" smtClean="0"/>
              <a:t>Click icon to add picture</a:t>
            </a:r>
            <a:endParaRPr lang="en-US" dirty="0"/>
          </a:p>
        </p:txBody>
      </p:sp>
      <p:sp>
        <p:nvSpPr>
          <p:cNvPr id="3" name="Text Placeholder 2"/>
          <p:cNvSpPr>
            <a:spLocks noGrp="1"/>
          </p:cNvSpPr>
          <p:nvPr>
            <p:ph type="body" sz="quarter" idx="28" hasCustomPrompt="1"/>
          </p:nvPr>
        </p:nvSpPr>
        <p:spPr>
          <a:xfrm>
            <a:off x="333712" y="610744"/>
            <a:ext cx="6400800" cy="1248440"/>
          </a:xfrm>
          <a:prstGeom prst="rect">
            <a:avLst/>
          </a:prstGeom>
        </p:spPr>
        <p:txBody>
          <a:bodyPr/>
          <a:lstStyle>
            <a:lvl1pPr>
              <a:defRPr sz="4400" b="1" baseline="0"/>
            </a:lvl1pPr>
          </a:lstStyle>
          <a:p>
            <a:pPr lvl="0"/>
            <a:r>
              <a:rPr lang="en-US" dirty="0"/>
              <a:t>TYPE TITLE HERE</a:t>
            </a:r>
            <a:br>
              <a:rPr lang="en-US" dirty="0"/>
            </a:br>
            <a:r>
              <a:rPr lang="en-US" dirty="0"/>
              <a:t>IN CAPS/BOLD</a:t>
            </a:r>
          </a:p>
        </p:txBody>
      </p:sp>
      <p:sp>
        <p:nvSpPr>
          <p:cNvPr id="5" name="Text Placeholder 4"/>
          <p:cNvSpPr>
            <a:spLocks noGrp="1"/>
          </p:cNvSpPr>
          <p:nvPr>
            <p:ph type="body" sz="quarter" idx="29" hasCustomPrompt="1"/>
          </p:nvPr>
        </p:nvSpPr>
        <p:spPr>
          <a:xfrm>
            <a:off x="333375" y="1858963"/>
            <a:ext cx="6400800" cy="1645920"/>
          </a:xfrm>
          <a:prstGeom prst="rect">
            <a:avLst/>
          </a:prstGeom>
        </p:spPr>
        <p:txBody>
          <a:bodyPr/>
          <a:lstStyle>
            <a:lvl1pPr>
              <a:defRPr sz="3200" baseline="0"/>
            </a:lvl1pPr>
          </a:lstStyle>
          <a:p>
            <a:pPr lvl="0"/>
            <a:r>
              <a:rPr lang="en-US" dirty="0"/>
              <a:t>Change color of box as needed</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tx1"/>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tx1"/>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Rectangle 10"/>
          <p:cNvSpPr/>
          <p:nvPr userDrawn="1"/>
        </p:nvSpPr>
        <p:spPr>
          <a:xfrm>
            <a:off x="391319" y="6047740"/>
            <a:ext cx="5079621" cy="246221"/>
          </a:xfrm>
          <a:prstGeom prst="rect">
            <a:avLst/>
          </a:prstGeom>
        </p:spPr>
        <p:txBody>
          <a:bodyPr wrap="square">
            <a:spAutoFit/>
          </a:bodyPr>
          <a:lstStyle/>
          <a:p>
            <a:pPr defTabSz="914400" eaLnBrk="0" hangingPunct="0">
              <a:spcBef>
                <a:spcPct val="20000"/>
              </a:spcBef>
              <a:spcAft>
                <a:spcPct val="25000"/>
              </a:spcAft>
              <a:buFont typeface="Calibri" pitchFamily="34" charset="0"/>
              <a:buNone/>
              <a:defRPr/>
            </a:pPr>
            <a:r>
              <a:rPr lang="en-US" sz="1000" kern="0" dirty="0">
                <a:solidFill>
                  <a:srgbClr val="424242"/>
                </a:solidFill>
                <a:latin typeface="Calibri" panose="020F0502020204030204" pitchFamily="34" charset="0"/>
                <a:ea typeface="Calibri" panose="020B0604020202020204" pitchFamily="34" charset="-128"/>
                <a:cs typeface="Calibri" panose="020B0604020202020204" pitchFamily="34" charset="0"/>
              </a:rPr>
              <a:t>Allianz Life Insurance Company of North America</a:t>
            </a:r>
          </a:p>
        </p:txBody>
      </p:sp>
      <p:pic>
        <p:nvPicPr>
          <p:cNvPr id="12" name="Picture 11">
            <a:extLst>
              <a:ext uri="{FF2B5EF4-FFF2-40B4-BE49-F238E27FC236}">
                <a16:creationId xmlns:a16="http://schemas.microsoft.com/office/drawing/2014/main" id="{DC56E400-9A9F-C648-ADCB-B294E5E42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extLst>
      <p:ext uri="{BB962C8B-B14F-4D97-AF65-F5344CB8AC3E}">
        <p14:creationId xmlns:p14="http://schemas.microsoft.com/office/powerpoint/2010/main" val="6615894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genda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extLst>
      <p:ext uri="{BB962C8B-B14F-4D97-AF65-F5344CB8AC3E}">
        <p14:creationId xmlns:p14="http://schemas.microsoft.com/office/powerpoint/2010/main" val="36182472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genda_numbere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4"/>
          <p:cNvSpPr>
            <a:spLocks noGrp="1"/>
          </p:cNvSpPr>
          <p:nvPr>
            <p:ph type="body" sz="quarter" idx="21"/>
          </p:nvPr>
        </p:nvSpPr>
        <p:spPr>
          <a:xfrm>
            <a:off x="3847739" y="1123950"/>
            <a:ext cx="7948974" cy="4610100"/>
          </a:xfrm>
          <a:prstGeom prst="rect">
            <a:avLst/>
          </a:prstGeom>
        </p:spPr>
        <p:txBody>
          <a:bodyPr/>
          <a:lstStyle>
            <a:lvl1pPr marL="457200" indent="-457200">
              <a:buClr>
                <a:schemeClr val="tx1"/>
              </a:buClr>
              <a:buSzPct val="100000"/>
              <a:buFont typeface="+mj-lt"/>
              <a:buAutoNum type="arabicPeriod"/>
              <a:defRPr baseline="0"/>
            </a:lvl1pPr>
            <a:lvl2pPr marL="457200" indent="-457200">
              <a:buFont typeface="+mj-lt"/>
              <a:buAutoNum type="arabicPeriod"/>
              <a:defRPr/>
            </a:lvl2pPr>
            <a:lvl3pPr marL="523796" indent="-514350">
              <a:buFont typeface="+mj-lt"/>
              <a:buAutoNum type="arabicPeriod"/>
              <a:defRPr/>
            </a:lvl3pPr>
            <a:lvl4pPr marL="463550" indent="0">
              <a:buFont typeface="+mj-lt"/>
              <a:buNone/>
              <a:defRPr/>
            </a:lvl4pPr>
            <a:lvl5pPr marL="1257300" indent="-342900">
              <a:buFont typeface="+mj-lt"/>
              <a:buAutoNum type="arabicPeriod"/>
              <a:defRPr/>
            </a:lvl5pPr>
          </a:lstStyle>
          <a:p>
            <a:pPr lvl="0"/>
            <a:r>
              <a:rPr lang="en-US" smtClean="0"/>
              <a:t>Click to edit Master text styles</a:t>
            </a:r>
          </a:p>
          <a:p>
            <a:pPr lvl="1"/>
            <a:r>
              <a:rPr lang="en-US" smtClean="0"/>
              <a:t>Second level</a:t>
            </a:r>
          </a:p>
        </p:txBody>
      </p:sp>
      <p:sp>
        <p:nvSpPr>
          <p:cNvPr id="6"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extLst>
      <p:ext uri="{BB962C8B-B14F-4D97-AF65-F5344CB8AC3E}">
        <p14:creationId xmlns:p14="http://schemas.microsoft.com/office/powerpoint/2010/main" val="19608421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divider_numb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Footer Placeholder 2"/>
          <p:cNvSpPr>
            <a:spLocks noGrp="1"/>
          </p:cNvSpPr>
          <p:nvPr>
            <p:ph type="ftr" sz="quarter" idx="10"/>
          </p:nvPr>
        </p:nvSpPr>
        <p:spPr>
          <a:xfrm>
            <a:off x="380042" y="6019800"/>
            <a:ext cx="11430000" cy="304800"/>
          </a:xfrm>
        </p:spPr>
        <p:txBody>
          <a:bodyPr/>
          <a:lstStyle/>
          <a:p>
            <a:endParaRPr lang="en-US" dirty="0"/>
          </a:p>
        </p:txBody>
      </p:sp>
    </p:spTree>
    <p:extLst>
      <p:ext uri="{BB962C8B-B14F-4D97-AF65-F5344CB8AC3E}">
        <p14:creationId xmlns:p14="http://schemas.microsoft.com/office/powerpoint/2010/main" val="238990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custDataLst>
      <p:tags r:id="rId1"/>
    </p:custDataLst>
    <p:extLst>
      <p:ext uri="{BB962C8B-B14F-4D97-AF65-F5344CB8AC3E}">
        <p14:creationId xmlns:p14="http://schemas.microsoft.com/office/powerpoint/2010/main" val="1148185962"/>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Divider_number and ima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Picture Placeholder 6"/>
          <p:cNvSpPr>
            <a:spLocks noGrp="1"/>
          </p:cNvSpPr>
          <p:nvPr>
            <p:ph type="pic" sz="quarter" idx="23"/>
          </p:nvPr>
        </p:nvSpPr>
        <p:spPr>
          <a:xfrm>
            <a:off x="4873625" y="663864"/>
            <a:ext cx="7315200" cy="5943600"/>
          </a:xfrm>
          <a:prstGeom prst="rect">
            <a:avLst/>
          </a:prstGeom>
        </p:spPr>
        <p:txBody>
          <a:bodyPr/>
          <a:lstStyle/>
          <a:p>
            <a:r>
              <a:rPr lang="en-US" smtClean="0"/>
              <a:t>Click icon to add picture</a:t>
            </a:r>
            <a:endParaRPr lang="en-US"/>
          </a:p>
        </p:txBody>
      </p:sp>
      <p:sp>
        <p:nvSpPr>
          <p:cNvPr id="8" name="Footer Placeholder 2"/>
          <p:cNvSpPr>
            <a:spLocks noGrp="1"/>
          </p:cNvSpPr>
          <p:nvPr>
            <p:ph type="ftr" sz="quarter" idx="10"/>
          </p:nvPr>
        </p:nvSpPr>
        <p:spPr>
          <a:xfrm>
            <a:off x="380042" y="6019800"/>
            <a:ext cx="4274195" cy="304800"/>
          </a:xfrm>
        </p:spPr>
        <p:txBody>
          <a:bodyPr/>
          <a:lstStyle/>
          <a:p>
            <a:endParaRPr lang="en-US" dirty="0"/>
          </a:p>
        </p:txBody>
      </p:sp>
    </p:spTree>
    <p:extLst>
      <p:ext uri="{BB962C8B-B14F-4D97-AF65-F5344CB8AC3E}">
        <p14:creationId xmlns:p14="http://schemas.microsoft.com/office/powerpoint/2010/main" val="11466107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11593543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13"/>
          </p:nvPr>
        </p:nvSpPr>
        <p:spPr>
          <a:xfrm>
            <a:off x="392113"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6730615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title only blue">
    <p:spTree>
      <p:nvGrpSpPr>
        <p:cNvPr id="1" name=""/>
        <p:cNvGrpSpPr/>
        <p:nvPr/>
      </p:nvGrpSpPr>
      <p:grpSpPr>
        <a:xfrm>
          <a:off x="0" y="0"/>
          <a:ext cx="0" cy="0"/>
          <a:chOff x="0" y="0"/>
          <a:chExt cx="0" cy="0"/>
        </a:xfrm>
      </p:grpSpPr>
      <p:sp>
        <p:nvSpPr>
          <p:cNvPr id="2" name="Rectangle 1"/>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5" y="224631"/>
            <a:ext cx="9793288" cy="922338"/>
          </a:xfrm>
        </p:spPr>
        <p:txBody>
          <a:bodyPr anchor="b">
            <a:normAutofit/>
          </a:bodyPr>
          <a:lstStyle>
            <a:lvl1pPr>
              <a:defRPr sz="32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8448287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title &amp; content blue">
    <p:spTree>
      <p:nvGrpSpPr>
        <p:cNvPr id="1" name=""/>
        <p:cNvGrpSpPr/>
        <p:nvPr/>
      </p:nvGrpSpPr>
      <p:grpSpPr>
        <a:xfrm>
          <a:off x="0" y="0"/>
          <a:ext cx="0" cy="0"/>
          <a:chOff x="0" y="0"/>
          <a:chExt cx="0" cy="0"/>
        </a:xfrm>
      </p:grpSpPr>
      <p:sp>
        <p:nvSpPr>
          <p:cNvPr id="9" name="Rectangle 8"/>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8" name="Text Placeholder 7"/>
          <p:cNvSpPr>
            <a:spLocks noGrp="1"/>
          </p:cNvSpPr>
          <p:nvPr>
            <p:ph type="body" sz="quarter" idx="13"/>
          </p:nvPr>
        </p:nvSpPr>
        <p:spPr>
          <a:xfrm>
            <a:off x="367505"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4"/>
          </p:nvPr>
        </p:nvSpPr>
        <p:spPr>
          <a:xfrm>
            <a:off x="367505" y="224631"/>
            <a:ext cx="9793288"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33524048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title only blue full box">
    <p:spTree>
      <p:nvGrpSpPr>
        <p:cNvPr id="1" name=""/>
        <p:cNvGrpSpPr/>
        <p:nvPr/>
      </p:nvGrpSpPr>
      <p:grpSpPr>
        <a:xfrm>
          <a:off x="0" y="0"/>
          <a:ext cx="0" cy="0"/>
          <a:chOff x="0" y="0"/>
          <a:chExt cx="0" cy="0"/>
        </a:xfrm>
      </p:grpSpPr>
      <p:sp>
        <p:nvSpPr>
          <p:cNvPr id="2" name="Rectangle 1"/>
          <p:cNvSpPr/>
          <p:nvPr userDrawn="1"/>
        </p:nvSpPr>
        <p:spPr>
          <a:xfrm>
            <a:off x="-1" y="0"/>
            <a:ext cx="1218882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4" y="224631"/>
            <a:ext cx="10969145"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
        <p:nvSpPr>
          <p:cNvPr id="14"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9661916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title full bar">
    <p:spTree>
      <p:nvGrpSpPr>
        <p:cNvPr id="1" name=""/>
        <p:cNvGrpSpPr/>
        <p:nvPr/>
      </p:nvGrpSpPr>
      <p:grpSpPr>
        <a:xfrm>
          <a:off x="0" y="0"/>
          <a:ext cx="0" cy="0"/>
          <a:chOff x="0" y="0"/>
          <a:chExt cx="0" cy="0"/>
        </a:xfrm>
      </p:grpSpPr>
      <p:sp>
        <p:nvSpPr>
          <p:cNvPr id="5" name="Text Placeholder 8"/>
          <p:cNvSpPr>
            <a:spLocks noGrp="1"/>
          </p:cNvSpPr>
          <p:nvPr>
            <p:ph type="body" sz="quarter" idx="12" hasCustomPrompt="1"/>
          </p:nvPr>
        </p:nvSpPr>
        <p:spPr>
          <a:xfrm>
            <a:off x="-1" y="0"/>
            <a:ext cx="12188825" cy="1355148"/>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32535433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Vert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lstStyle>
            <a:lvl1pPr>
              <a:spcBef>
                <a:spcPts val="0"/>
              </a:spcBef>
              <a:spcAft>
                <a:spcPts val="0"/>
              </a:spcAft>
              <a:defRPr sz="3200">
                <a:solidFill>
                  <a:srgbClr val="5F5F5F"/>
                </a:solidFill>
                <a:latin typeface="Calibri" panose="020F0502020204030204" pitchFamily="34" charset="0"/>
              </a:defRPr>
            </a:lvl1pPr>
          </a:lstStyle>
          <a:p>
            <a:pPr lvl="0"/>
            <a:r>
              <a:rPr lang="en-US" smtClean="0"/>
              <a:t>Click to edit Master text styles</a:t>
            </a:r>
          </a:p>
        </p:txBody>
      </p:sp>
      <p:sp>
        <p:nvSpPr>
          <p:cNvPr id="6"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29399957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Vert title &amp;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normAutofit/>
          </a:bodyPr>
          <a:lstStyle>
            <a:lvl1pPr>
              <a:defRPr sz="3200">
                <a:solidFill>
                  <a:schemeClr val="tx1"/>
                </a:solidFill>
                <a:latin typeface="Calibri" panose="020F0502020204030204" pitchFamily="34" charset="0"/>
              </a:defRPr>
            </a:lvl1pPr>
          </a:lstStyle>
          <a:p>
            <a:pPr lvl="0"/>
            <a:r>
              <a:rPr lang="en-US" smtClean="0"/>
              <a:t>Click to edit Master text styles</a:t>
            </a:r>
          </a:p>
        </p:txBody>
      </p:sp>
      <p:sp>
        <p:nvSpPr>
          <p:cNvPr id="6" name="Text Placeholder 4"/>
          <p:cNvSpPr>
            <a:spLocks noGrp="1"/>
          </p:cNvSpPr>
          <p:nvPr>
            <p:ph type="body" sz="quarter" idx="23"/>
          </p:nvPr>
        </p:nvSpPr>
        <p:spPr>
          <a:xfrm>
            <a:off x="1716088" y="1528763"/>
            <a:ext cx="9620250" cy="4319587"/>
          </a:xfrm>
          <a:prstGeom prst="rect">
            <a:avLst/>
          </a:prstGeom>
        </p:spPr>
        <p:txBody>
          <a:bodyPr/>
          <a:lstStyle>
            <a:lvl1pPr marL="0" indent="0">
              <a:buFont typeface="Calibri" panose="020F0502020204030204" pitchFamily="34" charset="0"/>
              <a:buNone/>
              <a:defRPr/>
            </a:lvl1pPr>
            <a:lvl2pPr marL="344488" indent="-344488">
              <a:buFont typeface="Calibri" panose="020B0604020202020204" pitchFamily="34" charset="0"/>
              <a:buChar char="•"/>
              <a:defRPr/>
            </a:lvl2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7"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17831690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ox_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5633556"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362816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_numbere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4"/>
          <p:cNvSpPr>
            <a:spLocks noGrp="1"/>
          </p:cNvSpPr>
          <p:nvPr>
            <p:ph type="body" sz="quarter" idx="21"/>
          </p:nvPr>
        </p:nvSpPr>
        <p:spPr>
          <a:xfrm>
            <a:off x="3847739" y="1123950"/>
            <a:ext cx="7948974" cy="4610100"/>
          </a:xfrm>
          <a:prstGeom prst="rect">
            <a:avLst/>
          </a:prstGeom>
        </p:spPr>
        <p:txBody>
          <a:bodyPr/>
          <a:lstStyle>
            <a:lvl1pPr marL="457200" indent="-457200">
              <a:buClr>
                <a:schemeClr val="tx1"/>
              </a:buClr>
              <a:buSzPct val="100000"/>
              <a:buFont typeface="+mj-lt"/>
              <a:buAutoNum type="arabicPeriod"/>
              <a:defRPr baseline="0"/>
            </a:lvl1pPr>
            <a:lvl2pPr marL="457200" indent="-457200">
              <a:buFont typeface="+mj-lt"/>
              <a:buAutoNum type="arabicPeriod"/>
              <a:defRPr/>
            </a:lvl2pPr>
            <a:lvl3pPr marL="523796" indent="-514350">
              <a:buFont typeface="+mj-lt"/>
              <a:buAutoNum type="arabicPeriod"/>
              <a:defRPr/>
            </a:lvl3pPr>
            <a:lvl4pPr marL="463550" indent="0">
              <a:buFont typeface="+mj-lt"/>
              <a:buNone/>
              <a:defRPr/>
            </a:lvl4pPr>
            <a:lvl5pPr marL="1257300" indent="-342900">
              <a:buFont typeface="+mj-lt"/>
              <a:buAutoNum type="arabicPeriod"/>
              <a:defRPr/>
            </a:lvl5pPr>
          </a:lstStyle>
          <a:p>
            <a:pPr lvl="0"/>
            <a:r>
              <a:rPr lang="en-US" smtClean="0"/>
              <a:t>Click to edit Master text styles</a:t>
            </a:r>
          </a:p>
          <a:p>
            <a:pPr lvl="1"/>
            <a:r>
              <a:rPr lang="en-US" smtClean="0"/>
              <a:t>Second level</a:t>
            </a:r>
          </a:p>
        </p:txBody>
      </p:sp>
      <p:sp>
        <p:nvSpPr>
          <p:cNvPr id="6"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custDataLst>
      <p:tags r:id="rId1"/>
    </p:custDataLst>
    <p:extLst>
      <p:ext uri="{BB962C8B-B14F-4D97-AF65-F5344CB8AC3E}">
        <p14:creationId xmlns:p14="http://schemas.microsoft.com/office/powerpoint/2010/main" val="2385790958"/>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ox_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0"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15431321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ox_bann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80042" y="6019800"/>
            <a:ext cx="11430000" cy="304800"/>
          </a:xfrm>
        </p:spPr>
        <p:txBody>
          <a:bodyPr/>
          <a:lstStyle/>
          <a:p>
            <a:endParaRPr lang="en-US" dirty="0"/>
          </a:p>
        </p:txBody>
      </p:sp>
      <p:sp>
        <p:nvSpPr>
          <p:cNvPr id="4" name="Text Placeholder 7"/>
          <p:cNvSpPr>
            <a:spLocks noGrp="1"/>
          </p:cNvSpPr>
          <p:nvPr>
            <p:ph type="body" sz="quarter" idx="20" hasCustomPrompt="1"/>
          </p:nvPr>
        </p:nvSpPr>
        <p:spPr>
          <a:xfrm>
            <a:off x="0" y="1239934"/>
            <a:ext cx="12207868" cy="4320525"/>
          </a:xfrm>
          <a:prstGeom prst="rect">
            <a:avLst/>
          </a:prstGeom>
          <a:solidFill>
            <a:srgbClr val="0F898F"/>
          </a:solidFill>
        </p:spPr>
        <p:txBody>
          <a:bodyPr lIns="274320" tIns="182880" rIns="274320" bIns="182880" anchor="t"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
        <p:nvSpPr>
          <p:cNvPr id="5" name="Slide Number Placeholder 3"/>
          <p:cNvSpPr>
            <a:spLocks noGrp="1"/>
          </p:cNvSpPr>
          <p:nvPr>
            <p:ph type="sldNum" sz="quarter" idx="11"/>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10968971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_on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5" hasCustomPrompt="1"/>
          </p:nvPr>
        </p:nvSpPr>
        <p:spPr>
          <a:xfrm>
            <a:off x="333712" y="1574588"/>
            <a:ext cx="4572000" cy="4114800"/>
          </a:xfrm>
          <a:prstGeom prst="rect">
            <a:avLst/>
          </a:prstGeom>
        </p:spPr>
        <p:txBody>
          <a:bodyPr/>
          <a:lstStyle>
            <a:lvl1pPr algn="l" defTabSz="1088167" rtl="0" eaLnBrk="1" latinLnBrk="0" hangingPunct="1">
              <a:lnSpc>
                <a:spcPct val="100000"/>
              </a:lnSpc>
              <a:spcBef>
                <a:spcPts val="200"/>
              </a:spcBef>
              <a:spcAft>
                <a:spcPts val="200"/>
              </a:spcAft>
              <a:defRPr lang="en-US" sz="24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4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20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800" b="0" kern="1200" dirty="0">
                <a:solidFill>
                  <a:schemeClr val="tx1"/>
                </a:solidFill>
                <a:latin typeface="+mn-lt"/>
                <a:ea typeface="+mn-ea"/>
                <a:cs typeface="+mn-cs"/>
              </a:defRPr>
            </a:lvl5pPr>
            <a:lvl6pPr>
              <a:lnSpc>
                <a:spcPct val="100000"/>
              </a:lnSpc>
              <a:spcBef>
                <a:spcPts val="200"/>
              </a:spcBef>
              <a:spcAft>
                <a:spcPts val="200"/>
              </a:spcAft>
              <a:defRPr/>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41288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_two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5604523"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557594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9867333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_thre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4337843"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8" name="Content Placeholder 4"/>
          <p:cNvSpPr>
            <a:spLocks noGrp="1"/>
          </p:cNvSpPr>
          <p:nvPr>
            <p:ph sz="quarter" idx="19" hasCustomPrompt="1"/>
          </p:nvPr>
        </p:nvSpPr>
        <p:spPr>
          <a:xfrm>
            <a:off x="8227218"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430926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5"/>
          <p:cNvSpPr>
            <a:spLocks noGrp="1"/>
          </p:cNvSpPr>
          <p:nvPr>
            <p:ph sz="quarter" idx="25"/>
          </p:nvPr>
        </p:nvSpPr>
        <p:spPr>
          <a:xfrm>
            <a:off x="8227218"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531317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_four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7" hasCustomPrompt="1"/>
          </p:nvPr>
        </p:nvSpPr>
        <p:spPr>
          <a:xfrm>
            <a:off x="380738"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6" name="Content Placeholder 4"/>
          <p:cNvSpPr>
            <a:spLocks noGrp="1"/>
          </p:cNvSpPr>
          <p:nvPr>
            <p:ph sz="quarter" idx="18" hasCustomPrompt="1"/>
          </p:nvPr>
        </p:nvSpPr>
        <p:spPr>
          <a:xfrm>
            <a:off x="3303020"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7" name="Content Placeholder 4"/>
          <p:cNvSpPr>
            <a:spLocks noGrp="1"/>
          </p:cNvSpPr>
          <p:nvPr>
            <p:ph sz="quarter" idx="19" hasCustomPrompt="1"/>
          </p:nvPr>
        </p:nvSpPr>
        <p:spPr>
          <a:xfrm>
            <a:off x="6225302"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8" name="Picture Placeholder 4"/>
          <p:cNvSpPr>
            <a:spLocks noGrp="1"/>
          </p:cNvSpPr>
          <p:nvPr>
            <p:ph type="pic" sz="quarter" idx="20"/>
          </p:nvPr>
        </p:nvSpPr>
        <p:spPr>
          <a:xfrm>
            <a:off x="380738" y="1585576"/>
            <a:ext cx="2697480" cy="2194560"/>
          </a:xfrm>
          <a:prstGeom prst="rect">
            <a:avLst/>
          </a:prstGeom>
        </p:spPr>
        <p:txBody>
          <a:bodyPr/>
          <a:lstStyle/>
          <a:p>
            <a:r>
              <a:rPr lang="en-US" smtClean="0"/>
              <a:t>Click icon to add picture</a:t>
            </a:r>
            <a:endParaRPr lang="en-US" dirty="0"/>
          </a:p>
        </p:txBody>
      </p:sp>
      <p:sp>
        <p:nvSpPr>
          <p:cNvPr id="9" name="Picture Placeholder 4"/>
          <p:cNvSpPr>
            <a:spLocks noGrp="1"/>
          </p:cNvSpPr>
          <p:nvPr>
            <p:ph type="pic" sz="quarter" idx="21"/>
          </p:nvPr>
        </p:nvSpPr>
        <p:spPr>
          <a:xfrm>
            <a:off x="3303020" y="1585576"/>
            <a:ext cx="2697480" cy="2194560"/>
          </a:xfrm>
          <a:prstGeom prst="rect">
            <a:avLst/>
          </a:prstGeom>
        </p:spPr>
        <p:txBody>
          <a:bodyPr/>
          <a:lstStyle/>
          <a:p>
            <a:r>
              <a:rPr lang="en-US" smtClean="0"/>
              <a:t>Click icon to add picture</a:t>
            </a:r>
            <a:endParaRPr lang="en-US"/>
          </a:p>
        </p:txBody>
      </p:sp>
      <p:sp>
        <p:nvSpPr>
          <p:cNvPr id="10" name="Picture Placeholder 4"/>
          <p:cNvSpPr>
            <a:spLocks noGrp="1"/>
          </p:cNvSpPr>
          <p:nvPr>
            <p:ph type="pic" sz="quarter" idx="22"/>
          </p:nvPr>
        </p:nvSpPr>
        <p:spPr>
          <a:xfrm>
            <a:off x="6225302" y="1585576"/>
            <a:ext cx="2697480" cy="2194560"/>
          </a:xfrm>
          <a:prstGeom prst="rect">
            <a:avLst/>
          </a:prstGeom>
        </p:spPr>
        <p:txBody>
          <a:bodyPr/>
          <a:lstStyle/>
          <a:p>
            <a:r>
              <a:rPr lang="en-US" smtClean="0"/>
              <a:t>Click icon to add picture</a:t>
            </a:r>
            <a:endParaRPr lang="en-US"/>
          </a:p>
        </p:txBody>
      </p:sp>
      <p:sp>
        <p:nvSpPr>
          <p:cNvPr id="11" name="Content Placeholder 4"/>
          <p:cNvSpPr>
            <a:spLocks noGrp="1"/>
          </p:cNvSpPr>
          <p:nvPr>
            <p:ph sz="quarter" idx="23" hasCustomPrompt="1"/>
          </p:nvPr>
        </p:nvSpPr>
        <p:spPr>
          <a:xfrm>
            <a:off x="9147583" y="4005070"/>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12" name="Picture Placeholder 4"/>
          <p:cNvSpPr>
            <a:spLocks noGrp="1"/>
          </p:cNvSpPr>
          <p:nvPr>
            <p:ph type="pic" sz="quarter" idx="24"/>
          </p:nvPr>
        </p:nvSpPr>
        <p:spPr>
          <a:xfrm>
            <a:off x="9147583" y="1585576"/>
            <a:ext cx="2697480" cy="2194560"/>
          </a:xfrm>
          <a:prstGeom prst="rect">
            <a:avLst/>
          </a:prstGeom>
        </p:spPr>
        <p:txBody>
          <a:bodyPr/>
          <a:lstStyle/>
          <a:p>
            <a:r>
              <a:rPr lang="en-US" smtClean="0"/>
              <a:t>Click icon to add picture</a:t>
            </a:r>
            <a:endParaRPr lang="en-US"/>
          </a:p>
        </p:txBody>
      </p:sp>
      <p:sp>
        <p:nvSpPr>
          <p:cNvPr id="14"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8759930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31409428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_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Text Placeholder 7"/>
          <p:cNvSpPr>
            <a:spLocks noGrp="1"/>
          </p:cNvSpPr>
          <p:nvPr>
            <p:ph type="body" sz="quarter" idx="13" hasCustomPrompt="1"/>
          </p:nvPr>
        </p:nvSpPr>
        <p:spPr>
          <a:xfrm>
            <a:off x="392113" y="1182327"/>
            <a:ext cx="11430000" cy="48389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Tree>
    <p:extLst>
      <p:ext uri="{BB962C8B-B14F-4D97-AF65-F5344CB8AC3E}">
        <p14:creationId xmlns:p14="http://schemas.microsoft.com/office/powerpoint/2010/main" val="41753568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37304565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042" y="260615"/>
            <a:ext cx="11430000" cy="812800"/>
          </a:xfrm>
        </p:spPr>
        <p:txBody>
          <a:bodyPr/>
          <a:lstStyle>
            <a:lvl1pPr>
              <a:defRPr sz="2800"/>
            </a:lvl1pPr>
          </a:lstStyle>
          <a:p>
            <a:r>
              <a:rPr lang="en-US" dirty="0"/>
              <a:t>Disclosure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7" name="Text Placeholder 6"/>
          <p:cNvSpPr>
            <a:spLocks noGrp="1"/>
          </p:cNvSpPr>
          <p:nvPr>
            <p:ph type="body" sz="quarter" idx="12"/>
          </p:nvPr>
        </p:nvSpPr>
        <p:spPr>
          <a:xfrm>
            <a:off x="380042" y="1123950"/>
            <a:ext cx="11430000" cy="4897438"/>
          </a:xfrm>
        </p:spPr>
        <p:txBody>
          <a:bodyPr>
            <a:normAutofit/>
          </a:bodyPr>
          <a:lstStyle>
            <a:lvl1pPr>
              <a:defRPr sz="900"/>
            </a:lvl1pPr>
            <a:lvl2pPr>
              <a:defRPr sz="900"/>
            </a:lvl2pPr>
            <a:lvl3pPr>
              <a:defRPr sz="800"/>
            </a:lvl3pPr>
            <a:lvl4pPr>
              <a:defRPr sz="800"/>
            </a:lvl4pPr>
            <a:lvl5pPr>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076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numb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Footer Placeholder 2"/>
          <p:cNvSpPr>
            <a:spLocks noGrp="1"/>
          </p:cNvSpPr>
          <p:nvPr>
            <p:ph type="ftr" sz="quarter" idx="10"/>
          </p:nvPr>
        </p:nvSpPr>
        <p:spPr>
          <a:xfrm>
            <a:off x="380042" y="6019800"/>
            <a:ext cx="11430000" cy="304800"/>
          </a:xfrm>
        </p:spPr>
        <p:txBody>
          <a:bodyPr/>
          <a:lstStyle/>
          <a:p>
            <a:endParaRPr lang="en-US" dirty="0"/>
          </a:p>
        </p:txBody>
      </p:sp>
    </p:spTree>
    <p:extLst>
      <p:ext uri="{BB962C8B-B14F-4D97-AF65-F5344CB8AC3E}">
        <p14:creationId xmlns:p14="http://schemas.microsoft.com/office/powerpoint/2010/main" val="35291499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 with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6858000" cy="5212080"/>
          </a:xfrm>
        </p:spPr>
        <p:txBody>
          <a:bodyPr/>
          <a:lstStyle/>
          <a:p>
            <a:r>
              <a:rPr lang="en-US" smtClean="0"/>
              <a:t>Click icon to add picture</a:t>
            </a:r>
            <a:endParaRPr lang="en-US"/>
          </a:p>
        </p:txBody>
      </p:sp>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0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
        <p:nvSpPr>
          <p:cNvPr id="2" name="TextBox 1"/>
          <p:cNvSpPr txBox="1"/>
          <p:nvPr userDrawn="1"/>
        </p:nvSpPr>
        <p:spPr>
          <a:xfrm>
            <a:off x="7476980" y="1700790"/>
            <a:ext cx="2477101" cy="914400"/>
          </a:xfrm>
          <a:prstGeom prst="rect">
            <a:avLst/>
          </a:prstGeom>
          <a:noFill/>
        </p:spPr>
        <p:txBody>
          <a:bodyPr wrap="none" rtlCol="0">
            <a:noAutofit/>
          </a:bodyPr>
          <a:lstStyle/>
          <a:p>
            <a:pPr lvl="0"/>
            <a:r>
              <a:rPr lang="en-US" sz="3200" dirty="0" smtClean="0">
                <a:solidFill>
                  <a:schemeClr val="bg2"/>
                </a:solidFill>
              </a:rPr>
              <a:t>QUESTIONS?</a:t>
            </a:r>
            <a:endParaRPr lang="en-US" sz="3200" dirty="0">
              <a:solidFill>
                <a:schemeClr val="bg2"/>
              </a:solidFill>
            </a:endParaRPr>
          </a:p>
        </p:txBody>
      </p:sp>
    </p:spTree>
    <p:extLst>
      <p:ext uri="{BB962C8B-B14F-4D97-AF65-F5344CB8AC3E}">
        <p14:creationId xmlns:p14="http://schemas.microsoft.com/office/powerpoint/2010/main" val="617778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ank you &amp; Call to a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8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32021315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6" name="Picture Placeholder 12"/>
          <p:cNvSpPr>
            <a:spLocks noGrp="1"/>
          </p:cNvSpPr>
          <p:nvPr>
            <p:ph type="pic" sz="quarter" idx="21"/>
          </p:nvPr>
        </p:nvSpPr>
        <p:spPr>
          <a:xfrm>
            <a:off x="5788025" y="836684"/>
            <a:ext cx="6400800" cy="5212080"/>
          </a:xfrm>
          <a:prstGeom prst="rect">
            <a:avLst/>
          </a:prstGeom>
        </p:spPr>
        <p:txBody>
          <a:bodyPr/>
          <a:lstStyle>
            <a:lvl1pPr>
              <a:defRPr>
                <a:solidFill>
                  <a:schemeClr val="tx1"/>
                </a:solidFill>
              </a:defRPr>
            </a:lvl1pPr>
          </a:lstStyle>
          <a:p>
            <a:r>
              <a:rPr lang="en-US" smtClean="0"/>
              <a:t>Click icon to add picture</a:t>
            </a:r>
            <a:endParaRPr lang="en-US" dirty="0"/>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baseline="0">
                <a:solidFill>
                  <a:schemeClr val="bg2"/>
                </a:solidFill>
              </a:defRPr>
            </a:lvl1pPr>
          </a:lstStyle>
          <a:p>
            <a:pPr lvl="0"/>
            <a:r>
              <a:rPr lang="en-US" dirty="0"/>
              <a:t>[For </a:t>
            </a:r>
            <a:r>
              <a:rPr lang="en-US" dirty="0" smtClean="0"/>
              <a:t>financial professional </a:t>
            </a:r>
            <a:r>
              <a:rPr lang="en-US" dirty="0"/>
              <a:t>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7937836" y="145401"/>
            <a:ext cx="3974883" cy="274320"/>
          </a:xfrm>
          <a:prstGeom prst="rect">
            <a:avLst/>
          </a:prstGeom>
          <a:noFill/>
        </p:spPr>
        <p:txBody>
          <a:bodyPr wrap="square" rtlCol="0" anchor="b">
            <a:noAutofit/>
          </a:bodyPr>
          <a:lstStyle/>
          <a:p>
            <a:pPr lvl="0" algn="r"/>
            <a:r>
              <a:rPr lang="en-US" sz="1000" dirty="0">
                <a:solidFill>
                  <a:schemeClr val="tx1"/>
                </a:solidFill>
                <a:latin typeface="Calibri" panose="020F0502020204030204" pitchFamily="34" charset="0"/>
              </a:rPr>
              <a:t>Allianz Life Insurance Company of North America</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3" name="Picture 2">
            <a:extLst>
              <a:ext uri="{FF2B5EF4-FFF2-40B4-BE49-F238E27FC236}">
                <a16:creationId xmlns:a16="http://schemas.microsoft.com/office/drawing/2014/main" id="{D4EE67CA-134E-F742-8923-8770FF9B00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extLst>
      <p:ext uri="{BB962C8B-B14F-4D97-AF65-F5344CB8AC3E}">
        <p14:creationId xmlns:p14="http://schemas.microsoft.com/office/powerpoint/2010/main" val="2834100233"/>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with block">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a:t>
            </a:r>
            <a:r>
              <a:rPr lang="en-US" dirty="0" smtClean="0"/>
              <a:t>financial professional </a:t>
            </a:r>
            <a:r>
              <a:rPr lang="en-US" dirty="0"/>
              <a:t>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4" name="Rectangle 13"/>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pic>
        <p:nvPicPr>
          <p:cNvPr id="13" name="Picture 12">
            <a:extLst>
              <a:ext uri="{FF2B5EF4-FFF2-40B4-BE49-F238E27FC236}">
                <a16:creationId xmlns:a16="http://schemas.microsoft.com/office/drawing/2014/main" id="{1CCFEDC5-B065-C048-A90E-EA7DE13442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220128192"/>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olid logo">
    <p:spTree>
      <p:nvGrpSpPr>
        <p:cNvPr id="1" name=""/>
        <p:cNvGrpSpPr/>
        <p:nvPr/>
      </p:nvGrpSpPr>
      <p:grpSpPr>
        <a:xfrm>
          <a:off x="0" y="0"/>
          <a:ext cx="0" cy="0"/>
          <a:chOff x="0" y="0"/>
          <a:chExt cx="0" cy="0"/>
        </a:xfrm>
      </p:grpSpPr>
      <p:sp>
        <p:nvSpPr>
          <p:cNvPr id="14" name="Rectangle 13"/>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5"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369175972"/>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olid">
    <p:spTree>
      <p:nvGrpSpPr>
        <p:cNvPr id="1" name=""/>
        <p:cNvGrpSpPr/>
        <p:nvPr/>
      </p:nvGrpSpPr>
      <p:grpSpPr>
        <a:xfrm>
          <a:off x="0" y="0"/>
          <a:ext cx="0" cy="0"/>
          <a:chOff x="0" y="0"/>
          <a:chExt cx="0" cy="0"/>
        </a:xfrm>
      </p:grpSpPr>
      <p:sp>
        <p:nvSpPr>
          <p:cNvPr id="14" name="Rectangle 13"/>
          <p:cNvSpPr/>
          <p:nvPr userDrawn="1"/>
        </p:nvSpPr>
        <p:spPr>
          <a:xfrm>
            <a:off x="0" y="0"/>
            <a:ext cx="9601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8" y="838200"/>
            <a:ext cx="8798131"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7" y="4177891"/>
            <a:ext cx="8798131" cy="1440175"/>
          </a:xfrm>
          <a:prstGeom prst="rect">
            <a:avLst/>
          </a:prstGeom>
        </p:spPr>
        <p:txBody>
          <a:bodyPr anchor="t">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0" name="Picture 9">
            <a:extLst>
              <a:ext uri="{FF2B5EF4-FFF2-40B4-BE49-F238E27FC236}">
                <a16:creationId xmlns:a16="http://schemas.microsoft.com/office/drawing/2014/main" id="{A8FC05D1-5B02-8742-89C6-344AD7CB00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144650269"/>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olid logo LIFE">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1"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9" name="TextBox 8"/>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5257795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w/Block Lif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502B16E5-BA32-AD4E-AABF-AE02D92D4B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1424056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olid Life">
    <p:spTree>
      <p:nvGrpSpPr>
        <p:cNvPr id="1" name=""/>
        <p:cNvGrpSpPr/>
        <p:nvPr/>
      </p:nvGrpSpPr>
      <p:grpSpPr>
        <a:xfrm>
          <a:off x="0" y="0"/>
          <a:ext cx="0" cy="0"/>
          <a:chOff x="0" y="0"/>
          <a:chExt cx="0" cy="0"/>
        </a:xfrm>
      </p:grpSpPr>
      <p:sp>
        <p:nvSpPr>
          <p:cNvPr id="16" name="Rectangle 15"/>
          <p:cNvSpPr/>
          <p:nvPr userDrawn="1"/>
        </p:nvSpPr>
        <p:spPr>
          <a:xfrm>
            <a:off x="0" y="0"/>
            <a:ext cx="9601200" cy="6858000"/>
          </a:xfrm>
          <a:prstGeom prst="rect">
            <a:avLst/>
          </a:prstGeom>
          <a:solidFill>
            <a:srgbClr val="6A0A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AE719572-71D4-084F-AEEA-5092100C9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2" name="TextBox 11"/>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7834110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olid logo V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538724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number and ima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Picture Placeholder 6"/>
          <p:cNvSpPr>
            <a:spLocks noGrp="1"/>
          </p:cNvSpPr>
          <p:nvPr>
            <p:ph type="pic" sz="quarter" idx="23"/>
          </p:nvPr>
        </p:nvSpPr>
        <p:spPr>
          <a:xfrm>
            <a:off x="4873625" y="663864"/>
            <a:ext cx="7315200" cy="5943600"/>
          </a:xfrm>
          <a:prstGeom prst="rect">
            <a:avLst/>
          </a:prstGeom>
        </p:spPr>
        <p:txBody>
          <a:bodyPr/>
          <a:lstStyle/>
          <a:p>
            <a:r>
              <a:rPr lang="en-US" smtClean="0"/>
              <a:t>Click icon to add picture</a:t>
            </a:r>
            <a:endParaRPr lang="en-US"/>
          </a:p>
        </p:txBody>
      </p:sp>
      <p:sp>
        <p:nvSpPr>
          <p:cNvPr id="8" name="Footer Placeholder 2"/>
          <p:cNvSpPr>
            <a:spLocks noGrp="1"/>
          </p:cNvSpPr>
          <p:nvPr>
            <p:ph type="ftr" sz="quarter" idx="10"/>
          </p:nvPr>
        </p:nvSpPr>
        <p:spPr>
          <a:xfrm>
            <a:off x="380042" y="6019800"/>
            <a:ext cx="4274195" cy="304800"/>
          </a:xfrm>
        </p:spPr>
        <p:txBody>
          <a:bodyPr/>
          <a:lstStyle/>
          <a:p>
            <a:endParaRPr lang="en-US" dirty="0"/>
          </a:p>
        </p:txBody>
      </p:sp>
    </p:spTree>
    <p:extLst>
      <p:ext uri="{BB962C8B-B14F-4D97-AF65-F5344CB8AC3E}">
        <p14:creationId xmlns:p14="http://schemas.microsoft.com/office/powerpoint/2010/main" val="34447369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w/Block VA">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6"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8"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54D45FC9-7FC1-E149-B394-5A5ADEAEDB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269712881"/>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solid V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5C003804-D1AF-B146-AE4C-8E7366111B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8" name="TextBox 17"/>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56343122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solid logo FI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3" name="TextBox 12"/>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42492800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w/Block FIA">
    <p:spTree>
      <p:nvGrpSpPr>
        <p:cNvPr id="1" name=""/>
        <p:cNvGrpSpPr/>
        <p:nvPr/>
      </p:nvGrpSpPr>
      <p:grpSpPr>
        <a:xfrm>
          <a:off x="0" y="0"/>
          <a:ext cx="0" cy="0"/>
          <a:chOff x="0" y="0"/>
          <a:chExt cx="0" cy="0"/>
        </a:xfrm>
      </p:grpSpPr>
      <p:sp>
        <p:nvSpPr>
          <p:cNvPr id="2" name="Rectangle 1"/>
          <p:cNvSpPr/>
          <p:nvPr userDrawn="1"/>
        </p:nvSpPr>
        <p:spPr>
          <a:xfrm>
            <a:off x="0" y="0"/>
            <a:ext cx="576072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3" name="Rectangle 2"/>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9"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85B0170D-DEFB-3A40-9055-8BB88DCB23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41242074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solid FI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4EB6CB0B-22B7-614D-AF60-5FD0E5C9F3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0980215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w/Block Blu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269A3B79-F47A-2C4E-B9BF-BC735DD162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158518031"/>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over image">
    <p:spTree>
      <p:nvGrpSpPr>
        <p:cNvPr id="1" name=""/>
        <p:cNvGrpSpPr/>
        <p:nvPr/>
      </p:nvGrpSpPr>
      <p:grpSpPr>
        <a:xfrm>
          <a:off x="0" y="0"/>
          <a:ext cx="0" cy="0"/>
          <a:chOff x="0" y="0"/>
          <a:chExt cx="0" cy="0"/>
        </a:xfrm>
      </p:grpSpPr>
      <p:sp>
        <p:nvSpPr>
          <p:cNvPr id="9" name="Text Placeholder 8"/>
          <p:cNvSpPr>
            <a:spLocks noGrp="1"/>
          </p:cNvSpPr>
          <p:nvPr>
            <p:ph type="body" sz="quarter" idx="20" hasCustomPrompt="1"/>
          </p:nvPr>
        </p:nvSpPr>
        <p:spPr>
          <a:xfrm>
            <a:off x="7313614" y="1"/>
            <a:ext cx="4541837" cy="4868863"/>
          </a:xfrm>
          <a:prstGeom prst="rect">
            <a:avLst/>
          </a:prstGeom>
          <a:solidFill>
            <a:schemeClr val="accent1"/>
          </a:solidFill>
        </p:spPr>
        <p:txBody>
          <a:bodyPr lIns="0" tIns="548640">
            <a:normAutofit/>
          </a:bodyPr>
          <a:lstStyle>
            <a:lvl1pPr marL="284163" indent="0">
              <a:defRPr sz="2400">
                <a:solidFill>
                  <a:schemeClr val="bg2"/>
                </a:solidFill>
              </a:defRPr>
            </a:lvl1pPr>
          </a:lstStyle>
          <a:p>
            <a:pPr lvl="0"/>
            <a:r>
              <a:rPr lang="en-US" dirty="0"/>
              <a:t>Presenter Name</a:t>
            </a:r>
          </a:p>
          <a:p>
            <a:pPr lvl="0"/>
            <a:r>
              <a:rPr lang="en-US" dirty="0"/>
              <a:t>Title, Company</a:t>
            </a:r>
          </a:p>
          <a:p>
            <a:pPr lvl="0"/>
            <a:r>
              <a:rPr lang="en-US" dirty="0"/>
              <a:t>Event</a:t>
            </a:r>
          </a:p>
        </p:txBody>
      </p:sp>
      <p:sp>
        <p:nvSpPr>
          <p:cNvPr id="6" name="Picture Placeholder 5"/>
          <p:cNvSpPr>
            <a:spLocks noGrp="1"/>
          </p:cNvSpPr>
          <p:nvPr>
            <p:ph type="pic" sz="quarter" idx="27"/>
          </p:nvPr>
        </p:nvSpPr>
        <p:spPr>
          <a:xfrm>
            <a:off x="-1" y="0"/>
            <a:ext cx="7315200" cy="5943600"/>
          </a:xfrm>
          <a:prstGeom prst="rect">
            <a:avLst/>
          </a:prstGeom>
        </p:spPr>
        <p:txBody>
          <a:bodyPr>
            <a:normAutofit/>
          </a:bodyPr>
          <a:lstStyle>
            <a:lvl1pPr>
              <a:defRPr sz="2000">
                <a:solidFill>
                  <a:schemeClr val="tx1"/>
                </a:solidFill>
              </a:defRPr>
            </a:lvl1pPr>
          </a:lstStyle>
          <a:p>
            <a:r>
              <a:rPr lang="en-US" smtClean="0"/>
              <a:t>Click icon to add picture</a:t>
            </a:r>
            <a:endParaRPr lang="en-US" dirty="0"/>
          </a:p>
        </p:txBody>
      </p:sp>
      <p:sp>
        <p:nvSpPr>
          <p:cNvPr id="3" name="Text Placeholder 2"/>
          <p:cNvSpPr>
            <a:spLocks noGrp="1"/>
          </p:cNvSpPr>
          <p:nvPr>
            <p:ph type="body" sz="quarter" idx="28" hasCustomPrompt="1"/>
          </p:nvPr>
        </p:nvSpPr>
        <p:spPr>
          <a:xfrm>
            <a:off x="333712" y="610744"/>
            <a:ext cx="6400800" cy="1248440"/>
          </a:xfrm>
          <a:prstGeom prst="rect">
            <a:avLst/>
          </a:prstGeom>
        </p:spPr>
        <p:txBody>
          <a:bodyPr/>
          <a:lstStyle>
            <a:lvl1pPr>
              <a:defRPr sz="4400" b="1" baseline="0"/>
            </a:lvl1pPr>
          </a:lstStyle>
          <a:p>
            <a:pPr lvl="0"/>
            <a:r>
              <a:rPr lang="en-US" dirty="0"/>
              <a:t>TYPE TITLE HERE</a:t>
            </a:r>
            <a:br>
              <a:rPr lang="en-US" dirty="0"/>
            </a:br>
            <a:r>
              <a:rPr lang="en-US" dirty="0"/>
              <a:t>IN CAPS/BOLD</a:t>
            </a:r>
          </a:p>
        </p:txBody>
      </p:sp>
      <p:sp>
        <p:nvSpPr>
          <p:cNvPr id="5" name="Text Placeholder 4"/>
          <p:cNvSpPr>
            <a:spLocks noGrp="1"/>
          </p:cNvSpPr>
          <p:nvPr>
            <p:ph type="body" sz="quarter" idx="29" hasCustomPrompt="1"/>
          </p:nvPr>
        </p:nvSpPr>
        <p:spPr>
          <a:xfrm>
            <a:off x="333375" y="1858963"/>
            <a:ext cx="6400800" cy="1645920"/>
          </a:xfrm>
          <a:prstGeom prst="rect">
            <a:avLst/>
          </a:prstGeom>
        </p:spPr>
        <p:txBody>
          <a:bodyPr/>
          <a:lstStyle>
            <a:lvl1pPr>
              <a:defRPr sz="3200" baseline="0"/>
            </a:lvl1pPr>
          </a:lstStyle>
          <a:p>
            <a:pPr lvl="0"/>
            <a:r>
              <a:rPr lang="en-US" dirty="0"/>
              <a:t>Change color of box as needed</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tx1"/>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tx1"/>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Rectangle 10"/>
          <p:cNvSpPr/>
          <p:nvPr userDrawn="1"/>
        </p:nvSpPr>
        <p:spPr>
          <a:xfrm>
            <a:off x="391319" y="6047740"/>
            <a:ext cx="5079621" cy="246221"/>
          </a:xfrm>
          <a:prstGeom prst="rect">
            <a:avLst/>
          </a:prstGeom>
        </p:spPr>
        <p:txBody>
          <a:bodyPr wrap="square">
            <a:spAutoFit/>
          </a:bodyPr>
          <a:lstStyle/>
          <a:p>
            <a:pPr defTabSz="914400" eaLnBrk="0" hangingPunct="0">
              <a:spcBef>
                <a:spcPct val="20000"/>
              </a:spcBef>
              <a:spcAft>
                <a:spcPct val="25000"/>
              </a:spcAft>
              <a:buFont typeface="Calibri" pitchFamily="34" charset="0"/>
              <a:buNone/>
              <a:defRPr/>
            </a:pPr>
            <a:r>
              <a:rPr lang="en-US" sz="1000" kern="0" dirty="0">
                <a:solidFill>
                  <a:srgbClr val="424242"/>
                </a:solidFill>
                <a:latin typeface="Calibri" panose="020F0502020204030204" pitchFamily="34" charset="0"/>
                <a:ea typeface="Calibri" panose="020B0604020202020204" pitchFamily="34" charset="-128"/>
                <a:cs typeface="Calibri" panose="020B0604020202020204" pitchFamily="34" charset="0"/>
              </a:rPr>
              <a:t>Allianz Life Insurance Company of North America</a:t>
            </a:r>
          </a:p>
        </p:txBody>
      </p:sp>
      <p:pic>
        <p:nvPicPr>
          <p:cNvPr id="12" name="Picture 11">
            <a:extLst>
              <a:ext uri="{FF2B5EF4-FFF2-40B4-BE49-F238E27FC236}">
                <a16:creationId xmlns:a16="http://schemas.microsoft.com/office/drawing/2014/main" id="{DC56E400-9A9F-C648-ADCB-B294E5E42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extLst>
      <p:ext uri="{BB962C8B-B14F-4D97-AF65-F5344CB8AC3E}">
        <p14:creationId xmlns:p14="http://schemas.microsoft.com/office/powerpoint/2010/main" val="33250845"/>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genda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extLst>
      <p:ext uri="{BB962C8B-B14F-4D97-AF65-F5344CB8AC3E}">
        <p14:creationId xmlns:p14="http://schemas.microsoft.com/office/powerpoint/2010/main" val="1343156744"/>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genda_numbere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4"/>
          <p:cNvSpPr>
            <a:spLocks noGrp="1"/>
          </p:cNvSpPr>
          <p:nvPr>
            <p:ph type="body" sz="quarter" idx="21"/>
          </p:nvPr>
        </p:nvSpPr>
        <p:spPr>
          <a:xfrm>
            <a:off x="3847739" y="1123950"/>
            <a:ext cx="7948974" cy="4610100"/>
          </a:xfrm>
          <a:prstGeom prst="rect">
            <a:avLst/>
          </a:prstGeom>
        </p:spPr>
        <p:txBody>
          <a:bodyPr/>
          <a:lstStyle>
            <a:lvl1pPr marL="457200" indent="-457200">
              <a:buClr>
                <a:schemeClr val="tx1"/>
              </a:buClr>
              <a:buSzPct val="100000"/>
              <a:buFont typeface="+mj-lt"/>
              <a:buAutoNum type="arabicPeriod"/>
              <a:defRPr baseline="0"/>
            </a:lvl1pPr>
            <a:lvl2pPr marL="457200" indent="-457200">
              <a:buFont typeface="+mj-lt"/>
              <a:buAutoNum type="arabicPeriod"/>
              <a:defRPr/>
            </a:lvl2pPr>
            <a:lvl3pPr marL="523796" indent="-514350">
              <a:buFont typeface="+mj-lt"/>
              <a:buAutoNum type="arabicPeriod"/>
              <a:defRPr/>
            </a:lvl3pPr>
            <a:lvl4pPr marL="463550" indent="0">
              <a:buFont typeface="+mj-lt"/>
              <a:buNone/>
              <a:defRPr/>
            </a:lvl4pPr>
            <a:lvl5pPr marL="1257300" indent="-342900">
              <a:buFont typeface="+mj-lt"/>
              <a:buAutoNum type="arabicPeriod"/>
              <a:defRPr/>
            </a:lvl5pPr>
          </a:lstStyle>
          <a:p>
            <a:pPr lvl="0"/>
            <a:r>
              <a:rPr lang="en-US" smtClean="0"/>
              <a:t>Click to edit Master text styles</a:t>
            </a:r>
          </a:p>
          <a:p>
            <a:pPr lvl="1"/>
            <a:r>
              <a:rPr lang="en-US" smtClean="0"/>
              <a:t>Second level</a:t>
            </a:r>
          </a:p>
        </p:txBody>
      </p:sp>
      <p:sp>
        <p:nvSpPr>
          <p:cNvPr id="6"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extLst>
      <p:ext uri="{BB962C8B-B14F-4D97-AF65-F5344CB8AC3E}">
        <p14:creationId xmlns:p14="http://schemas.microsoft.com/office/powerpoint/2010/main" val="2090947678"/>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divider_numb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Footer Placeholder 2"/>
          <p:cNvSpPr>
            <a:spLocks noGrp="1"/>
          </p:cNvSpPr>
          <p:nvPr>
            <p:ph type="ftr" sz="quarter" idx="10"/>
          </p:nvPr>
        </p:nvSpPr>
        <p:spPr>
          <a:xfrm>
            <a:off x="380042" y="6019800"/>
            <a:ext cx="11430000" cy="304800"/>
          </a:xfrm>
        </p:spPr>
        <p:txBody>
          <a:bodyPr/>
          <a:lstStyle/>
          <a:p>
            <a:endParaRPr lang="en-US" dirty="0"/>
          </a:p>
        </p:txBody>
      </p:sp>
    </p:spTree>
    <p:extLst>
      <p:ext uri="{BB962C8B-B14F-4D97-AF65-F5344CB8AC3E}">
        <p14:creationId xmlns:p14="http://schemas.microsoft.com/office/powerpoint/2010/main" val="29960172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block">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4" name="Rectangle 13"/>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pic>
        <p:nvPicPr>
          <p:cNvPr id="13" name="Picture 12">
            <a:extLst>
              <a:ext uri="{FF2B5EF4-FFF2-40B4-BE49-F238E27FC236}">
                <a16:creationId xmlns:a16="http://schemas.microsoft.com/office/drawing/2014/main" id="{1CCFEDC5-B065-C048-A90E-EA7DE13442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633234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124877702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Divider_number and ima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Picture Placeholder 6"/>
          <p:cNvSpPr>
            <a:spLocks noGrp="1"/>
          </p:cNvSpPr>
          <p:nvPr>
            <p:ph type="pic" sz="quarter" idx="23"/>
          </p:nvPr>
        </p:nvSpPr>
        <p:spPr>
          <a:xfrm>
            <a:off x="4873625" y="663864"/>
            <a:ext cx="7315200" cy="5943600"/>
          </a:xfrm>
          <a:prstGeom prst="rect">
            <a:avLst/>
          </a:prstGeom>
        </p:spPr>
        <p:txBody>
          <a:bodyPr/>
          <a:lstStyle/>
          <a:p>
            <a:r>
              <a:rPr lang="en-US" smtClean="0"/>
              <a:t>Click icon to add picture</a:t>
            </a:r>
            <a:endParaRPr lang="en-US"/>
          </a:p>
        </p:txBody>
      </p:sp>
      <p:sp>
        <p:nvSpPr>
          <p:cNvPr id="8" name="Footer Placeholder 2"/>
          <p:cNvSpPr>
            <a:spLocks noGrp="1"/>
          </p:cNvSpPr>
          <p:nvPr>
            <p:ph type="ftr" sz="quarter" idx="10"/>
          </p:nvPr>
        </p:nvSpPr>
        <p:spPr>
          <a:xfrm>
            <a:off x="380042" y="6019800"/>
            <a:ext cx="4274195" cy="304800"/>
          </a:xfrm>
        </p:spPr>
        <p:txBody>
          <a:bodyPr/>
          <a:lstStyle/>
          <a:p>
            <a:endParaRPr lang="en-US" dirty="0"/>
          </a:p>
        </p:txBody>
      </p:sp>
    </p:spTree>
    <p:extLst>
      <p:ext uri="{BB962C8B-B14F-4D97-AF65-F5344CB8AC3E}">
        <p14:creationId xmlns:p14="http://schemas.microsoft.com/office/powerpoint/2010/main" val="1235404747"/>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320059042"/>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13"/>
          </p:nvPr>
        </p:nvSpPr>
        <p:spPr>
          <a:xfrm>
            <a:off x="392113"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1778257226"/>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title only blue">
    <p:spTree>
      <p:nvGrpSpPr>
        <p:cNvPr id="1" name=""/>
        <p:cNvGrpSpPr/>
        <p:nvPr/>
      </p:nvGrpSpPr>
      <p:grpSpPr>
        <a:xfrm>
          <a:off x="0" y="0"/>
          <a:ext cx="0" cy="0"/>
          <a:chOff x="0" y="0"/>
          <a:chExt cx="0" cy="0"/>
        </a:xfrm>
      </p:grpSpPr>
      <p:sp>
        <p:nvSpPr>
          <p:cNvPr id="2" name="Rectangle 1"/>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5" y="224631"/>
            <a:ext cx="9793288" cy="922338"/>
          </a:xfrm>
        </p:spPr>
        <p:txBody>
          <a:bodyPr anchor="b">
            <a:normAutofit/>
          </a:bodyPr>
          <a:lstStyle>
            <a:lvl1pPr>
              <a:defRPr sz="32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4215261817"/>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title &amp; content blue">
    <p:spTree>
      <p:nvGrpSpPr>
        <p:cNvPr id="1" name=""/>
        <p:cNvGrpSpPr/>
        <p:nvPr/>
      </p:nvGrpSpPr>
      <p:grpSpPr>
        <a:xfrm>
          <a:off x="0" y="0"/>
          <a:ext cx="0" cy="0"/>
          <a:chOff x="0" y="0"/>
          <a:chExt cx="0" cy="0"/>
        </a:xfrm>
      </p:grpSpPr>
      <p:sp>
        <p:nvSpPr>
          <p:cNvPr id="9" name="Rectangle 8"/>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8" name="Text Placeholder 7"/>
          <p:cNvSpPr>
            <a:spLocks noGrp="1"/>
          </p:cNvSpPr>
          <p:nvPr>
            <p:ph type="body" sz="quarter" idx="13"/>
          </p:nvPr>
        </p:nvSpPr>
        <p:spPr>
          <a:xfrm>
            <a:off x="367505"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4"/>
          </p:nvPr>
        </p:nvSpPr>
        <p:spPr>
          <a:xfrm>
            <a:off x="367505" y="224631"/>
            <a:ext cx="9793288"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9276593"/>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title only blue full box">
    <p:spTree>
      <p:nvGrpSpPr>
        <p:cNvPr id="1" name=""/>
        <p:cNvGrpSpPr/>
        <p:nvPr/>
      </p:nvGrpSpPr>
      <p:grpSpPr>
        <a:xfrm>
          <a:off x="0" y="0"/>
          <a:ext cx="0" cy="0"/>
          <a:chOff x="0" y="0"/>
          <a:chExt cx="0" cy="0"/>
        </a:xfrm>
      </p:grpSpPr>
      <p:sp>
        <p:nvSpPr>
          <p:cNvPr id="2" name="Rectangle 1"/>
          <p:cNvSpPr/>
          <p:nvPr userDrawn="1"/>
        </p:nvSpPr>
        <p:spPr>
          <a:xfrm>
            <a:off x="-1" y="0"/>
            <a:ext cx="1218882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4" y="224631"/>
            <a:ext cx="10969145"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
        <p:nvSpPr>
          <p:cNvPr id="14"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1088796985"/>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title full bar">
    <p:spTree>
      <p:nvGrpSpPr>
        <p:cNvPr id="1" name=""/>
        <p:cNvGrpSpPr/>
        <p:nvPr/>
      </p:nvGrpSpPr>
      <p:grpSpPr>
        <a:xfrm>
          <a:off x="0" y="0"/>
          <a:ext cx="0" cy="0"/>
          <a:chOff x="0" y="0"/>
          <a:chExt cx="0" cy="0"/>
        </a:xfrm>
      </p:grpSpPr>
      <p:sp>
        <p:nvSpPr>
          <p:cNvPr id="5" name="Text Placeholder 8"/>
          <p:cNvSpPr>
            <a:spLocks noGrp="1"/>
          </p:cNvSpPr>
          <p:nvPr>
            <p:ph type="body" sz="quarter" idx="12" hasCustomPrompt="1"/>
          </p:nvPr>
        </p:nvSpPr>
        <p:spPr>
          <a:xfrm>
            <a:off x="-1" y="0"/>
            <a:ext cx="12188825" cy="1355148"/>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697601260"/>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Vert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lstStyle>
            <a:lvl1pPr>
              <a:spcBef>
                <a:spcPts val="0"/>
              </a:spcBef>
              <a:spcAft>
                <a:spcPts val="0"/>
              </a:spcAft>
              <a:defRPr sz="3200">
                <a:solidFill>
                  <a:srgbClr val="5F5F5F"/>
                </a:solidFill>
                <a:latin typeface="Calibri" panose="020F0502020204030204" pitchFamily="34" charset="0"/>
              </a:defRPr>
            </a:lvl1pPr>
          </a:lstStyle>
          <a:p>
            <a:pPr lvl="0"/>
            <a:r>
              <a:rPr lang="en-US" smtClean="0"/>
              <a:t>Click to edit Master text styles</a:t>
            </a:r>
          </a:p>
        </p:txBody>
      </p:sp>
      <p:sp>
        <p:nvSpPr>
          <p:cNvPr id="6"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978363066"/>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Vert title &amp;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normAutofit/>
          </a:bodyPr>
          <a:lstStyle>
            <a:lvl1pPr>
              <a:defRPr sz="3200">
                <a:solidFill>
                  <a:schemeClr val="tx1"/>
                </a:solidFill>
                <a:latin typeface="Calibri" panose="020F0502020204030204" pitchFamily="34" charset="0"/>
              </a:defRPr>
            </a:lvl1pPr>
          </a:lstStyle>
          <a:p>
            <a:pPr lvl="0"/>
            <a:r>
              <a:rPr lang="en-US" smtClean="0"/>
              <a:t>Click to edit Master text styles</a:t>
            </a:r>
          </a:p>
        </p:txBody>
      </p:sp>
      <p:sp>
        <p:nvSpPr>
          <p:cNvPr id="6" name="Text Placeholder 4"/>
          <p:cNvSpPr>
            <a:spLocks noGrp="1"/>
          </p:cNvSpPr>
          <p:nvPr>
            <p:ph type="body" sz="quarter" idx="23"/>
          </p:nvPr>
        </p:nvSpPr>
        <p:spPr>
          <a:xfrm>
            <a:off x="1716088" y="1528763"/>
            <a:ext cx="9620250" cy="4319587"/>
          </a:xfrm>
          <a:prstGeom prst="rect">
            <a:avLst/>
          </a:prstGeom>
        </p:spPr>
        <p:txBody>
          <a:bodyPr/>
          <a:lstStyle>
            <a:lvl1pPr marL="0" indent="0">
              <a:buFont typeface="Calibri" panose="020F0502020204030204" pitchFamily="34" charset="0"/>
              <a:buNone/>
              <a:defRPr/>
            </a:lvl1pPr>
            <a:lvl2pPr marL="344488" indent="-344488">
              <a:buFont typeface="Calibri" panose="020B0604020202020204" pitchFamily="34" charset="0"/>
              <a:buChar char="•"/>
              <a:defRPr/>
            </a:lvl2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7"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105931082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ox_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5633556"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371351600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13"/>
          </p:nvPr>
        </p:nvSpPr>
        <p:spPr>
          <a:xfrm>
            <a:off x="392113"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3631811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ox_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0"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264687013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ox_bann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80042" y="6019800"/>
            <a:ext cx="11430000" cy="304800"/>
          </a:xfrm>
        </p:spPr>
        <p:txBody>
          <a:bodyPr/>
          <a:lstStyle/>
          <a:p>
            <a:endParaRPr lang="en-US" dirty="0"/>
          </a:p>
        </p:txBody>
      </p:sp>
      <p:sp>
        <p:nvSpPr>
          <p:cNvPr id="4" name="Text Placeholder 7"/>
          <p:cNvSpPr>
            <a:spLocks noGrp="1"/>
          </p:cNvSpPr>
          <p:nvPr>
            <p:ph type="body" sz="quarter" idx="20" hasCustomPrompt="1"/>
          </p:nvPr>
        </p:nvSpPr>
        <p:spPr>
          <a:xfrm>
            <a:off x="0" y="1239934"/>
            <a:ext cx="12207868" cy="4320525"/>
          </a:xfrm>
          <a:prstGeom prst="rect">
            <a:avLst/>
          </a:prstGeom>
          <a:solidFill>
            <a:srgbClr val="0F898F"/>
          </a:solidFill>
        </p:spPr>
        <p:txBody>
          <a:bodyPr lIns="274320" tIns="182880" rIns="274320" bIns="182880" anchor="t"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
        <p:nvSpPr>
          <p:cNvPr id="5" name="Slide Number Placeholder 3"/>
          <p:cNvSpPr>
            <a:spLocks noGrp="1"/>
          </p:cNvSpPr>
          <p:nvPr>
            <p:ph type="sldNum" sz="quarter" idx="11"/>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2670703842"/>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_on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5" hasCustomPrompt="1"/>
          </p:nvPr>
        </p:nvSpPr>
        <p:spPr>
          <a:xfrm>
            <a:off x="333712" y="1574588"/>
            <a:ext cx="4572000" cy="4114800"/>
          </a:xfrm>
          <a:prstGeom prst="rect">
            <a:avLst/>
          </a:prstGeom>
        </p:spPr>
        <p:txBody>
          <a:bodyPr/>
          <a:lstStyle>
            <a:lvl1pPr algn="l" defTabSz="1088167" rtl="0" eaLnBrk="1" latinLnBrk="0" hangingPunct="1">
              <a:lnSpc>
                <a:spcPct val="100000"/>
              </a:lnSpc>
              <a:spcBef>
                <a:spcPts val="200"/>
              </a:spcBef>
              <a:spcAft>
                <a:spcPts val="200"/>
              </a:spcAft>
              <a:defRPr lang="en-US" sz="24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4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20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800" b="0" kern="1200" dirty="0">
                <a:solidFill>
                  <a:schemeClr val="tx1"/>
                </a:solidFill>
                <a:latin typeface="+mn-lt"/>
                <a:ea typeface="+mn-ea"/>
                <a:cs typeface="+mn-cs"/>
              </a:defRPr>
            </a:lvl5pPr>
            <a:lvl6pPr>
              <a:lnSpc>
                <a:spcPct val="100000"/>
              </a:lnSpc>
              <a:spcBef>
                <a:spcPts val="200"/>
              </a:spcBef>
              <a:spcAft>
                <a:spcPts val="200"/>
              </a:spcAft>
              <a:defRPr/>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3617771979"/>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_two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5604523"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557594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3489390388"/>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_thre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4337843"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8" name="Content Placeholder 4"/>
          <p:cNvSpPr>
            <a:spLocks noGrp="1"/>
          </p:cNvSpPr>
          <p:nvPr>
            <p:ph sz="quarter" idx="19" hasCustomPrompt="1"/>
          </p:nvPr>
        </p:nvSpPr>
        <p:spPr>
          <a:xfrm>
            <a:off x="8227218"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430926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5"/>
          <p:cNvSpPr>
            <a:spLocks noGrp="1"/>
          </p:cNvSpPr>
          <p:nvPr>
            <p:ph sz="quarter" idx="25"/>
          </p:nvPr>
        </p:nvSpPr>
        <p:spPr>
          <a:xfrm>
            <a:off x="8227218"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827923396"/>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_four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7" hasCustomPrompt="1"/>
          </p:nvPr>
        </p:nvSpPr>
        <p:spPr>
          <a:xfrm>
            <a:off x="380738"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6" name="Content Placeholder 4"/>
          <p:cNvSpPr>
            <a:spLocks noGrp="1"/>
          </p:cNvSpPr>
          <p:nvPr>
            <p:ph sz="quarter" idx="18" hasCustomPrompt="1"/>
          </p:nvPr>
        </p:nvSpPr>
        <p:spPr>
          <a:xfrm>
            <a:off x="3303020"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7" name="Content Placeholder 4"/>
          <p:cNvSpPr>
            <a:spLocks noGrp="1"/>
          </p:cNvSpPr>
          <p:nvPr>
            <p:ph sz="quarter" idx="19" hasCustomPrompt="1"/>
          </p:nvPr>
        </p:nvSpPr>
        <p:spPr>
          <a:xfrm>
            <a:off x="6225302"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8" name="Picture Placeholder 4"/>
          <p:cNvSpPr>
            <a:spLocks noGrp="1"/>
          </p:cNvSpPr>
          <p:nvPr>
            <p:ph type="pic" sz="quarter" idx="20"/>
          </p:nvPr>
        </p:nvSpPr>
        <p:spPr>
          <a:xfrm>
            <a:off x="380738" y="1585576"/>
            <a:ext cx="2697480" cy="2194560"/>
          </a:xfrm>
          <a:prstGeom prst="rect">
            <a:avLst/>
          </a:prstGeom>
        </p:spPr>
        <p:txBody>
          <a:bodyPr/>
          <a:lstStyle/>
          <a:p>
            <a:r>
              <a:rPr lang="en-US" smtClean="0"/>
              <a:t>Click icon to add picture</a:t>
            </a:r>
            <a:endParaRPr lang="en-US" dirty="0"/>
          </a:p>
        </p:txBody>
      </p:sp>
      <p:sp>
        <p:nvSpPr>
          <p:cNvPr id="9" name="Picture Placeholder 4"/>
          <p:cNvSpPr>
            <a:spLocks noGrp="1"/>
          </p:cNvSpPr>
          <p:nvPr>
            <p:ph type="pic" sz="quarter" idx="21"/>
          </p:nvPr>
        </p:nvSpPr>
        <p:spPr>
          <a:xfrm>
            <a:off x="3303020" y="1585576"/>
            <a:ext cx="2697480" cy="2194560"/>
          </a:xfrm>
          <a:prstGeom prst="rect">
            <a:avLst/>
          </a:prstGeom>
        </p:spPr>
        <p:txBody>
          <a:bodyPr/>
          <a:lstStyle/>
          <a:p>
            <a:r>
              <a:rPr lang="en-US" smtClean="0"/>
              <a:t>Click icon to add picture</a:t>
            </a:r>
            <a:endParaRPr lang="en-US"/>
          </a:p>
        </p:txBody>
      </p:sp>
      <p:sp>
        <p:nvSpPr>
          <p:cNvPr id="10" name="Picture Placeholder 4"/>
          <p:cNvSpPr>
            <a:spLocks noGrp="1"/>
          </p:cNvSpPr>
          <p:nvPr>
            <p:ph type="pic" sz="quarter" idx="22"/>
          </p:nvPr>
        </p:nvSpPr>
        <p:spPr>
          <a:xfrm>
            <a:off x="6225302" y="1585576"/>
            <a:ext cx="2697480" cy="2194560"/>
          </a:xfrm>
          <a:prstGeom prst="rect">
            <a:avLst/>
          </a:prstGeom>
        </p:spPr>
        <p:txBody>
          <a:bodyPr/>
          <a:lstStyle/>
          <a:p>
            <a:r>
              <a:rPr lang="en-US" smtClean="0"/>
              <a:t>Click icon to add picture</a:t>
            </a:r>
            <a:endParaRPr lang="en-US"/>
          </a:p>
        </p:txBody>
      </p:sp>
      <p:sp>
        <p:nvSpPr>
          <p:cNvPr id="11" name="Content Placeholder 4"/>
          <p:cNvSpPr>
            <a:spLocks noGrp="1"/>
          </p:cNvSpPr>
          <p:nvPr>
            <p:ph sz="quarter" idx="23" hasCustomPrompt="1"/>
          </p:nvPr>
        </p:nvSpPr>
        <p:spPr>
          <a:xfrm>
            <a:off x="9147583" y="4005070"/>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12" name="Picture Placeholder 4"/>
          <p:cNvSpPr>
            <a:spLocks noGrp="1"/>
          </p:cNvSpPr>
          <p:nvPr>
            <p:ph type="pic" sz="quarter" idx="24"/>
          </p:nvPr>
        </p:nvSpPr>
        <p:spPr>
          <a:xfrm>
            <a:off x="9147583" y="1585576"/>
            <a:ext cx="2697480" cy="2194560"/>
          </a:xfrm>
          <a:prstGeom prst="rect">
            <a:avLst/>
          </a:prstGeom>
        </p:spPr>
        <p:txBody>
          <a:bodyPr/>
          <a:lstStyle/>
          <a:p>
            <a:r>
              <a:rPr lang="en-US" smtClean="0"/>
              <a:t>Click icon to add picture</a:t>
            </a:r>
            <a:endParaRPr lang="en-US"/>
          </a:p>
        </p:txBody>
      </p:sp>
      <p:sp>
        <p:nvSpPr>
          <p:cNvPr id="14"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4044895933"/>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396416927"/>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_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380042" y="6325270"/>
            <a:ext cx="2834020" cy="365125"/>
          </a:xfrm>
        </p:spPr>
        <p:txBody>
          <a:bodyPr/>
          <a:lstStyle/>
          <a:p>
            <a:fld id="{67FC5CDF-15F9-4054-9F50-C9080AAD3281}" type="slidenum">
              <a:rPr lang="en-US" smtClean="0"/>
              <a:pPr/>
              <a:t>‹#›</a:t>
            </a:fld>
            <a:endParaRPr lang="en-US" dirty="0"/>
          </a:p>
        </p:txBody>
      </p:sp>
      <p:sp>
        <p:nvSpPr>
          <p:cNvPr id="6" name="Text Placeholder 7"/>
          <p:cNvSpPr>
            <a:spLocks noGrp="1"/>
          </p:cNvSpPr>
          <p:nvPr>
            <p:ph type="body" sz="quarter" idx="13" hasCustomPrompt="1"/>
          </p:nvPr>
        </p:nvSpPr>
        <p:spPr>
          <a:xfrm>
            <a:off x="392113" y="1182327"/>
            <a:ext cx="11430000" cy="48389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Tree>
    <p:extLst>
      <p:ext uri="{BB962C8B-B14F-4D97-AF65-F5344CB8AC3E}">
        <p14:creationId xmlns:p14="http://schemas.microsoft.com/office/powerpoint/2010/main" val="397242743"/>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2171748886"/>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3359889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itle only blue">
    <p:spTree>
      <p:nvGrpSpPr>
        <p:cNvPr id="1" name=""/>
        <p:cNvGrpSpPr/>
        <p:nvPr/>
      </p:nvGrpSpPr>
      <p:grpSpPr>
        <a:xfrm>
          <a:off x="0" y="0"/>
          <a:ext cx="0" cy="0"/>
          <a:chOff x="0" y="0"/>
          <a:chExt cx="0" cy="0"/>
        </a:xfrm>
      </p:grpSpPr>
      <p:sp>
        <p:nvSpPr>
          <p:cNvPr id="2" name="Rectangle 1"/>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5" y="224631"/>
            <a:ext cx="9793288" cy="922338"/>
          </a:xfrm>
        </p:spPr>
        <p:txBody>
          <a:bodyPr anchor="b">
            <a:normAutofit/>
          </a:bodyPr>
          <a:lstStyle>
            <a:lvl1pPr>
              <a:defRPr sz="32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7237618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042" y="260615"/>
            <a:ext cx="11430000" cy="812800"/>
          </a:xfrm>
        </p:spPr>
        <p:txBody>
          <a:bodyPr/>
          <a:lstStyle>
            <a:lvl1pPr>
              <a:defRPr sz="2800"/>
            </a:lvl1pPr>
          </a:lstStyle>
          <a:p>
            <a:r>
              <a:rPr lang="en-US" dirty="0"/>
              <a:t>Disclosure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7" name="Text Placeholder 6"/>
          <p:cNvSpPr>
            <a:spLocks noGrp="1"/>
          </p:cNvSpPr>
          <p:nvPr>
            <p:ph type="body" sz="quarter" idx="12"/>
          </p:nvPr>
        </p:nvSpPr>
        <p:spPr>
          <a:xfrm>
            <a:off x="380042" y="1123950"/>
            <a:ext cx="11430000" cy="4897438"/>
          </a:xfrm>
        </p:spPr>
        <p:txBody>
          <a:bodyPr>
            <a:normAutofit/>
          </a:bodyPr>
          <a:lstStyle>
            <a:lvl1pPr>
              <a:defRPr sz="900"/>
            </a:lvl1pPr>
            <a:lvl2pPr>
              <a:defRPr sz="900"/>
            </a:lvl2pPr>
            <a:lvl3pPr>
              <a:defRPr sz="800"/>
            </a:lvl3pPr>
            <a:lvl4pPr>
              <a:defRPr sz="800"/>
            </a:lvl4pPr>
            <a:lvl5pPr>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558403075"/>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ank you with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6858000" cy="5212080"/>
          </a:xfrm>
        </p:spPr>
        <p:txBody>
          <a:bodyPr/>
          <a:lstStyle/>
          <a:p>
            <a:r>
              <a:rPr lang="en-US" smtClean="0"/>
              <a:t>Click icon to add picture</a:t>
            </a:r>
            <a:endParaRPr lang="en-US"/>
          </a:p>
        </p:txBody>
      </p:sp>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0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
        <p:nvSpPr>
          <p:cNvPr id="2" name="TextBox 1"/>
          <p:cNvSpPr txBox="1"/>
          <p:nvPr userDrawn="1"/>
        </p:nvSpPr>
        <p:spPr>
          <a:xfrm>
            <a:off x="7476980" y="1700790"/>
            <a:ext cx="2477101" cy="914400"/>
          </a:xfrm>
          <a:prstGeom prst="rect">
            <a:avLst/>
          </a:prstGeom>
          <a:noFill/>
        </p:spPr>
        <p:txBody>
          <a:bodyPr wrap="none" rtlCol="0">
            <a:noAutofit/>
          </a:bodyPr>
          <a:lstStyle/>
          <a:p>
            <a:pPr lvl="0"/>
            <a:r>
              <a:rPr lang="en-US" sz="3200" dirty="0" smtClean="0">
                <a:solidFill>
                  <a:schemeClr val="bg2"/>
                </a:solidFill>
              </a:rPr>
              <a:t>QUESTIONS?</a:t>
            </a:r>
            <a:endParaRPr lang="en-US" sz="3200" dirty="0">
              <a:solidFill>
                <a:schemeClr val="bg2"/>
              </a:solidFill>
            </a:endParaRPr>
          </a:p>
        </p:txBody>
      </p:sp>
    </p:spTree>
    <p:extLst>
      <p:ext uri="{BB962C8B-B14F-4D97-AF65-F5344CB8AC3E}">
        <p14:creationId xmlns:p14="http://schemas.microsoft.com/office/powerpoint/2010/main" val="4284653240"/>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ank you &amp; Call to a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8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38344942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6" name="Picture Placeholder 12"/>
          <p:cNvSpPr>
            <a:spLocks noGrp="1"/>
          </p:cNvSpPr>
          <p:nvPr>
            <p:ph type="pic" sz="quarter" idx="21"/>
          </p:nvPr>
        </p:nvSpPr>
        <p:spPr>
          <a:xfrm>
            <a:off x="5788025" y="836684"/>
            <a:ext cx="6400800" cy="5212080"/>
          </a:xfrm>
          <a:prstGeom prst="rect">
            <a:avLst/>
          </a:prstGeom>
        </p:spPr>
        <p:txBody>
          <a:bodyPr/>
          <a:lstStyle>
            <a:lvl1pPr>
              <a:defRPr>
                <a:solidFill>
                  <a:schemeClr val="tx1"/>
                </a:solidFill>
              </a:defRPr>
            </a:lvl1pPr>
          </a:lstStyle>
          <a:p>
            <a:r>
              <a:rPr lang="en-US"/>
              <a:t>Click icon to add picture</a:t>
            </a:r>
            <a:endParaRPr lang="en-US" dirty="0"/>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7937836" y="145401"/>
            <a:ext cx="3974883" cy="274320"/>
          </a:xfrm>
          <a:prstGeom prst="rect">
            <a:avLst/>
          </a:prstGeom>
          <a:noFill/>
        </p:spPr>
        <p:txBody>
          <a:bodyPr wrap="square" rtlCol="0" anchor="b">
            <a:noAutofit/>
          </a:bodyPr>
          <a:lstStyle/>
          <a:p>
            <a:pPr lvl="0" algn="r"/>
            <a:r>
              <a:rPr lang="en-US" sz="1000" dirty="0">
                <a:solidFill>
                  <a:schemeClr val="tx1"/>
                </a:solidFill>
                <a:latin typeface="Calibri" panose="020F0502020204030204" pitchFamily="34" charset="0"/>
              </a:rPr>
              <a:t>Allianz Life Insurance Company of North America</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3" name="Picture 2">
            <a:extLst>
              <a:ext uri="{FF2B5EF4-FFF2-40B4-BE49-F238E27FC236}">
                <a16:creationId xmlns:a16="http://schemas.microsoft.com/office/drawing/2014/main" id="{D4EE67CA-134E-F742-8923-8770FF9B00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extLst>
      <p:ext uri="{BB962C8B-B14F-4D97-AF65-F5344CB8AC3E}">
        <p14:creationId xmlns:p14="http://schemas.microsoft.com/office/powerpoint/2010/main" val="26456962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itle with block">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4" name="Rectangle 13"/>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pic>
        <p:nvPicPr>
          <p:cNvPr id="13" name="Picture 12">
            <a:extLst>
              <a:ext uri="{FF2B5EF4-FFF2-40B4-BE49-F238E27FC236}">
                <a16:creationId xmlns:a16="http://schemas.microsoft.com/office/drawing/2014/main" id="{1CCFEDC5-B065-C048-A90E-EA7DE13442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custDataLst>
      <p:tags r:id="rId1"/>
    </p:custDataLst>
    <p:extLst>
      <p:ext uri="{BB962C8B-B14F-4D97-AF65-F5344CB8AC3E}">
        <p14:creationId xmlns:p14="http://schemas.microsoft.com/office/powerpoint/2010/main" val="8639500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itle solid logo">
    <p:spTree>
      <p:nvGrpSpPr>
        <p:cNvPr id="1" name=""/>
        <p:cNvGrpSpPr/>
        <p:nvPr/>
      </p:nvGrpSpPr>
      <p:grpSpPr>
        <a:xfrm>
          <a:off x="0" y="0"/>
          <a:ext cx="0" cy="0"/>
          <a:chOff x="0" y="0"/>
          <a:chExt cx="0" cy="0"/>
        </a:xfrm>
      </p:grpSpPr>
      <p:sp>
        <p:nvSpPr>
          <p:cNvPr id="14" name="Rectangle 13"/>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5"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2830418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solid">
    <p:spTree>
      <p:nvGrpSpPr>
        <p:cNvPr id="1" name=""/>
        <p:cNvGrpSpPr/>
        <p:nvPr/>
      </p:nvGrpSpPr>
      <p:grpSpPr>
        <a:xfrm>
          <a:off x="0" y="0"/>
          <a:ext cx="0" cy="0"/>
          <a:chOff x="0" y="0"/>
          <a:chExt cx="0" cy="0"/>
        </a:xfrm>
      </p:grpSpPr>
      <p:sp>
        <p:nvSpPr>
          <p:cNvPr id="14" name="Rectangle 13"/>
          <p:cNvSpPr/>
          <p:nvPr userDrawn="1"/>
        </p:nvSpPr>
        <p:spPr>
          <a:xfrm>
            <a:off x="0" y="0"/>
            <a:ext cx="9601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8" y="838200"/>
            <a:ext cx="8798131"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7" y="4177891"/>
            <a:ext cx="8798131" cy="1440175"/>
          </a:xfrm>
          <a:prstGeom prst="rect">
            <a:avLst/>
          </a:prstGeom>
        </p:spPr>
        <p:txBody>
          <a:bodyPr anchor="t">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0" name="Picture 9">
            <a:extLst>
              <a:ext uri="{FF2B5EF4-FFF2-40B4-BE49-F238E27FC236}">
                <a16:creationId xmlns:a16="http://schemas.microsoft.com/office/drawing/2014/main" id="{A8FC05D1-5B02-8742-89C6-344AD7CB00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4391849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olid logo LIFE">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1"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9" name="TextBox 8"/>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920550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le w/Block Lif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502B16E5-BA32-AD4E-AABF-AE02D92D4B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8391060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solid Life">
    <p:spTree>
      <p:nvGrpSpPr>
        <p:cNvPr id="1" name=""/>
        <p:cNvGrpSpPr/>
        <p:nvPr/>
      </p:nvGrpSpPr>
      <p:grpSpPr>
        <a:xfrm>
          <a:off x="0" y="0"/>
          <a:ext cx="0" cy="0"/>
          <a:chOff x="0" y="0"/>
          <a:chExt cx="0" cy="0"/>
        </a:xfrm>
      </p:grpSpPr>
      <p:sp>
        <p:nvSpPr>
          <p:cNvPr id="16" name="Rectangle 15"/>
          <p:cNvSpPr/>
          <p:nvPr userDrawn="1"/>
        </p:nvSpPr>
        <p:spPr>
          <a:xfrm>
            <a:off x="0" y="0"/>
            <a:ext cx="9601200" cy="6858000"/>
          </a:xfrm>
          <a:prstGeom prst="rect">
            <a:avLst/>
          </a:prstGeom>
          <a:solidFill>
            <a:srgbClr val="6A0A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AE719572-71D4-084F-AEEA-5092100C9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2" name="TextBox 11"/>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362183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title &amp; content blue">
    <p:spTree>
      <p:nvGrpSpPr>
        <p:cNvPr id="1" name=""/>
        <p:cNvGrpSpPr/>
        <p:nvPr/>
      </p:nvGrpSpPr>
      <p:grpSpPr>
        <a:xfrm>
          <a:off x="0" y="0"/>
          <a:ext cx="0" cy="0"/>
          <a:chOff x="0" y="0"/>
          <a:chExt cx="0" cy="0"/>
        </a:xfrm>
      </p:grpSpPr>
      <p:sp>
        <p:nvSpPr>
          <p:cNvPr id="9" name="Rectangle 8"/>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8" name="Text Placeholder 7"/>
          <p:cNvSpPr>
            <a:spLocks noGrp="1"/>
          </p:cNvSpPr>
          <p:nvPr>
            <p:ph type="body" sz="quarter" idx="13"/>
          </p:nvPr>
        </p:nvSpPr>
        <p:spPr>
          <a:xfrm>
            <a:off x="367505"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4"/>
          </p:nvPr>
        </p:nvSpPr>
        <p:spPr>
          <a:xfrm>
            <a:off x="367505" y="224631"/>
            <a:ext cx="9793288"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356725766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solid logo V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6706739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w/Block VA">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6"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8"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54D45FC9-7FC1-E149-B394-5A5ADEAEDB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7440979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 solid V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5C003804-D1AF-B146-AE4C-8E7366111B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8" name="TextBox 17"/>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6043130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itle solid logo FI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3" name="TextBox 12"/>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9587312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itle w/Block FIA">
    <p:spTree>
      <p:nvGrpSpPr>
        <p:cNvPr id="1" name=""/>
        <p:cNvGrpSpPr/>
        <p:nvPr/>
      </p:nvGrpSpPr>
      <p:grpSpPr>
        <a:xfrm>
          <a:off x="0" y="0"/>
          <a:ext cx="0" cy="0"/>
          <a:chOff x="0" y="0"/>
          <a:chExt cx="0" cy="0"/>
        </a:xfrm>
      </p:grpSpPr>
      <p:sp>
        <p:nvSpPr>
          <p:cNvPr id="2" name="Rectangle 1"/>
          <p:cNvSpPr/>
          <p:nvPr userDrawn="1"/>
        </p:nvSpPr>
        <p:spPr>
          <a:xfrm>
            <a:off x="0" y="0"/>
            <a:ext cx="576072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3" name="Rectangle 2"/>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9"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85B0170D-DEFB-3A40-9055-8BB88DCB23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6393239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itle solid FI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4EB6CB0B-22B7-614D-AF60-5FD0E5C9F3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3506925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LE w/Block Blu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269A3B79-F47A-2C4E-B9BF-BC735DD162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3889138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over image">
    <p:spTree>
      <p:nvGrpSpPr>
        <p:cNvPr id="1" name=""/>
        <p:cNvGrpSpPr/>
        <p:nvPr/>
      </p:nvGrpSpPr>
      <p:grpSpPr>
        <a:xfrm>
          <a:off x="0" y="0"/>
          <a:ext cx="0" cy="0"/>
          <a:chOff x="0" y="0"/>
          <a:chExt cx="0" cy="0"/>
        </a:xfrm>
      </p:grpSpPr>
      <p:sp>
        <p:nvSpPr>
          <p:cNvPr id="9" name="Text Placeholder 8"/>
          <p:cNvSpPr>
            <a:spLocks noGrp="1"/>
          </p:cNvSpPr>
          <p:nvPr>
            <p:ph type="body" sz="quarter" idx="20" hasCustomPrompt="1"/>
          </p:nvPr>
        </p:nvSpPr>
        <p:spPr>
          <a:xfrm>
            <a:off x="7313614" y="1"/>
            <a:ext cx="4541837" cy="4868863"/>
          </a:xfrm>
          <a:prstGeom prst="rect">
            <a:avLst/>
          </a:prstGeom>
          <a:solidFill>
            <a:schemeClr val="accent1"/>
          </a:solidFill>
        </p:spPr>
        <p:txBody>
          <a:bodyPr lIns="0" tIns="548640">
            <a:normAutofit/>
          </a:bodyPr>
          <a:lstStyle>
            <a:lvl1pPr marL="284163" indent="0">
              <a:defRPr sz="2400">
                <a:solidFill>
                  <a:schemeClr val="bg2"/>
                </a:solidFill>
              </a:defRPr>
            </a:lvl1pPr>
          </a:lstStyle>
          <a:p>
            <a:pPr lvl="0"/>
            <a:r>
              <a:rPr lang="en-US" dirty="0"/>
              <a:t>Presenter Name</a:t>
            </a:r>
          </a:p>
          <a:p>
            <a:pPr lvl="0"/>
            <a:r>
              <a:rPr lang="en-US" dirty="0"/>
              <a:t>Title, Company</a:t>
            </a:r>
          </a:p>
          <a:p>
            <a:pPr lvl="0"/>
            <a:r>
              <a:rPr lang="en-US" dirty="0"/>
              <a:t>Event</a:t>
            </a:r>
          </a:p>
        </p:txBody>
      </p:sp>
      <p:sp>
        <p:nvSpPr>
          <p:cNvPr id="6" name="Picture Placeholder 5"/>
          <p:cNvSpPr>
            <a:spLocks noGrp="1"/>
          </p:cNvSpPr>
          <p:nvPr>
            <p:ph type="pic" sz="quarter" idx="27"/>
          </p:nvPr>
        </p:nvSpPr>
        <p:spPr>
          <a:xfrm>
            <a:off x="-1" y="0"/>
            <a:ext cx="7315200" cy="5943600"/>
          </a:xfrm>
          <a:prstGeom prst="rect">
            <a:avLst/>
          </a:prstGeom>
        </p:spPr>
        <p:txBody>
          <a:bodyPr>
            <a:normAutofit/>
          </a:bodyPr>
          <a:lstStyle>
            <a:lvl1pPr>
              <a:defRPr sz="2000">
                <a:solidFill>
                  <a:schemeClr val="tx1"/>
                </a:solidFill>
              </a:defRPr>
            </a:lvl1pPr>
          </a:lstStyle>
          <a:p>
            <a:r>
              <a:rPr lang="en-US"/>
              <a:t>Click icon to add picture</a:t>
            </a:r>
            <a:endParaRPr lang="en-US" dirty="0"/>
          </a:p>
        </p:txBody>
      </p:sp>
      <p:sp>
        <p:nvSpPr>
          <p:cNvPr id="3" name="Text Placeholder 2"/>
          <p:cNvSpPr>
            <a:spLocks noGrp="1"/>
          </p:cNvSpPr>
          <p:nvPr>
            <p:ph type="body" sz="quarter" idx="28" hasCustomPrompt="1"/>
          </p:nvPr>
        </p:nvSpPr>
        <p:spPr>
          <a:xfrm>
            <a:off x="333712" y="610744"/>
            <a:ext cx="6400800" cy="1248440"/>
          </a:xfrm>
          <a:prstGeom prst="rect">
            <a:avLst/>
          </a:prstGeom>
        </p:spPr>
        <p:txBody>
          <a:bodyPr/>
          <a:lstStyle>
            <a:lvl1pPr>
              <a:defRPr sz="4400" b="1" baseline="0"/>
            </a:lvl1pPr>
          </a:lstStyle>
          <a:p>
            <a:pPr lvl="0"/>
            <a:r>
              <a:rPr lang="en-US" dirty="0"/>
              <a:t>TYPE TITLE HERE</a:t>
            </a:r>
            <a:br>
              <a:rPr lang="en-US" dirty="0"/>
            </a:br>
            <a:r>
              <a:rPr lang="en-US" dirty="0"/>
              <a:t>IN CAPS/BOLD</a:t>
            </a:r>
          </a:p>
        </p:txBody>
      </p:sp>
      <p:sp>
        <p:nvSpPr>
          <p:cNvPr id="5" name="Text Placeholder 4"/>
          <p:cNvSpPr>
            <a:spLocks noGrp="1"/>
          </p:cNvSpPr>
          <p:nvPr>
            <p:ph type="body" sz="quarter" idx="29" hasCustomPrompt="1"/>
          </p:nvPr>
        </p:nvSpPr>
        <p:spPr>
          <a:xfrm>
            <a:off x="333375" y="1858963"/>
            <a:ext cx="6400800" cy="1645920"/>
          </a:xfrm>
          <a:prstGeom prst="rect">
            <a:avLst/>
          </a:prstGeom>
        </p:spPr>
        <p:txBody>
          <a:bodyPr/>
          <a:lstStyle>
            <a:lvl1pPr>
              <a:defRPr sz="3200" baseline="0"/>
            </a:lvl1pPr>
          </a:lstStyle>
          <a:p>
            <a:pPr lvl="0"/>
            <a:r>
              <a:rPr lang="en-US" dirty="0"/>
              <a:t>Change color of box as needed</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tx1"/>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tx1"/>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Rectangle 10"/>
          <p:cNvSpPr/>
          <p:nvPr userDrawn="1"/>
        </p:nvSpPr>
        <p:spPr>
          <a:xfrm>
            <a:off x="391319" y="6047740"/>
            <a:ext cx="5079621" cy="246221"/>
          </a:xfrm>
          <a:prstGeom prst="rect">
            <a:avLst/>
          </a:prstGeom>
        </p:spPr>
        <p:txBody>
          <a:bodyPr wrap="square">
            <a:spAutoFit/>
          </a:bodyPr>
          <a:lstStyle/>
          <a:p>
            <a:pPr defTabSz="914400" eaLnBrk="0" hangingPunct="0">
              <a:spcBef>
                <a:spcPct val="20000"/>
              </a:spcBef>
              <a:spcAft>
                <a:spcPct val="25000"/>
              </a:spcAft>
              <a:buFont typeface="Calibri" pitchFamily="34" charset="0"/>
              <a:buNone/>
              <a:defRPr/>
            </a:pPr>
            <a:r>
              <a:rPr lang="en-US" sz="1000" kern="0" dirty="0">
                <a:solidFill>
                  <a:srgbClr val="424242"/>
                </a:solidFill>
                <a:latin typeface="Calibri" panose="020F0502020204030204" pitchFamily="34" charset="0"/>
                <a:ea typeface="Calibri" panose="020B0604020202020204" pitchFamily="34" charset="-128"/>
                <a:cs typeface="Calibri" panose="020B0604020202020204" pitchFamily="34" charset="0"/>
              </a:rPr>
              <a:t>Allianz Life Insurance Company of North America</a:t>
            </a:r>
          </a:p>
        </p:txBody>
      </p:sp>
      <p:pic>
        <p:nvPicPr>
          <p:cNvPr id="12" name="Picture 11">
            <a:extLst>
              <a:ext uri="{FF2B5EF4-FFF2-40B4-BE49-F238E27FC236}">
                <a16:creationId xmlns:a16="http://schemas.microsoft.com/office/drawing/2014/main" id="{DC56E400-9A9F-C648-ADCB-B294E5E42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extLst>
      <p:ext uri="{BB962C8B-B14F-4D97-AF65-F5344CB8AC3E}">
        <p14:creationId xmlns:p14="http://schemas.microsoft.com/office/powerpoint/2010/main" val="19847406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Agenda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extLst>
      <p:ext uri="{BB962C8B-B14F-4D97-AF65-F5344CB8AC3E}">
        <p14:creationId xmlns:p14="http://schemas.microsoft.com/office/powerpoint/2010/main" val="25863466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Agenda_numbere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4"/>
          <p:cNvSpPr>
            <a:spLocks noGrp="1"/>
          </p:cNvSpPr>
          <p:nvPr>
            <p:ph type="body" sz="quarter" idx="21"/>
          </p:nvPr>
        </p:nvSpPr>
        <p:spPr>
          <a:xfrm>
            <a:off x="3847739" y="1123950"/>
            <a:ext cx="7948974" cy="4610100"/>
          </a:xfrm>
          <a:prstGeom prst="rect">
            <a:avLst/>
          </a:prstGeom>
        </p:spPr>
        <p:txBody>
          <a:bodyPr/>
          <a:lstStyle>
            <a:lvl1pPr marL="457200" indent="-457200">
              <a:buClr>
                <a:schemeClr val="tx1"/>
              </a:buClr>
              <a:buSzPct val="100000"/>
              <a:buFont typeface="+mj-lt"/>
              <a:buAutoNum type="arabicPeriod"/>
              <a:defRPr baseline="0"/>
            </a:lvl1pPr>
            <a:lvl2pPr marL="457200" indent="-457200">
              <a:buFont typeface="+mj-lt"/>
              <a:buAutoNum type="arabicPeriod"/>
              <a:defRPr/>
            </a:lvl2pPr>
            <a:lvl3pPr marL="523796" indent="-514350">
              <a:buFont typeface="+mj-lt"/>
              <a:buAutoNum type="arabicPeriod"/>
              <a:defRPr/>
            </a:lvl3pPr>
            <a:lvl4pPr marL="463550" indent="0">
              <a:buFont typeface="+mj-lt"/>
              <a:buNone/>
              <a:defRPr/>
            </a:lvl4pPr>
            <a:lvl5pPr marL="1257300" indent="-342900">
              <a:buFont typeface="+mj-lt"/>
              <a:buAutoNum type="arabicPeriod"/>
              <a:defRPr/>
            </a:lvl5pPr>
          </a:lstStyle>
          <a:p>
            <a:pPr lvl="0"/>
            <a:r>
              <a:rPr lang="en-US"/>
              <a:t>Click to edit Master text styles</a:t>
            </a:r>
          </a:p>
          <a:p>
            <a:pPr lvl="1"/>
            <a:r>
              <a:rPr lang="en-US"/>
              <a:t>Second level</a:t>
            </a:r>
          </a:p>
        </p:txBody>
      </p:sp>
      <p:sp>
        <p:nvSpPr>
          <p:cNvPr id="6"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extLst>
      <p:ext uri="{BB962C8B-B14F-4D97-AF65-F5344CB8AC3E}">
        <p14:creationId xmlns:p14="http://schemas.microsoft.com/office/powerpoint/2010/main" val="2786421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title only blue full box">
    <p:spTree>
      <p:nvGrpSpPr>
        <p:cNvPr id="1" name=""/>
        <p:cNvGrpSpPr/>
        <p:nvPr/>
      </p:nvGrpSpPr>
      <p:grpSpPr>
        <a:xfrm>
          <a:off x="0" y="0"/>
          <a:ext cx="0" cy="0"/>
          <a:chOff x="0" y="0"/>
          <a:chExt cx="0" cy="0"/>
        </a:xfrm>
      </p:grpSpPr>
      <p:sp>
        <p:nvSpPr>
          <p:cNvPr id="2" name="Rectangle 1"/>
          <p:cNvSpPr/>
          <p:nvPr userDrawn="1"/>
        </p:nvSpPr>
        <p:spPr>
          <a:xfrm>
            <a:off x="-1" y="0"/>
            <a:ext cx="1218882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4" y="224631"/>
            <a:ext cx="10969145"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
        <p:nvSpPr>
          <p:cNvPr id="14"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33384302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divider_numb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Footer Placeholder 2"/>
          <p:cNvSpPr>
            <a:spLocks noGrp="1"/>
          </p:cNvSpPr>
          <p:nvPr>
            <p:ph type="ftr" sz="quarter" idx="10"/>
          </p:nvPr>
        </p:nvSpPr>
        <p:spPr>
          <a:xfrm>
            <a:off x="380042" y="6019800"/>
            <a:ext cx="11430000" cy="304800"/>
          </a:xfrm>
        </p:spPr>
        <p:txBody>
          <a:bodyPr/>
          <a:lstStyle/>
          <a:p>
            <a:endParaRPr lang="en-US" dirty="0"/>
          </a:p>
        </p:txBody>
      </p:sp>
    </p:spTree>
    <p:extLst>
      <p:ext uri="{BB962C8B-B14F-4D97-AF65-F5344CB8AC3E}">
        <p14:creationId xmlns:p14="http://schemas.microsoft.com/office/powerpoint/2010/main" val="3264308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Divider_number and ima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Picture Placeholder 6"/>
          <p:cNvSpPr>
            <a:spLocks noGrp="1"/>
          </p:cNvSpPr>
          <p:nvPr>
            <p:ph type="pic" sz="quarter" idx="23"/>
          </p:nvPr>
        </p:nvSpPr>
        <p:spPr>
          <a:xfrm>
            <a:off x="4873625" y="663864"/>
            <a:ext cx="7315200" cy="5943600"/>
          </a:xfrm>
          <a:prstGeom prst="rect">
            <a:avLst/>
          </a:prstGeom>
        </p:spPr>
        <p:txBody>
          <a:bodyPr/>
          <a:lstStyle/>
          <a:p>
            <a:r>
              <a:rPr lang="en-US"/>
              <a:t>Click icon to add picture</a:t>
            </a:r>
          </a:p>
        </p:txBody>
      </p:sp>
      <p:sp>
        <p:nvSpPr>
          <p:cNvPr id="8" name="Footer Placeholder 2"/>
          <p:cNvSpPr>
            <a:spLocks noGrp="1"/>
          </p:cNvSpPr>
          <p:nvPr>
            <p:ph type="ftr" sz="quarter" idx="10"/>
          </p:nvPr>
        </p:nvSpPr>
        <p:spPr>
          <a:xfrm>
            <a:off x="380042" y="6019800"/>
            <a:ext cx="4274195" cy="304800"/>
          </a:xfrm>
        </p:spPr>
        <p:txBody>
          <a:bodyPr/>
          <a:lstStyle/>
          <a:p>
            <a:endParaRPr lang="en-US" dirty="0"/>
          </a:p>
        </p:txBody>
      </p:sp>
    </p:spTree>
    <p:extLst>
      <p:ext uri="{BB962C8B-B14F-4D97-AF65-F5344CB8AC3E}">
        <p14:creationId xmlns:p14="http://schemas.microsoft.com/office/powerpoint/2010/main" val="28219492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38702458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13"/>
          </p:nvPr>
        </p:nvSpPr>
        <p:spPr>
          <a:xfrm>
            <a:off x="392113"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a:solidFill>
                  <a:schemeClr val="tx1"/>
                </a:solidFill>
              </a:rPr>
              <a:t>Click to edit Master text styles</a:t>
            </a:r>
          </a:p>
          <a:p>
            <a:pPr lvl="1"/>
            <a:r>
              <a:rPr lang="en-US" sz="2400">
                <a:solidFill>
                  <a:schemeClr val="tx1"/>
                </a:solidFill>
              </a:rPr>
              <a:t>Second level</a:t>
            </a:r>
          </a:p>
          <a:p>
            <a:pPr lvl="2"/>
            <a:r>
              <a:rPr lang="en-US" sz="2400">
                <a:solidFill>
                  <a:schemeClr val="tx1"/>
                </a:solidFill>
              </a:rPr>
              <a:t>Third level</a:t>
            </a:r>
          </a:p>
          <a:p>
            <a:pPr lvl="3"/>
            <a:r>
              <a:rPr lang="en-US" sz="2400">
                <a:solidFill>
                  <a:schemeClr val="tx1"/>
                </a:solidFill>
              </a:rPr>
              <a:t>Fourth level</a:t>
            </a:r>
          </a:p>
          <a:p>
            <a:pPr lvl="4"/>
            <a:r>
              <a:rPr lang="en-US" sz="2400">
                <a:solidFill>
                  <a:schemeClr val="tx1"/>
                </a:solidFill>
              </a:rPr>
              <a:t>Fifth level</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0299960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TENT title only blue">
    <p:spTree>
      <p:nvGrpSpPr>
        <p:cNvPr id="1" name=""/>
        <p:cNvGrpSpPr/>
        <p:nvPr/>
      </p:nvGrpSpPr>
      <p:grpSpPr>
        <a:xfrm>
          <a:off x="0" y="0"/>
          <a:ext cx="0" cy="0"/>
          <a:chOff x="0" y="0"/>
          <a:chExt cx="0" cy="0"/>
        </a:xfrm>
      </p:grpSpPr>
      <p:sp>
        <p:nvSpPr>
          <p:cNvPr id="2" name="Rectangle 1"/>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5" y="224631"/>
            <a:ext cx="9793288" cy="922338"/>
          </a:xfrm>
        </p:spPr>
        <p:txBody>
          <a:bodyPr anchor="b">
            <a:normAutofit/>
          </a:bodyPr>
          <a:lstStyle>
            <a:lvl1pPr>
              <a:defRPr sz="32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24969293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NTENT title &amp; content blue">
    <p:spTree>
      <p:nvGrpSpPr>
        <p:cNvPr id="1" name=""/>
        <p:cNvGrpSpPr/>
        <p:nvPr/>
      </p:nvGrpSpPr>
      <p:grpSpPr>
        <a:xfrm>
          <a:off x="0" y="0"/>
          <a:ext cx="0" cy="0"/>
          <a:chOff x="0" y="0"/>
          <a:chExt cx="0" cy="0"/>
        </a:xfrm>
      </p:grpSpPr>
      <p:sp>
        <p:nvSpPr>
          <p:cNvPr id="9" name="Rectangle 8"/>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8" name="Text Placeholder 7"/>
          <p:cNvSpPr>
            <a:spLocks noGrp="1"/>
          </p:cNvSpPr>
          <p:nvPr>
            <p:ph type="body" sz="quarter" idx="13"/>
          </p:nvPr>
        </p:nvSpPr>
        <p:spPr>
          <a:xfrm>
            <a:off x="367505"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4"/>
          </p:nvPr>
        </p:nvSpPr>
        <p:spPr>
          <a:xfrm>
            <a:off x="367505" y="224631"/>
            <a:ext cx="9793288"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1399358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TENT title only blue full box">
    <p:spTree>
      <p:nvGrpSpPr>
        <p:cNvPr id="1" name=""/>
        <p:cNvGrpSpPr/>
        <p:nvPr/>
      </p:nvGrpSpPr>
      <p:grpSpPr>
        <a:xfrm>
          <a:off x="0" y="0"/>
          <a:ext cx="0" cy="0"/>
          <a:chOff x="0" y="0"/>
          <a:chExt cx="0" cy="0"/>
        </a:xfrm>
      </p:grpSpPr>
      <p:sp>
        <p:nvSpPr>
          <p:cNvPr id="2" name="Rectangle 1"/>
          <p:cNvSpPr/>
          <p:nvPr userDrawn="1"/>
        </p:nvSpPr>
        <p:spPr>
          <a:xfrm>
            <a:off x="-1" y="0"/>
            <a:ext cx="1218882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4" y="224631"/>
            <a:ext cx="10969145"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4"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8175569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title full bar">
    <p:spTree>
      <p:nvGrpSpPr>
        <p:cNvPr id="1" name=""/>
        <p:cNvGrpSpPr/>
        <p:nvPr/>
      </p:nvGrpSpPr>
      <p:grpSpPr>
        <a:xfrm>
          <a:off x="0" y="0"/>
          <a:ext cx="0" cy="0"/>
          <a:chOff x="0" y="0"/>
          <a:chExt cx="0" cy="0"/>
        </a:xfrm>
      </p:grpSpPr>
      <p:sp>
        <p:nvSpPr>
          <p:cNvPr id="5" name="Text Placeholder 8"/>
          <p:cNvSpPr>
            <a:spLocks noGrp="1"/>
          </p:cNvSpPr>
          <p:nvPr>
            <p:ph type="body" sz="quarter" idx="12" hasCustomPrompt="1"/>
          </p:nvPr>
        </p:nvSpPr>
        <p:spPr>
          <a:xfrm>
            <a:off x="-1" y="0"/>
            <a:ext cx="12188825" cy="1355148"/>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385741654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 Vert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lstStyle>
            <a:lvl1pPr>
              <a:spcBef>
                <a:spcPts val="0"/>
              </a:spcBef>
              <a:spcAft>
                <a:spcPts val="0"/>
              </a:spcAft>
              <a:defRPr sz="3200">
                <a:solidFill>
                  <a:srgbClr val="5F5F5F"/>
                </a:solidFill>
                <a:latin typeface="Calibri" panose="020F0502020204030204" pitchFamily="34" charset="0"/>
              </a:defRPr>
            </a:lvl1pPr>
          </a:lstStyle>
          <a:p>
            <a:pPr lvl="0"/>
            <a:r>
              <a:rPr lang="en-US"/>
              <a:t>Click to edit Master text styles</a:t>
            </a:r>
          </a:p>
        </p:txBody>
      </p:sp>
      <p:sp>
        <p:nvSpPr>
          <p:cNvPr id="6"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32167919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Vert title &amp;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normAutofit/>
          </a:bodyPr>
          <a:lstStyle>
            <a:lvl1pPr>
              <a:defRPr sz="3200">
                <a:solidFill>
                  <a:schemeClr val="tx1"/>
                </a:solidFill>
                <a:latin typeface="Calibri" panose="020F0502020204030204" pitchFamily="34" charset="0"/>
              </a:defRPr>
            </a:lvl1pPr>
          </a:lstStyle>
          <a:p>
            <a:pPr lvl="0"/>
            <a:r>
              <a:rPr lang="en-US"/>
              <a:t>Click to edit Master text styles</a:t>
            </a:r>
          </a:p>
        </p:txBody>
      </p:sp>
      <p:sp>
        <p:nvSpPr>
          <p:cNvPr id="6" name="Text Placeholder 4"/>
          <p:cNvSpPr>
            <a:spLocks noGrp="1"/>
          </p:cNvSpPr>
          <p:nvPr>
            <p:ph type="body" sz="quarter" idx="23"/>
          </p:nvPr>
        </p:nvSpPr>
        <p:spPr>
          <a:xfrm>
            <a:off x="1716088" y="1528763"/>
            <a:ext cx="9620250" cy="4319587"/>
          </a:xfrm>
          <a:prstGeom prst="rect">
            <a:avLst/>
          </a:prstGeom>
        </p:spPr>
        <p:txBody>
          <a:bodyPr/>
          <a:lstStyle>
            <a:lvl1pPr marL="0" indent="0">
              <a:buFont typeface="Calibri" panose="020F0502020204030204" pitchFamily="34" charset="0"/>
              <a:buNone/>
              <a:defRPr/>
            </a:lvl1pPr>
            <a:lvl2pPr marL="344488" indent="-344488">
              <a:buFont typeface="Calibri" panose="020B0604020202020204" pitchFamily="34" charset="0"/>
              <a:buChar char="•"/>
              <a:defRPr/>
            </a:lvl2pPr>
          </a:lstStyle>
          <a:p>
            <a:pPr lvl="0"/>
            <a:r>
              <a:rPr lang="en-US" sz="2400">
                <a:solidFill>
                  <a:schemeClr val="tx1"/>
                </a:solidFill>
              </a:rPr>
              <a:t>Click to edit Master text styles</a:t>
            </a:r>
          </a:p>
          <a:p>
            <a:pPr lvl="1"/>
            <a:r>
              <a:rPr lang="en-US" sz="2400">
                <a:solidFill>
                  <a:schemeClr val="tx1"/>
                </a:solidFill>
              </a:rPr>
              <a:t>Second level</a:t>
            </a:r>
          </a:p>
          <a:p>
            <a:pPr lvl="2"/>
            <a:r>
              <a:rPr lang="en-US" sz="2400">
                <a:solidFill>
                  <a:schemeClr val="tx1"/>
                </a:solidFill>
              </a:rPr>
              <a:t>Third level</a:t>
            </a:r>
          </a:p>
          <a:p>
            <a:pPr lvl="3"/>
            <a:r>
              <a:rPr lang="en-US" sz="2400">
                <a:solidFill>
                  <a:schemeClr val="tx1"/>
                </a:solidFill>
              </a:rPr>
              <a:t>Fourth level</a:t>
            </a:r>
          </a:p>
          <a:p>
            <a:pPr lvl="4"/>
            <a:r>
              <a:rPr lang="en-US" sz="2400">
                <a:solidFill>
                  <a:schemeClr val="tx1"/>
                </a:solidFill>
              </a:rPr>
              <a:t>Fifth level</a:t>
            </a:r>
            <a:endParaRPr lang="en-US" sz="1600" dirty="0">
              <a:solidFill>
                <a:schemeClr val="tx1"/>
              </a:solidFill>
            </a:endParaRPr>
          </a:p>
        </p:txBody>
      </p:sp>
      <p:sp>
        <p:nvSpPr>
          <p:cNvPr id="7"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376314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title full bar">
    <p:spTree>
      <p:nvGrpSpPr>
        <p:cNvPr id="1" name=""/>
        <p:cNvGrpSpPr/>
        <p:nvPr/>
      </p:nvGrpSpPr>
      <p:grpSpPr>
        <a:xfrm>
          <a:off x="0" y="0"/>
          <a:ext cx="0" cy="0"/>
          <a:chOff x="0" y="0"/>
          <a:chExt cx="0" cy="0"/>
        </a:xfrm>
      </p:grpSpPr>
      <p:sp>
        <p:nvSpPr>
          <p:cNvPr id="5" name="Text Placeholder 8"/>
          <p:cNvSpPr>
            <a:spLocks noGrp="1"/>
          </p:cNvSpPr>
          <p:nvPr>
            <p:ph type="body" sz="quarter" idx="12" hasCustomPrompt="1"/>
          </p:nvPr>
        </p:nvSpPr>
        <p:spPr>
          <a:xfrm>
            <a:off x="-1" y="0"/>
            <a:ext cx="12188825" cy="1355148"/>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10582470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ox_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5633556"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4018554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ox_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0"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15906976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ox_bann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80042" y="6019800"/>
            <a:ext cx="11430000" cy="304800"/>
          </a:xfrm>
        </p:spPr>
        <p:txBody>
          <a:bodyPr/>
          <a:lstStyle/>
          <a:p>
            <a:endParaRPr lang="en-US" dirty="0"/>
          </a:p>
        </p:txBody>
      </p:sp>
      <p:sp>
        <p:nvSpPr>
          <p:cNvPr id="4" name="Text Placeholder 7"/>
          <p:cNvSpPr>
            <a:spLocks noGrp="1"/>
          </p:cNvSpPr>
          <p:nvPr>
            <p:ph type="body" sz="quarter" idx="20" hasCustomPrompt="1"/>
          </p:nvPr>
        </p:nvSpPr>
        <p:spPr>
          <a:xfrm>
            <a:off x="0" y="1239934"/>
            <a:ext cx="12207868" cy="4320525"/>
          </a:xfrm>
          <a:prstGeom prst="rect">
            <a:avLst/>
          </a:prstGeom>
          <a:solidFill>
            <a:srgbClr val="0F898F"/>
          </a:solidFill>
        </p:spPr>
        <p:txBody>
          <a:bodyPr lIns="274320" tIns="182880" rIns="274320" bIns="182880" anchor="t"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
        <p:nvSpPr>
          <p:cNvPr id="5" name="Slide Number Placeholder 3"/>
          <p:cNvSpPr>
            <a:spLocks noGrp="1"/>
          </p:cNvSpPr>
          <p:nvPr>
            <p:ph type="sldNum" sz="quarter" idx="11"/>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35633106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_on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5" hasCustomPrompt="1"/>
          </p:nvPr>
        </p:nvSpPr>
        <p:spPr>
          <a:xfrm>
            <a:off x="333712" y="1574588"/>
            <a:ext cx="4572000" cy="4114800"/>
          </a:xfrm>
          <a:prstGeom prst="rect">
            <a:avLst/>
          </a:prstGeom>
        </p:spPr>
        <p:txBody>
          <a:bodyPr/>
          <a:lstStyle>
            <a:lvl1pPr algn="l" defTabSz="1088167" rtl="0" eaLnBrk="1" latinLnBrk="0" hangingPunct="1">
              <a:lnSpc>
                <a:spcPct val="100000"/>
              </a:lnSpc>
              <a:spcBef>
                <a:spcPts val="200"/>
              </a:spcBef>
              <a:spcAft>
                <a:spcPts val="200"/>
              </a:spcAft>
              <a:defRPr lang="en-US" sz="24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4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20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800" b="0" kern="1200" dirty="0">
                <a:solidFill>
                  <a:schemeClr val="tx1"/>
                </a:solidFill>
                <a:latin typeface="+mn-lt"/>
                <a:ea typeface="+mn-ea"/>
                <a:cs typeface="+mn-cs"/>
              </a:defRPr>
            </a:lvl5pPr>
            <a:lvl6pPr>
              <a:lnSpc>
                <a:spcPct val="100000"/>
              </a:lnSpc>
              <a:spcBef>
                <a:spcPts val="200"/>
              </a:spcBef>
              <a:spcAft>
                <a:spcPts val="200"/>
              </a:spcAft>
              <a:defRPr/>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35325510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_two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484632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7" hasCustomPrompt="1"/>
          </p:nvPr>
        </p:nvSpPr>
        <p:spPr>
          <a:xfrm>
            <a:off x="391319"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5604523"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5575949" y="1585913"/>
            <a:ext cx="484632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4981399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_thre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3657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7" hasCustomPrompt="1"/>
          </p:nvPr>
        </p:nvSpPr>
        <p:spPr>
          <a:xfrm>
            <a:off x="391319"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4337843"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8" name="Content Placeholder 4"/>
          <p:cNvSpPr>
            <a:spLocks noGrp="1"/>
          </p:cNvSpPr>
          <p:nvPr>
            <p:ph sz="quarter" idx="19" hasCustomPrompt="1"/>
          </p:nvPr>
        </p:nvSpPr>
        <p:spPr>
          <a:xfrm>
            <a:off x="8227218"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4309269" y="1585913"/>
            <a:ext cx="3657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p:cNvSpPr>
            <a:spLocks noGrp="1"/>
          </p:cNvSpPr>
          <p:nvPr>
            <p:ph sz="quarter" idx="25"/>
          </p:nvPr>
        </p:nvSpPr>
        <p:spPr>
          <a:xfrm>
            <a:off x="8227218" y="1585913"/>
            <a:ext cx="3657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8509302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_four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7" hasCustomPrompt="1"/>
          </p:nvPr>
        </p:nvSpPr>
        <p:spPr>
          <a:xfrm>
            <a:off x="380738"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6" name="Content Placeholder 4"/>
          <p:cNvSpPr>
            <a:spLocks noGrp="1"/>
          </p:cNvSpPr>
          <p:nvPr>
            <p:ph sz="quarter" idx="18" hasCustomPrompt="1"/>
          </p:nvPr>
        </p:nvSpPr>
        <p:spPr>
          <a:xfrm>
            <a:off x="3303020"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7" name="Content Placeholder 4"/>
          <p:cNvSpPr>
            <a:spLocks noGrp="1"/>
          </p:cNvSpPr>
          <p:nvPr>
            <p:ph sz="quarter" idx="19" hasCustomPrompt="1"/>
          </p:nvPr>
        </p:nvSpPr>
        <p:spPr>
          <a:xfrm>
            <a:off x="6225302"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8" name="Picture Placeholder 4"/>
          <p:cNvSpPr>
            <a:spLocks noGrp="1"/>
          </p:cNvSpPr>
          <p:nvPr>
            <p:ph type="pic" sz="quarter" idx="20"/>
          </p:nvPr>
        </p:nvSpPr>
        <p:spPr>
          <a:xfrm>
            <a:off x="380738" y="1585576"/>
            <a:ext cx="2697480" cy="2194560"/>
          </a:xfrm>
          <a:prstGeom prst="rect">
            <a:avLst/>
          </a:prstGeom>
        </p:spPr>
        <p:txBody>
          <a:bodyPr/>
          <a:lstStyle/>
          <a:p>
            <a:r>
              <a:rPr lang="en-US"/>
              <a:t>Click icon to add picture</a:t>
            </a:r>
            <a:endParaRPr lang="en-US" dirty="0"/>
          </a:p>
        </p:txBody>
      </p:sp>
      <p:sp>
        <p:nvSpPr>
          <p:cNvPr id="9" name="Picture Placeholder 4"/>
          <p:cNvSpPr>
            <a:spLocks noGrp="1"/>
          </p:cNvSpPr>
          <p:nvPr>
            <p:ph type="pic" sz="quarter" idx="21"/>
          </p:nvPr>
        </p:nvSpPr>
        <p:spPr>
          <a:xfrm>
            <a:off x="3303020" y="1585576"/>
            <a:ext cx="2697480" cy="2194560"/>
          </a:xfrm>
          <a:prstGeom prst="rect">
            <a:avLst/>
          </a:prstGeom>
        </p:spPr>
        <p:txBody>
          <a:bodyPr/>
          <a:lstStyle/>
          <a:p>
            <a:r>
              <a:rPr lang="en-US"/>
              <a:t>Click icon to add picture</a:t>
            </a:r>
          </a:p>
        </p:txBody>
      </p:sp>
      <p:sp>
        <p:nvSpPr>
          <p:cNvPr id="10" name="Picture Placeholder 4"/>
          <p:cNvSpPr>
            <a:spLocks noGrp="1"/>
          </p:cNvSpPr>
          <p:nvPr>
            <p:ph type="pic" sz="quarter" idx="22"/>
          </p:nvPr>
        </p:nvSpPr>
        <p:spPr>
          <a:xfrm>
            <a:off x="6225302" y="1585576"/>
            <a:ext cx="2697480" cy="2194560"/>
          </a:xfrm>
          <a:prstGeom prst="rect">
            <a:avLst/>
          </a:prstGeom>
        </p:spPr>
        <p:txBody>
          <a:bodyPr/>
          <a:lstStyle/>
          <a:p>
            <a:r>
              <a:rPr lang="en-US"/>
              <a:t>Click icon to add picture</a:t>
            </a:r>
          </a:p>
        </p:txBody>
      </p:sp>
      <p:sp>
        <p:nvSpPr>
          <p:cNvPr id="11" name="Content Placeholder 4"/>
          <p:cNvSpPr>
            <a:spLocks noGrp="1"/>
          </p:cNvSpPr>
          <p:nvPr>
            <p:ph sz="quarter" idx="23" hasCustomPrompt="1"/>
          </p:nvPr>
        </p:nvSpPr>
        <p:spPr>
          <a:xfrm>
            <a:off x="9147583" y="4005070"/>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12" name="Picture Placeholder 4"/>
          <p:cNvSpPr>
            <a:spLocks noGrp="1"/>
          </p:cNvSpPr>
          <p:nvPr>
            <p:ph type="pic" sz="quarter" idx="24"/>
          </p:nvPr>
        </p:nvSpPr>
        <p:spPr>
          <a:xfrm>
            <a:off x="9147583" y="1585576"/>
            <a:ext cx="2697480" cy="2194560"/>
          </a:xfrm>
          <a:prstGeom prst="rect">
            <a:avLst/>
          </a:prstGeom>
        </p:spPr>
        <p:txBody>
          <a:bodyPr/>
          <a:lstStyle/>
          <a:p>
            <a:r>
              <a:rPr lang="en-US"/>
              <a:t>Click icon to add picture</a:t>
            </a:r>
          </a:p>
        </p:txBody>
      </p:sp>
      <p:sp>
        <p:nvSpPr>
          <p:cNvPr id="14"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7643373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33134680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_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Text Placeholder 7"/>
          <p:cNvSpPr>
            <a:spLocks noGrp="1"/>
          </p:cNvSpPr>
          <p:nvPr>
            <p:ph type="body" sz="quarter" idx="13" hasCustomPrompt="1"/>
          </p:nvPr>
        </p:nvSpPr>
        <p:spPr>
          <a:xfrm>
            <a:off x="392113" y="1182327"/>
            <a:ext cx="11430000" cy="48389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Tree>
    <p:extLst>
      <p:ext uri="{BB962C8B-B14F-4D97-AF65-F5344CB8AC3E}">
        <p14:creationId xmlns:p14="http://schemas.microsoft.com/office/powerpoint/2010/main" val="9710727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240378470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Vert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lstStyle>
            <a:lvl1pPr>
              <a:spcBef>
                <a:spcPts val="0"/>
              </a:spcBef>
              <a:spcAft>
                <a:spcPts val="0"/>
              </a:spcAft>
              <a:defRPr sz="3200">
                <a:solidFill>
                  <a:srgbClr val="5F5F5F"/>
                </a:solidFill>
                <a:latin typeface="Calibri" panose="020F0502020204030204" pitchFamily="34" charset="0"/>
              </a:defRPr>
            </a:lvl1pPr>
          </a:lstStyle>
          <a:p>
            <a:pPr lvl="0"/>
            <a:r>
              <a:rPr lang="en-US" smtClean="0"/>
              <a:t>Click to edit Master text styles</a:t>
            </a:r>
          </a:p>
        </p:txBody>
      </p:sp>
      <p:sp>
        <p:nvSpPr>
          <p:cNvPr id="6"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33600006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042" y="260615"/>
            <a:ext cx="11430000" cy="812800"/>
          </a:xfrm>
        </p:spPr>
        <p:txBody>
          <a:bodyPr/>
          <a:lstStyle>
            <a:lvl1pPr>
              <a:defRPr sz="2800"/>
            </a:lvl1pPr>
          </a:lstStyle>
          <a:p>
            <a:r>
              <a:rPr lang="en-US" dirty="0"/>
              <a:t>Disclosure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7" name="Text Placeholder 6"/>
          <p:cNvSpPr>
            <a:spLocks noGrp="1"/>
          </p:cNvSpPr>
          <p:nvPr>
            <p:ph type="body" sz="quarter" idx="12"/>
          </p:nvPr>
        </p:nvSpPr>
        <p:spPr>
          <a:xfrm>
            <a:off x="380042" y="1123950"/>
            <a:ext cx="11430000" cy="4897438"/>
          </a:xfrm>
        </p:spPr>
        <p:txBody>
          <a:bodyPr>
            <a:normAutofit/>
          </a:bodyPr>
          <a:lstStyle>
            <a:lvl1pPr>
              <a:defRPr sz="900"/>
            </a:lvl1pPr>
            <a:lvl2pPr>
              <a:defRPr sz="900"/>
            </a:lvl2pPr>
            <a:lvl3pPr>
              <a:defRPr sz="800"/>
            </a:lvl3pPr>
            <a:lvl4pPr>
              <a:defRPr sz="800"/>
            </a:lvl4pPr>
            <a:lvl5pPr>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691205926"/>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hank you with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6858000" cy="5212080"/>
          </a:xfrm>
        </p:spPr>
        <p:txBody>
          <a:bodyPr/>
          <a:lstStyle/>
          <a:p>
            <a:r>
              <a:rPr lang="en-US"/>
              <a:t>Click icon to add picture</a:t>
            </a:r>
          </a:p>
        </p:txBody>
      </p:sp>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0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
        <p:nvSpPr>
          <p:cNvPr id="2" name="TextBox 1"/>
          <p:cNvSpPr txBox="1"/>
          <p:nvPr userDrawn="1"/>
        </p:nvSpPr>
        <p:spPr>
          <a:xfrm>
            <a:off x="7476980" y="1700790"/>
            <a:ext cx="2477101" cy="914400"/>
          </a:xfrm>
          <a:prstGeom prst="rect">
            <a:avLst/>
          </a:prstGeom>
          <a:noFill/>
        </p:spPr>
        <p:txBody>
          <a:bodyPr wrap="none" rtlCol="0">
            <a:noAutofit/>
          </a:bodyPr>
          <a:lstStyle/>
          <a:p>
            <a:pPr lvl="0"/>
            <a:r>
              <a:rPr lang="en-US" sz="3200" dirty="0">
                <a:solidFill>
                  <a:schemeClr val="bg2"/>
                </a:solidFill>
              </a:rPr>
              <a:t>QUESTIONS?</a:t>
            </a:r>
          </a:p>
        </p:txBody>
      </p:sp>
    </p:spTree>
    <p:extLst>
      <p:ext uri="{BB962C8B-B14F-4D97-AF65-F5344CB8AC3E}">
        <p14:creationId xmlns:p14="http://schemas.microsoft.com/office/powerpoint/2010/main" val="37196770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hank you &amp; Call to a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8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12379013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6" name="Picture Placeholder 12"/>
          <p:cNvSpPr>
            <a:spLocks noGrp="1"/>
          </p:cNvSpPr>
          <p:nvPr>
            <p:ph type="pic" sz="quarter" idx="21"/>
          </p:nvPr>
        </p:nvSpPr>
        <p:spPr>
          <a:xfrm>
            <a:off x="5788025" y="836684"/>
            <a:ext cx="6400800" cy="5212080"/>
          </a:xfrm>
          <a:prstGeom prst="rect">
            <a:avLst/>
          </a:prstGeom>
        </p:spPr>
        <p:txBody>
          <a:bodyPr/>
          <a:lstStyle>
            <a:lvl1pPr>
              <a:defRPr>
                <a:solidFill>
                  <a:schemeClr val="tx1"/>
                </a:solidFill>
              </a:defRPr>
            </a:lvl1pPr>
          </a:lstStyle>
          <a:p>
            <a:r>
              <a:rPr lang="en-US" smtClean="0"/>
              <a:t>Click icon to add picture</a:t>
            </a:r>
            <a:endParaRPr lang="en-US" dirty="0"/>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3" name="Picture 2">
            <a:extLst>
              <a:ext uri="{FF2B5EF4-FFF2-40B4-BE49-F238E27FC236}">
                <a16:creationId xmlns:a16="http://schemas.microsoft.com/office/drawing/2014/main" id="{D4EE67CA-134E-F742-8923-8770FF9B00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custDataLst>
      <p:tags r:id="rId1"/>
    </p:custDataLst>
    <p:extLst>
      <p:ext uri="{BB962C8B-B14F-4D97-AF65-F5344CB8AC3E}">
        <p14:creationId xmlns:p14="http://schemas.microsoft.com/office/powerpoint/2010/main" val="702146872"/>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itle with block">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4" name="Rectangle 13"/>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pic>
        <p:nvPicPr>
          <p:cNvPr id="13" name="Picture 12">
            <a:extLst>
              <a:ext uri="{FF2B5EF4-FFF2-40B4-BE49-F238E27FC236}">
                <a16:creationId xmlns:a16="http://schemas.microsoft.com/office/drawing/2014/main" id="{1CCFEDC5-B065-C048-A90E-EA7DE13442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Rectangle 15"/>
          <p:cNvSpPr/>
          <p:nvPr userDrawn="1"/>
        </p:nvSpPr>
        <p:spPr>
          <a:xfrm>
            <a:off x="391319" y="6078518"/>
            <a:ext cx="5079621" cy="246221"/>
          </a:xfrm>
          <a:prstGeom prst="rect">
            <a:avLst/>
          </a:prstGeom>
        </p:spPr>
        <p:txBody>
          <a:bodyPr wrap="square">
            <a:spAutoFit/>
          </a:bodyPr>
          <a:lstStyle/>
          <a:p>
            <a:pPr lvl="0" algn="l"/>
            <a:r>
              <a:rPr lang="en-US" sz="1000" dirty="0" smtClean="0">
                <a:solidFill>
                  <a:schemeClr val="bg2"/>
                </a:solidFill>
                <a:latin typeface="Calibri" panose="020F0502020204030204" pitchFamily="34" charset="0"/>
              </a:rPr>
              <a:t>Allianz Life</a:t>
            </a:r>
            <a:r>
              <a:rPr lang="en-US" sz="1000" baseline="0" dirty="0" smtClean="0">
                <a:solidFill>
                  <a:schemeClr val="bg2"/>
                </a:solidFill>
                <a:latin typeface="Calibri" panose="020F0502020204030204" pitchFamily="34" charset="0"/>
              </a:rPr>
              <a:t> Financial Services, LLC</a:t>
            </a:r>
            <a:endParaRPr lang="en-US" sz="1000" dirty="0">
              <a:solidFill>
                <a:schemeClr val="bg2"/>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11154474"/>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itle solid logo">
    <p:spTree>
      <p:nvGrpSpPr>
        <p:cNvPr id="1" name=""/>
        <p:cNvGrpSpPr/>
        <p:nvPr/>
      </p:nvGrpSpPr>
      <p:grpSpPr>
        <a:xfrm>
          <a:off x="0" y="0"/>
          <a:ext cx="0" cy="0"/>
          <a:chOff x="0" y="0"/>
          <a:chExt cx="0" cy="0"/>
        </a:xfrm>
      </p:grpSpPr>
      <p:sp>
        <p:nvSpPr>
          <p:cNvPr id="14" name="Rectangle 13"/>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5" name="Grafik 8"/>
          <p:cNvPicPr>
            <a:picLocks noChangeAspect="1"/>
          </p:cNvPicPr>
          <p:nvPr userDrawn="1"/>
        </p:nvPicPr>
        <p:blipFill>
          <a:blip r:embed="rId3">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10" name="Rectangle 9"/>
          <p:cNvSpPr/>
          <p:nvPr userDrawn="1"/>
        </p:nvSpPr>
        <p:spPr>
          <a:xfrm>
            <a:off x="391319" y="6078518"/>
            <a:ext cx="5079621" cy="246221"/>
          </a:xfrm>
          <a:prstGeom prst="rect">
            <a:avLst/>
          </a:prstGeom>
        </p:spPr>
        <p:txBody>
          <a:bodyPr wrap="square">
            <a:spAutoFit/>
          </a:bodyPr>
          <a:lstStyle/>
          <a:p>
            <a:pPr lvl="0" algn="l"/>
            <a:r>
              <a:rPr lang="en-US" sz="1000" dirty="0" smtClean="0">
                <a:solidFill>
                  <a:schemeClr val="bg2"/>
                </a:solidFill>
                <a:latin typeface="Calibri" panose="020F0502020204030204" pitchFamily="34" charset="0"/>
              </a:rPr>
              <a:t>Allianz Life</a:t>
            </a:r>
            <a:r>
              <a:rPr lang="en-US" sz="1000" baseline="0" dirty="0" smtClean="0">
                <a:solidFill>
                  <a:schemeClr val="bg2"/>
                </a:solidFill>
                <a:latin typeface="Calibri" panose="020F0502020204030204" pitchFamily="34" charset="0"/>
              </a:rPr>
              <a:t> Financial Services, LLC</a:t>
            </a:r>
            <a:endParaRPr lang="en-US" sz="1000" dirty="0">
              <a:solidFill>
                <a:schemeClr val="bg2"/>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097530870"/>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itle solid">
    <p:spTree>
      <p:nvGrpSpPr>
        <p:cNvPr id="1" name=""/>
        <p:cNvGrpSpPr/>
        <p:nvPr/>
      </p:nvGrpSpPr>
      <p:grpSpPr>
        <a:xfrm>
          <a:off x="0" y="0"/>
          <a:ext cx="0" cy="0"/>
          <a:chOff x="0" y="0"/>
          <a:chExt cx="0" cy="0"/>
        </a:xfrm>
      </p:grpSpPr>
      <p:sp>
        <p:nvSpPr>
          <p:cNvPr id="14" name="Rectangle 13"/>
          <p:cNvSpPr/>
          <p:nvPr userDrawn="1"/>
        </p:nvSpPr>
        <p:spPr>
          <a:xfrm>
            <a:off x="0" y="0"/>
            <a:ext cx="9601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8" y="838200"/>
            <a:ext cx="8798131"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7" y="4177891"/>
            <a:ext cx="8798131" cy="1440175"/>
          </a:xfrm>
          <a:prstGeom prst="rect">
            <a:avLst/>
          </a:prstGeom>
        </p:spPr>
        <p:txBody>
          <a:bodyPr anchor="t">
            <a:normAutofit/>
          </a:bodyPr>
          <a:lstStyle>
            <a:lvl1pPr>
              <a:defRPr sz="2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0" name="Picture 9">
            <a:extLst>
              <a:ext uri="{FF2B5EF4-FFF2-40B4-BE49-F238E27FC236}">
                <a16:creationId xmlns:a16="http://schemas.microsoft.com/office/drawing/2014/main" id="{A8FC05D1-5B02-8742-89C6-344AD7CB00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Rectangle 15"/>
          <p:cNvSpPr/>
          <p:nvPr userDrawn="1"/>
        </p:nvSpPr>
        <p:spPr>
          <a:xfrm>
            <a:off x="391319" y="6078518"/>
            <a:ext cx="5079621" cy="246221"/>
          </a:xfrm>
          <a:prstGeom prst="rect">
            <a:avLst/>
          </a:prstGeom>
        </p:spPr>
        <p:txBody>
          <a:bodyPr wrap="square">
            <a:spAutoFit/>
          </a:bodyPr>
          <a:lstStyle/>
          <a:p>
            <a:pPr lvl="0" algn="l"/>
            <a:r>
              <a:rPr lang="en-US" sz="1000" dirty="0" smtClean="0">
                <a:solidFill>
                  <a:schemeClr val="bg2"/>
                </a:solidFill>
                <a:latin typeface="Calibri" panose="020F0502020204030204" pitchFamily="34" charset="0"/>
              </a:rPr>
              <a:t>Allianz Life</a:t>
            </a:r>
            <a:r>
              <a:rPr lang="en-US" sz="1000" baseline="0" dirty="0" smtClean="0">
                <a:solidFill>
                  <a:schemeClr val="bg2"/>
                </a:solidFill>
                <a:latin typeface="Calibri" panose="020F0502020204030204" pitchFamily="34" charset="0"/>
              </a:rPr>
              <a:t> Financial Services, LLC</a:t>
            </a:r>
            <a:endParaRPr lang="en-US" sz="1000" dirty="0">
              <a:solidFill>
                <a:schemeClr val="bg2"/>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923042919"/>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olid logo LIFE">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1"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2" name="Rectangle 11"/>
          <p:cNvSpPr/>
          <p:nvPr userDrawn="1"/>
        </p:nvSpPr>
        <p:spPr>
          <a:xfrm>
            <a:off x="391319" y="6078518"/>
            <a:ext cx="5079621" cy="246221"/>
          </a:xfrm>
          <a:prstGeom prst="rect">
            <a:avLst/>
          </a:prstGeom>
        </p:spPr>
        <p:txBody>
          <a:bodyPr wrap="square">
            <a:spAutoFit/>
          </a:bodyPr>
          <a:lstStyle/>
          <a:p>
            <a:pPr lvl="0" algn="l"/>
            <a:r>
              <a:rPr lang="en-US" sz="1000" dirty="0" smtClean="0">
                <a:solidFill>
                  <a:schemeClr val="bg2"/>
                </a:solidFill>
                <a:latin typeface="Calibri" panose="020F0502020204030204" pitchFamily="34" charset="0"/>
              </a:rPr>
              <a:t>Allianz Life</a:t>
            </a:r>
            <a:r>
              <a:rPr lang="en-US" sz="1000" baseline="0" dirty="0" smtClean="0">
                <a:solidFill>
                  <a:schemeClr val="bg2"/>
                </a:solidFill>
                <a:latin typeface="Calibri" panose="020F0502020204030204" pitchFamily="34" charset="0"/>
              </a:rPr>
              <a:t> Financial Services, LLC</a:t>
            </a:r>
            <a:endParaRPr lang="en-US" sz="10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6318449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w/Block Lif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502B16E5-BA32-AD4E-AABF-AE02D92D4B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8" name="Rectangle 17"/>
          <p:cNvSpPr/>
          <p:nvPr userDrawn="1"/>
        </p:nvSpPr>
        <p:spPr>
          <a:xfrm>
            <a:off x="391319" y="6078518"/>
            <a:ext cx="5079621" cy="246221"/>
          </a:xfrm>
          <a:prstGeom prst="rect">
            <a:avLst/>
          </a:prstGeom>
        </p:spPr>
        <p:txBody>
          <a:bodyPr wrap="square">
            <a:spAutoFit/>
          </a:bodyPr>
          <a:lstStyle/>
          <a:p>
            <a:pPr lvl="0" algn="l"/>
            <a:r>
              <a:rPr lang="en-US" sz="1000" dirty="0" smtClean="0">
                <a:solidFill>
                  <a:schemeClr val="bg2"/>
                </a:solidFill>
                <a:latin typeface="Calibri" panose="020F0502020204030204" pitchFamily="34" charset="0"/>
              </a:rPr>
              <a:t>Allianz Life</a:t>
            </a:r>
            <a:r>
              <a:rPr lang="en-US" sz="1000" baseline="0" dirty="0" smtClean="0">
                <a:solidFill>
                  <a:schemeClr val="bg2"/>
                </a:solidFill>
                <a:latin typeface="Calibri" panose="020F0502020204030204" pitchFamily="34" charset="0"/>
              </a:rPr>
              <a:t> Financial Services, LLC</a:t>
            </a:r>
            <a:endParaRPr lang="en-US" sz="10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27827774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tle solid Life">
    <p:spTree>
      <p:nvGrpSpPr>
        <p:cNvPr id="1" name=""/>
        <p:cNvGrpSpPr/>
        <p:nvPr/>
      </p:nvGrpSpPr>
      <p:grpSpPr>
        <a:xfrm>
          <a:off x="0" y="0"/>
          <a:ext cx="0" cy="0"/>
          <a:chOff x="0" y="0"/>
          <a:chExt cx="0" cy="0"/>
        </a:xfrm>
      </p:grpSpPr>
      <p:sp>
        <p:nvSpPr>
          <p:cNvPr id="16" name="Rectangle 15"/>
          <p:cNvSpPr/>
          <p:nvPr userDrawn="1"/>
        </p:nvSpPr>
        <p:spPr>
          <a:xfrm>
            <a:off x="0" y="0"/>
            <a:ext cx="9601200" cy="6858000"/>
          </a:xfrm>
          <a:prstGeom prst="rect">
            <a:avLst/>
          </a:prstGeom>
          <a:solidFill>
            <a:srgbClr val="6A0A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AE719572-71D4-084F-AEEA-5092100C9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Rectangle 16"/>
          <p:cNvSpPr/>
          <p:nvPr userDrawn="1"/>
        </p:nvSpPr>
        <p:spPr>
          <a:xfrm>
            <a:off x="391319" y="6078518"/>
            <a:ext cx="5079621" cy="246221"/>
          </a:xfrm>
          <a:prstGeom prst="rect">
            <a:avLst/>
          </a:prstGeom>
        </p:spPr>
        <p:txBody>
          <a:bodyPr wrap="square">
            <a:spAutoFit/>
          </a:bodyPr>
          <a:lstStyle/>
          <a:p>
            <a:pPr lvl="0" algn="l"/>
            <a:r>
              <a:rPr lang="en-US" sz="1000" dirty="0" smtClean="0">
                <a:solidFill>
                  <a:schemeClr val="bg2"/>
                </a:solidFill>
                <a:latin typeface="Calibri" panose="020F0502020204030204" pitchFamily="34" charset="0"/>
              </a:rPr>
              <a:t>Allianz Life</a:t>
            </a:r>
            <a:r>
              <a:rPr lang="en-US" sz="1000" baseline="0" dirty="0" smtClean="0">
                <a:solidFill>
                  <a:schemeClr val="bg2"/>
                </a:solidFill>
                <a:latin typeface="Calibri" panose="020F0502020204030204" pitchFamily="34" charset="0"/>
              </a:rPr>
              <a:t> Financial Services, LLC</a:t>
            </a:r>
            <a:endParaRPr lang="en-US" sz="10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2873150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Vert title &amp;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normAutofit/>
          </a:bodyPr>
          <a:lstStyle>
            <a:lvl1pPr>
              <a:defRPr sz="3200">
                <a:solidFill>
                  <a:schemeClr val="tx1"/>
                </a:solidFill>
                <a:latin typeface="Calibri" panose="020F0502020204030204" pitchFamily="34" charset="0"/>
              </a:defRPr>
            </a:lvl1pPr>
          </a:lstStyle>
          <a:p>
            <a:pPr lvl="0"/>
            <a:r>
              <a:rPr lang="en-US" smtClean="0"/>
              <a:t>Click to edit Master text styles</a:t>
            </a:r>
          </a:p>
        </p:txBody>
      </p:sp>
      <p:sp>
        <p:nvSpPr>
          <p:cNvPr id="6" name="Text Placeholder 4"/>
          <p:cNvSpPr>
            <a:spLocks noGrp="1"/>
          </p:cNvSpPr>
          <p:nvPr>
            <p:ph type="body" sz="quarter" idx="23"/>
          </p:nvPr>
        </p:nvSpPr>
        <p:spPr>
          <a:xfrm>
            <a:off x="1716088" y="1528763"/>
            <a:ext cx="9620250" cy="4319587"/>
          </a:xfrm>
          <a:prstGeom prst="rect">
            <a:avLst/>
          </a:prstGeom>
        </p:spPr>
        <p:txBody>
          <a:bodyPr/>
          <a:lstStyle>
            <a:lvl1pPr marL="0" indent="0">
              <a:buFont typeface="Calibri" panose="020F0502020204030204" pitchFamily="34" charset="0"/>
              <a:buNone/>
              <a:defRPr/>
            </a:lvl1pPr>
            <a:lvl2pPr marL="344488" indent="-344488">
              <a:buFont typeface="Calibri" panose="020B0604020202020204" pitchFamily="34" charset="0"/>
              <a:buChar char="•"/>
              <a:defRPr/>
            </a:lvl2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7"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131184311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solid logo V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3" name="Rectangle 12"/>
          <p:cNvSpPr/>
          <p:nvPr userDrawn="1"/>
        </p:nvSpPr>
        <p:spPr>
          <a:xfrm>
            <a:off x="391319" y="6078518"/>
            <a:ext cx="5079621" cy="246221"/>
          </a:xfrm>
          <a:prstGeom prst="rect">
            <a:avLst/>
          </a:prstGeom>
        </p:spPr>
        <p:txBody>
          <a:bodyPr wrap="square">
            <a:spAutoFit/>
          </a:bodyPr>
          <a:lstStyle/>
          <a:p>
            <a:pPr lvl="0" algn="l"/>
            <a:r>
              <a:rPr lang="en-US" sz="1000" dirty="0" smtClean="0">
                <a:solidFill>
                  <a:schemeClr val="bg2"/>
                </a:solidFill>
                <a:latin typeface="Calibri" panose="020F0502020204030204" pitchFamily="34" charset="0"/>
              </a:rPr>
              <a:t>Allianz Life</a:t>
            </a:r>
            <a:r>
              <a:rPr lang="en-US" sz="1000" baseline="0" dirty="0" smtClean="0">
                <a:solidFill>
                  <a:schemeClr val="bg2"/>
                </a:solidFill>
                <a:latin typeface="Calibri" panose="020F0502020204030204" pitchFamily="34" charset="0"/>
              </a:rPr>
              <a:t> Financial Services, LLC</a:t>
            </a:r>
            <a:endParaRPr lang="en-US" sz="10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1150149569"/>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le w/Block VA">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6"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8"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54D45FC9-7FC1-E149-B394-5A5ADEAEDB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Rectangle 16"/>
          <p:cNvSpPr/>
          <p:nvPr userDrawn="1"/>
        </p:nvSpPr>
        <p:spPr>
          <a:xfrm>
            <a:off x="391319" y="6078518"/>
            <a:ext cx="5079621" cy="246221"/>
          </a:xfrm>
          <a:prstGeom prst="rect">
            <a:avLst/>
          </a:prstGeom>
        </p:spPr>
        <p:txBody>
          <a:bodyPr wrap="square">
            <a:spAutoFit/>
          </a:bodyPr>
          <a:lstStyle/>
          <a:p>
            <a:pPr lvl="0" algn="l"/>
            <a:r>
              <a:rPr lang="en-US" sz="1000" dirty="0" smtClean="0">
                <a:solidFill>
                  <a:schemeClr val="bg2"/>
                </a:solidFill>
                <a:latin typeface="Calibri" panose="020F0502020204030204" pitchFamily="34" charset="0"/>
              </a:rPr>
              <a:t>Allianz Life</a:t>
            </a:r>
            <a:r>
              <a:rPr lang="en-US" sz="1000" baseline="0" dirty="0" smtClean="0">
                <a:solidFill>
                  <a:schemeClr val="bg2"/>
                </a:solidFill>
                <a:latin typeface="Calibri" panose="020F0502020204030204" pitchFamily="34" charset="0"/>
              </a:rPr>
              <a:t> Financial Services, LLC</a:t>
            </a:r>
            <a:endParaRPr lang="en-US" sz="10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13613296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Agenda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custDataLst>
      <p:tags r:id="rId1"/>
    </p:custDataLst>
    <p:extLst>
      <p:ext uri="{BB962C8B-B14F-4D97-AF65-F5344CB8AC3E}">
        <p14:creationId xmlns:p14="http://schemas.microsoft.com/office/powerpoint/2010/main" val="336433474"/>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Agenda_numbere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4"/>
          <p:cNvSpPr>
            <a:spLocks noGrp="1"/>
          </p:cNvSpPr>
          <p:nvPr>
            <p:ph type="body" sz="quarter" idx="21"/>
          </p:nvPr>
        </p:nvSpPr>
        <p:spPr>
          <a:xfrm>
            <a:off x="3847739" y="1123950"/>
            <a:ext cx="7948974" cy="4610100"/>
          </a:xfrm>
          <a:prstGeom prst="rect">
            <a:avLst/>
          </a:prstGeom>
        </p:spPr>
        <p:txBody>
          <a:bodyPr/>
          <a:lstStyle>
            <a:lvl1pPr marL="457200" indent="-457200">
              <a:buClr>
                <a:schemeClr val="tx1"/>
              </a:buClr>
              <a:buSzPct val="100000"/>
              <a:buFont typeface="+mj-lt"/>
              <a:buAutoNum type="arabicPeriod"/>
              <a:defRPr baseline="0"/>
            </a:lvl1pPr>
            <a:lvl2pPr marL="457200" indent="-457200">
              <a:buFont typeface="+mj-lt"/>
              <a:buAutoNum type="arabicPeriod"/>
              <a:defRPr/>
            </a:lvl2pPr>
            <a:lvl3pPr marL="523796" indent="-514350">
              <a:buFont typeface="+mj-lt"/>
              <a:buAutoNum type="arabicPeriod"/>
              <a:defRPr/>
            </a:lvl3pPr>
            <a:lvl4pPr marL="463550" indent="0">
              <a:buFont typeface="+mj-lt"/>
              <a:buNone/>
              <a:defRPr/>
            </a:lvl4pPr>
            <a:lvl5pPr marL="1257300" indent="-342900">
              <a:buFont typeface="+mj-lt"/>
              <a:buAutoNum type="arabicPeriod"/>
              <a:defRPr/>
            </a:lvl5pPr>
          </a:lstStyle>
          <a:p>
            <a:pPr lvl="0"/>
            <a:r>
              <a:rPr lang="en-US" smtClean="0"/>
              <a:t>Click to edit Master text styles</a:t>
            </a:r>
          </a:p>
          <a:p>
            <a:pPr lvl="1"/>
            <a:r>
              <a:rPr lang="en-US" smtClean="0"/>
              <a:t>Second level</a:t>
            </a:r>
          </a:p>
        </p:txBody>
      </p:sp>
      <p:sp>
        <p:nvSpPr>
          <p:cNvPr id="6"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extLst>
      <p:ext uri="{BB962C8B-B14F-4D97-AF65-F5344CB8AC3E}">
        <p14:creationId xmlns:p14="http://schemas.microsoft.com/office/powerpoint/2010/main" val="153088845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divider_numb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Footer Placeholder 2"/>
          <p:cNvSpPr>
            <a:spLocks noGrp="1"/>
          </p:cNvSpPr>
          <p:nvPr>
            <p:ph type="ftr" sz="quarter" idx="10"/>
          </p:nvPr>
        </p:nvSpPr>
        <p:spPr>
          <a:xfrm>
            <a:off x="380042" y="6019800"/>
            <a:ext cx="11430000" cy="304800"/>
          </a:xfrm>
        </p:spPr>
        <p:txBody>
          <a:bodyPr/>
          <a:lstStyle/>
          <a:p>
            <a:endParaRPr lang="en-US" dirty="0"/>
          </a:p>
        </p:txBody>
      </p:sp>
    </p:spTree>
    <p:extLst>
      <p:ext uri="{BB962C8B-B14F-4D97-AF65-F5344CB8AC3E}">
        <p14:creationId xmlns:p14="http://schemas.microsoft.com/office/powerpoint/2010/main" val="14370883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ction Divider_number and ima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Picture Placeholder 6"/>
          <p:cNvSpPr>
            <a:spLocks noGrp="1"/>
          </p:cNvSpPr>
          <p:nvPr>
            <p:ph type="pic" sz="quarter" idx="23"/>
          </p:nvPr>
        </p:nvSpPr>
        <p:spPr>
          <a:xfrm>
            <a:off x="4873625" y="663864"/>
            <a:ext cx="7315200" cy="5943600"/>
          </a:xfrm>
          <a:prstGeom prst="rect">
            <a:avLst/>
          </a:prstGeom>
        </p:spPr>
        <p:txBody>
          <a:bodyPr/>
          <a:lstStyle/>
          <a:p>
            <a:r>
              <a:rPr lang="en-US" smtClean="0"/>
              <a:t>Click icon to add picture</a:t>
            </a:r>
            <a:endParaRPr lang="en-US"/>
          </a:p>
        </p:txBody>
      </p:sp>
      <p:sp>
        <p:nvSpPr>
          <p:cNvPr id="8" name="Footer Placeholder 2"/>
          <p:cNvSpPr>
            <a:spLocks noGrp="1"/>
          </p:cNvSpPr>
          <p:nvPr>
            <p:ph type="ftr" sz="quarter" idx="10"/>
          </p:nvPr>
        </p:nvSpPr>
        <p:spPr>
          <a:xfrm>
            <a:off x="380042" y="6019800"/>
            <a:ext cx="4274195" cy="304800"/>
          </a:xfrm>
        </p:spPr>
        <p:txBody>
          <a:bodyPr/>
          <a:lstStyle/>
          <a:p>
            <a:endParaRPr lang="en-US" dirty="0"/>
          </a:p>
        </p:txBody>
      </p:sp>
    </p:spTree>
    <p:extLst>
      <p:ext uri="{BB962C8B-B14F-4D97-AF65-F5344CB8AC3E}">
        <p14:creationId xmlns:p14="http://schemas.microsoft.com/office/powerpoint/2010/main" val="1288645697"/>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custDataLst>
      <p:tags r:id="rId1"/>
    </p:custDataLst>
    <p:extLst>
      <p:ext uri="{BB962C8B-B14F-4D97-AF65-F5344CB8AC3E}">
        <p14:creationId xmlns:p14="http://schemas.microsoft.com/office/powerpoint/2010/main" val="3900732514"/>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13"/>
          </p:nvPr>
        </p:nvSpPr>
        <p:spPr>
          <a:xfrm>
            <a:off x="392113"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6471686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NTENT title only blue">
    <p:spTree>
      <p:nvGrpSpPr>
        <p:cNvPr id="1" name=""/>
        <p:cNvGrpSpPr/>
        <p:nvPr/>
      </p:nvGrpSpPr>
      <p:grpSpPr>
        <a:xfrm>
          <a:off x="0" y="0"/>
          <a:ext cx="0" cy="0"/>
          <a:chOff x="0" y="0"/>
          <a:chExt cx="0" cy="0"/>
        </a:xfrm>
      </p:grpSpPr>
      <p:sp>
        <p:nvSpPr>
          <p:cNvPr id="2" name="Rectangle 1"/>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5" y="224631"/>
            <a:ext cx="9793288" cy="922338"/>
          </a:xfrm>
        </p:spPr>
        <p:txBody>
          <a:bodyPr anchor="b">
            <a:normAutofit/>
          </a:bodyPr>
          <a:lstStyle>
            <a:lvl1pPr>
              <a:defRPr sz="32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custDataLst>
      <p:tags r:id="rId1"/>
    </p:custDataLst>
    <p:extLst>
      <p:ext uri="{BB962C8B-B14F-4D97-AF65-F5344CB8AC3E}">
        <p14:creationId xmlns:p14="http://schemas.microsoft.com/office/powerpoint/2010/main" val="217270572"/>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NTENT title &amp; content blue">
    <p:spTree>
      <p:nvGrpSpPr>
        <p:cNvPr id="1" name=""/>
        <p:cNvGrpSpPr/>
        <p:nvPr/>
      </p:nvGrpSpPr>
      <p:grpSpPr>
        <a:xfrm>
          <a:off x="0" y="0"/>
          <a:ext cx="0" cy="0"/>
          <a:chOff x="0" y="0"/>
          <a:chExt cx="0" cy="0"/>
        </a:xfrm>
      </p:grpSpPr>
      <p:sp>
        <p:nvSpPr>
          <p:cNvPr id="9" name="Rectangle 8"/>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8" name="Text Placeholder 7"/>
          <p:cNvSpPr>
            <a:spLocks noGrp="1"/>
          </p:cNvSpPr>
          <p:nvPr>
            <p:ph type="body" sz="quarter" idx="13"/>
          </p:nvPr>
        </p:nvSpPr>
        <p:spPr>
          <a:xfrm>
            <a:off x="367505"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4"/>
          </p:nvPr>
        </p:nvSpPr>
        <p:spPr>
          <a:xfrm>
            <a:off x="367505" y="224631"/>
            <a:ext cx="9793288"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701070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_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5633556"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35790267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 title only blue full box">
    <p:spTree>
      <p:nvGrpSpPr>
        <p:cNvPr id="1" name=""/>
        <p:cNvGrpSpPr/>
        <p:nvPr/>
      </p:nvGrpSpPr>
      <p:grpSpPr>
        <a:xfrm>
          <a:off x="0" y="0"/>
          <a:ext cx="0" cy="0"/>
          <a:chOff x="0" y="0"/>
          <a:chExt cx="0" cy="0"/>
        </a:xfrm>
      </p:grpSpPr>
      <p:sp>
        <p:nvSpPr>
          <p:cNvPr id="2" name="Rectangle 1"/>
          <p:cNvSpPr/>
          <p:nvPr userDrawn="1"/>
        </p:nvSpPr>
        <p:spPr>
          <a:xfrm>
            <a:off x="-1" y="0"/>
            <a:ext cx="1218882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4" y="224631"/>
            <a:ext cx="10969145"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
        <p:nvSpPr>
          <p:cNvPr id="14"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1493567004"/>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ntent title full bar">
    <p:spTree>
      <p:nvGrpSpPr>
        <p:cNvPr id="1" name=""/>
        <p:cNvGrpSpPr/>
        <p:nvPr/>
      </p:nvGrpSpPr>
      <p:grpSpPr>
        <a:xfrm>
          <a:off x="0" y="0"/>
          <a:ext cx="0" cy="0"/>
          <a:chOff x="0" y="0"/>
          <a:chExt cx="0" cy="0"/>
        </a:xfrm>
      </p:grpSpPr>
      <p:sp>
        <p:nvSpPr>
          <p:cNvPr id="5" name="Text Placeholder 8"/>
          <p:cNvSpPr>
            <a:spLocks noGrp="1"/>
          </p:cNvSpPr>
          <p:nvPr>
            <p:ph type="body" sz="quarter" idx="12" hasCustomPrompt="1"/>
          </p:nvPr>
        </p:nvSpPr>
        <p:spPr>
          <a:xfrm>
            <a:off x="-1" y="0"/>
            <a:ext cx="12188825" cy="1355148"/>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custDataLst>
      <p:tags r:id="rId1"/>
    </p:custDataLst>
    <p:extLst>
      <p:ext uri="{BB962C8B-B14F-4D97-AF65-F5344CB8AC3E}">
        <p14:creationId xmlns:p14="http://schemas.microsoft.com/office/powerpoint/2010/main" val="1849776915"/>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ntent Vert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lstStyle>
            <a:lvl1pPr>
              <a:spcBef>
                <a:spcPts val="0"/>
              </a:spcBef>
              <a:spcAft>
                <a:spcPts val="0"/>
              </a:spcAft>
              <a:defRPr sz="3200">
                <a:solidFill>
                  <a:srgbClr val="5F5F5F"/>
                </a:solidFill>
                <a:latin typeface="Calibri" panose="020F0502020204030204" pitchFamily="34" charset="0"/>
              </a:defRPr>
            </a:lvl1pPr>
          </a:lstStyle>
          <a:p>
            <a:pPr lvl="0"/>
            <a:r>
              <a:rPr lang="en-US" smtClean="0"/>
              <a:t>Click to edit Master text styles</a:t>
            </a:r>
          </a:p>
        </p:txBody>
      </p:sp>
      <p:sp>
        <p:nvSpPr>
          <p:cNvPr id="6"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custDataLst>
      <p:tags r:id="rId1"/>
    </p:custDataLst>
    <p:extLst>
      <p:ext uri="{BB962C8B-B14F-4D97-AF65-F5344CB8AC3E}">
        <p14:creationId xmlns:p14="http://schemas.microsoft.com/office/powerpoint/2010/main" val="1170831782"/>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ntent Vert title &amp;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normAutofit/>
          </a:bodyPr>
          <a:lstStyle>
            <a:lvl1pPr>
              <a:defRPr sz="3200">
                <a:solidFill>
                  <a:schemeClr val="tx1"/>
                </a:solidFill>
                <a:latin typeface="Calibri" panose="020F0502020204030204" pitchFamily="34" charset="0"/>
              </a:defRPr>
            </a:lvl1pPr>
          </a:lstStyle>
          <a:p>
            <a:pPr lvl="0"/>
            <a:r>
              <a:rPr lang="en-US" smtClean="0"/>
              <a:t>Click to edit Master text styles</a:t>
            </a:r>
          </a:p>
        </p:txBody>
      </p:sp>
      <p:sp>
        <p:nvSpPr>
          <p:cNvPr id="6" name="Text Placeholder 4"/>
          <p:cNvSpPr>
            <a:spLocks noGrp="1"/>
          </p:cNvSpPr>
          <p:nvPr>
            <p:ph type="body" sz="quarter" idx="23"/>
          </p:nvPr>
        </p:nvSpPr>
        <p:spPr>
          <a:xfrm>
            <a:off x="1716088" y="1528763"/>
            <a:ext cx="9620250" cy="4319587"/>
          </a:xfrm>
          <a:prstGeom prst="rect">
            <a:avLst/>
          </a:prstGeom>
        </p:spPr>
        <p:txBody>
          <a:bodyPr/>
          <a:lstStyle>
            <a:lvl1pPr marL="0" indent="0">
              <a:buFont typeface="Calibri" panose="020F0502020204030204" pitchFamily="34" charset="0"/>
              <a:buNone/>
              <a:defRPr/>
            </a:lvl1pPr>
            <a:lvl2pPr marL="344488" indent="-344488">
              <a:buFont typeface="Calibri" panose="020B0604020202020204" pitchFamily="34" charset="0"/>
              <a:buChar char="•"/>
              <a:defRPr/>
            </a:lvl2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7"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custDataLst>
      <p:tags r:id="rId1"/>
    </p:custDataLst>
    <p:extLst>
      <p:ext uri="{BB962C8B-B14F-4D97-AF65-F5344CB8AC3E}">
        <p14:creationId xmlns:p14="http://schemas.microsoft.com/office/powerpoint/2010/main" val="1921989596"/>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ox_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5633556"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custDataLst>
      <p:tags r:id="rId1"/>
    </p:custDataLst>
    <p:extLst>
      <p:ext uri="{BB962C8B-B14F-4D97-AF65-F5344CB8AC3E}">
        <p14:creationId xmlns:p14="http://schemas.microsoft.com/office/powerpoint/2010/main" val="2511376042"/>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ox_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0"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348460966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ox_bann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80042" y="6019800"/>
            <a:ext cx="11430000" cy="304800"/>
          </a:xfrm>
        </p:spPr>
        <p:txBody>
          <a:bodyPr/>
          <a:lstStyle/>
          <a:p>
            <a:endParaRPr lang="en-US" dirty="0"/>
          </a:p>
        </p:txBody>
      </p:sp>
      <p:sp>
        <p:nvSpPr>
          <p:cNvPr id="4" name="Text Placeholder 7"/>
          <p:cNvSpPr>
            <a:spLocks noGrp="1"/>
          </p:cNvSpPr>
          <p:nvPr>
            <p:ph type="body" sz="quarter" idx="20" hasCustomPrompt="1"/>
          </p:nvPr>
        </p:nvSpPr>
        <p:spPr>
          <a:xfrm>
            <a:off x="0" y="1239934"/>
            <a:ext cx="12207868" cy="4320525"/>
          </a:xfrm>
          <a:prstGeom prst="rect">
            <a:avLst/>
          </a:prstGeom>
          <a:solidFill>
            <a:srgbClr val="0F898F"/>
          </a:solidFill>
        </p:spPr>
        <p:txBody>
          <a:bodyPr lIns="274320" tIns="182880" rIns="274320" bIns="182880" anchor="t"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
        <p:nvSpPr>
          <p:cNvPr id="5" name="Slide Number Placeholder 3"/>
          <p:cNvSpPr>
            <a:spLocks noGrp="1"/>
          </p:cNvSpPr>
          <p:nvPr>
            <p:ph type="sldNum" sz="quarter" idx="11"/>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891861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_on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5" hasCustomPrompt="1"/>
          </p:nvPr>
        </p:nvSpPr>
        <p:spPr>
          <a:xfrm>
            <a:off x="333712" y="1574588"/>
            <a:ext cx="4572000" cy="4114800"/>
          </a:xfrm>
          <a:prstGeom prst="rect">
            <a:avLst/>
          </a:prstGeom>
        </p:spPr>
        <p:txBody>
          <a:bodyPr/>
          <a:lstStyle>
            <a:lvl1pPr algn="l" defTabSz="1088167" rtl="0" eaLnBrk="1" latinLnBrk="0" hangingPunct="1">
              <a:lnSpc>
                <a:spcPct val="100000"/>
              </a:lnSpc>
              <a:spcBef>
                <a:spcPts val="200"/>
              </a:spcBef>
              <a:spcAft>
                <a:spcPts val="200"/>
              </a:spcAft>
              <a:defRPr lang="en-US" sz="24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4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20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800" b="0" kern="1200" dirty="0">
                <a:solidFill>
                  <a:schemeClr val="tx1"/>
                </a:solidFill>
                <a:latin typeface="+mn-lt"/>
                <a:ea typeface="+mn-ea"/>
                <a:cs typeface="+mn-cs"/>
              </a:defRPr>
            </a:lvl5pPr>
            <a:lvl6pPr>
              <a:lnSpc>
                <a:spcPct val="100000"/>
              </a:lnSpc>
              <a:spcBef>
                <a:spcPts val="200"/>
              </a:spcBef>
              <a:spcAft>
                <a:spcPts val="200"/>
              </a:spcAft>
              <a:defRPr/>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custDataLst>
      <p:tags r:id="rId1"/>
    </p:custDataLst>
    <p:extLst>
      <p:ext uri="{BB962C8B-B14F-4D97-AF65-F5344CB8AC3E}">
        <p14:creationId xmlns:p14="http://schemas.microsoft.com/office/powerpoint/2010/main" val="2849986567"/>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_two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5604523"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557594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312776375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_thre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4337843"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8" name="Content Placeholder 4"/>
          <p:cNvSpPr>
            <a:spLocks noGrp="1"/>
          </p:cNvSpPr>
          <p:nvPr>
            <p:ph sz="quarter" idx="19" hasCustomPrompt="1"/>
          </p:nvPr>
        </p:nvSpPr>
        <p:spPr>
          <a:xfrm>
            <a:off x="8227218"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430926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5"/>
          <p:cNvSpPr>
            <a:spLocks noGrp="1"/>
          </p:cNvSpPr>
          <p:nvPr>
            <p:ph sz="quarter" idx="25"/>
          </p:nvPr>
        </p:nvSpPr>
        <p:spPr>
          <a:xfrm>
            <a:off x="8227218"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863834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_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0"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328820472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_four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7" hasCustomPrompt="1"/>
          </p:nvPr>
        </p:nvSpPr>
        <p:spPr>
          <a:xfrm>
            <a:off x="380738"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6" name="Content Placeholder 4"/>
          <p:cNvSpPr>
            <a:spLocks noGrp="1"/>
          </p:cNvSpPr>
          <p:nvPr>
            <p:ph sz="quarter" idx="18" hasCustomPrompt="1"/>
          </p:nvPr>
        </p:nvSpPr>
        <p:spPr>
          <a:xfrm>
            <a:off x="3303020"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7" name="Content Placeholder 4"/>
          <p:cNvSpPr>
            <a:spLocks noGrp="1"/>
          </p:cNvSpPr>
          <p:nvPr>
            <p:ph sz="quarter" idx="19" hasCustomPrompt="1"/>
          </p:nvPr>
        </p:nvSpPr>
        <p:spPr>
          <a:xfrm>
            <a:off x="6225302"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8" name="Picture Placeholder 4"/>
          <p:cNvSpPr>
            <a:spLocks noGrp="1"/>
          </p:cNvSpPr>
          <p:nvPr>
            <p:ph type="pic" sz="quarter" idx="20"/>
          </p:nvPr>
        </p:nvSpPr>
        <p:spPr>
          <a:xfrm>
            <a:off x="380738" y="1585576"/>
            <a:ext cx="2697480" cy="2194560"/>
          </a:xfrm>
          <a:prstGeom prst="rect">
            <a:avLst/>
          </a:prstGeom>
        </p:spPr>
        <p:txBody>
          <a:bodyPr/>
          <a:lstStyle/>
          <a:p>
            <a:r>
              <a:rPr lang="en-US" smtClean="0"/>
              <a:t>Click icon to add picture</a:t>
            </a:r>
            <a:endParaRPr lang="en-US" dirty="0"/>
          </a:p>
        </p:txBody>
      </p:sp>
      <p:sp>
        <p:nvSpPr>
          <p:cNvPr id="9" name="Picture Placeholder 4"/>
          <p:cNvSpPr>
            <a:spLocks noGrp="1"/>
          </p:cNvSpPr>
          <p:nvPr>
            <p:ph type="pic" sz="quarter" idx="21"/>
          </p:nvPr>
        </p:nvSpPr>
        <p:spPr>
          <a:xfrm>
            <a:off x="3303020" y="1585576"/>
            <a:ext cx="2697480" cy="2194560"/>
          </a:xfrm>
          <a:prstGeom prst="rect">
            <a:avLst/>
          </a:prstGeom>
        </p:spPr>
        <p:txBody>
          <a:bodyPr/>
          <a:lstStyle/>
          <a:p>
            <a:r>
              <a:rPr lang="en-US" smtClean="0"/>
              <a:t>Click icon to add picture</a:t>
            </a:r>
            <a:endParaRPr lang="en-US"/>
          </a:p>
        </p:txBody>
      </p:sp>
      <p:sp>
        <p:nvSpPr>
          <p:cNvPr id="10" name="Picture Placeholder 4"/>
          <p:cNvSpPr>
            <a:spLocks noGrp="1"/>
          </p:cNvSpPr>
          <p:nvPr>
            <p:ph type="pic" sz="quarter" idx="22"/>
          </p:nvPr>
        </p:nvSpPr>
        <p:spPr>
          <a:xfrm>
            <a:off x="6225302" y="1585576"/>
            <a:ext cx="2697480" cy="2194560"/>
          </a:xfrm>
          <a:prstGeom prst="rect">
            <a:avLst/>
          </a:prstGeom>
        </p:spPr>
        <p:txBody>
          <a:bodyPr/>
          <a:lstStyle/>
          <a:p>
            <a:r>
              <a:rPr lang="en-US" smtClean="0"/>
              <a:t>Click icon to add picture</a:t>
            </a:r>
            <a:endParaRPr lang="en-US"/>
          </a:p>
        </p:txBody>
      </p:sp>
      <p:sp>
        <p:nvSpPr>
          <p:cNvPr id="11" name="Content Placeholder 4"/>
          <p:cNvSpPr>
            <a:spLocks noGrp="1"/>
          </p:cNvSpPr>
          <p:nvPr>
            <p:ph sz="quarter" idx="23" hasCustomPrompt="1"/>
          </p:nvPr>
        </p:nvSpPr>
        <p:spPr>
          <a:xfrm>
            <a:off x="9147583" y="4005070"/>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12" name="Picture Placeholder 4"/>
          <p:cNvSpPr>
            <a:spLocks noGrp="1"/>
          </p:cNvSpPr>
          <p:nvPr>
            <p:ph type="pic" sz="quarter" idx="24"/>
          </p:nvPr>
        </p:nvSpPr>
        <p:spPr>
          <a:xfrm>
            <a:off x="9147583" y="1585576"/>
            <a:ext cx="2697480" cy="2194560"/>
          </a:xfrm>
          <a:prstGeom prst="rect">
            <a:avLst/>
          </a:prstGeom>
        </p:spPr>
        <p:txBody>
          <a:bodyPr/>
          <a:lstStyle/>
          <a:p>
            <a:r>
              <a:rPr lang="en-US" smtClean="0"/>
              <a:t>Click icon to add picture</a:t>
            </a:r>
            <a:endParaRPr lang="en-US"/>
          </a:p>
        </p:txBody>
      </p:sp>
      <p:sp>
        <p:nvSpPr>
          <p:cNvPr id="14"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1671484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n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2123485682"/>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_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Text Placeholder 7"/>
          <p:cNvSpPr>
            <a:spLocks noGrp="1"/>
          </p:cNvSpPr>
          <p:nvPr>
            <p:ph type="body" sz="quarter" idx="13" hasCustomPrompt="1"/>
          </p:nvPr>
        </p:nvSpPr>
        <p:spPr>
          <a:xfrm>
            <a:off x="392113" y="1182327"/>
            <a:ext cx="11430000" cy="48389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Tree>
    <p:extLst>
      <p:ext uri="{BB962C8B-B14F-4D97-AF65-F5344CB8AC3E}">
        <p14:creationId xmlns:p14="http://schemas.microsoft.com/office/powerpoint/2010/main" val="37760762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2613027818"/>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042" y="260615"/>
            <a:ext cx="11430000" cy="812800"/>
          </a:xfrm>
        </p:spPr>
        <p:txBody>
          <a:bodyPr/>
          <a:lstStyle>
            <a:lvl1pPr>
              <a:defRPr sz="2800"/>
            </a:lvl1pPr>
          </a:lstStyle>
          <a:p>
            <a:r>
              <a:rPr lang="en-US" dirty="0"/>
              <a:t>Disclosure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7" name="Text Placeholder 6"/>
          <p:cNvSpPr>
            <a:spLocks noGrp="1"/>
          </p:cNvSpPr>
          <p:nvPr>
            <p:ph type="body" sz="quarter" idx="12"/>
          </p:nvPr>
        </p:nvSpPr>
        <p:spPr>
          <a:xfrm>
            <a:off x="380042" y="1123950"/>
            <a:ext cx="11430000" cy="4897438"/>
          </a:xfrm>
        </p:spPr>
        <p:txBody>
          <a:bodyPr>
            <a:normAutofit/>
          </a:bodyPr>
          <a:lstStyle>
            <a:lvl1pPr>
              <a:defRPr sz="900"/>
            </a:lvl1pPr>
            <a:lvl2pPr>
              <a:defRPr sz="900"/>
            </a:lvl2pPr>
            <a:lvl3pPr>
              <a:defRPr sz="800"/>
            </a:lvl3pPr>
            <a:lvl4pPr>
              <a:defRPr sz="800"/>
            </a:lvl4pPr>
            <a:lvl5pPr>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505409342"/>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hank you with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6858000" cy="5212080"/>
          </a:xfrm>
        </p:spPr>
        <p:txBody>
          <a:bodyPr/>
          <a:lstStyle/>
          <a:p>
            <a:r>
              <a:rPr lang="en-US" smtClean="0"/>
              <a:t>Click icon to add picture</a:t>
            </a:r>
            <a:endParaRPr lang="en-US"/>
          </a:p>
        </p:txBody>
      </p:sp>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0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
        <p:nvSpPr>
          <p:cNvPr id="2" name="TextBox 1"/>
          <p:cNvSpPr txBox="1"/>
          <p:nvPr userDrawn="1"/>
        </p:nvSpPr>
        <p:spPr>
          <a:xfrm>
            <a:off x="7476980" y="1700790"/>
            <a:ext cx="2477101" cy="914400"/>
          </a:xfrm>
          <a:prstGeom prst="rect">
            <a:avLst/>
          </a:prstGeom>
          <a:noFill/>
        </p:spPr>
        <p:txBody>
          <a:bodyPr wrap="none" rtlCol="0">
            <a:noAutofit/>
          </a:bodyPr>
          <a:lstStyle/>
          <a:p>
            <a:pPr lvl="0"/>
            <a:r>
              <a:rPr lang="en-US" sz="3200" dirty="0" smtClean="0">
                <a:solidFill>
                  <a:schemeClr val="bg2"/>
                </a:solidFill>
              </a:rPr>
              <a:t>QUESTIONS?</a:t>
            </a:r>
            <a:endParaRPr lang="en-US" sz="3200" dirty="0">
              <a:solidFill>
                <a:schemeClr val="bg2"/>
              </a:solidFill>
            </a:endParaRPr>
          </a:p>
        </p:txBody>
      </p:sp>
    </p:spTree>
    <p:custDataLst>
      <p:tags r:id="rId1"/>
    </p:custDataLst>
    <p:extLst>
      <p:ext uri="{BB962C8B-B14F-4D97-AF65-F5344CB8AC3E}">
        <p14:creationId xmlns:p14="http://schemas.microsoft.com/office/powerpoint/2010/main" val="3482208108"/>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hank you &amp; Call to a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8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1722753012"/>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Event title_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4ECC84-5DC0-2C5A-347C-B7F06385CE2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893"/>
            <a:ext cx="12188825" cy="6858000"/>
          </a:xfrm>
          <a:prstGeom prst="rect">
            <a:avLst/>
          </a:prstGeom>
        </p:spPr>
      </p:pic>
      <p:pic>
        <p:nvPicPr>
          <p:cNvPr id="26" name="Picture 25">
            <a:extLst>
              <a:ext uri="{FF2B5EF4-FFF2-40B4-BE49-F238E27FC236}">
                <a16:creationId xmlns:a16="http://schemas.microsoft.com/office/drawing/2014/main" id="{CD79D540-03E1-7427-F2E3-4BB482CFD5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15149"/>
            <a:ext cx="12321092" cy="6497450"/>
          </a:xfrm>
          <a:prstGeom prst="rect">
            <a:avLst/>
          </a:prstGeom>
        </p:spPr>
      </p:pic>
      <p:sp>
        <p:nvSpPr>
          <p:cNvPr id="4" name="TextBox 3"/>
          <p:cNvSpPr txBox="1"/>
          <p:nvPr userDrawn="1"/>
        </p:nvSpPr>
        <p:spPr>
          <a:xfrm>
            <a:off x="7937836" y="145401"/>
            <a:ext cx="3974883" cy="274320"/>
          </a:xfrm>
          <a:prstGeom prst="rect">
            <a:avLst/>
          </a:prstGeom>
          <a:noFill/>
        </p:spPr>
        <p:txBody>
          <a:bodyPr wrap="square" rtlCol="0" anchor="b">
            <a:noAutofit/>
          </a:bodyPr>
          <a:lstStyle/>
          <a:p>
            <a:pPr lvl="0" algn="r"/>
            <a:r>
              <a:rPr lang="en-US" sz="1000" dirty="0">
                <a:solidFill>
                  <a:schemeClr val="bg2"/>
                </a:solidFill>
                <a:latin typeface="Calibri" panose="020F0502020204030204" pitchFamily="34" charset="0"/>
              </a:rPr>
              <a:t>Allianz Life Insurance Company of North America</a:t>
            </a:r>
          </a:p>
        </p:txBody>
      </p:sp>
      <p:pic>
        <p:nvPicPr>
          <p:cNvPr id="8" name="Picture 7">
            <a:extLst>
              <a:ext uri="{FF2B5EF4-FFF2-40B4-BE49-F238E27FC236}">
                <a16:creationId xmlns:a16="http://schemas.microsoft.com/office/drawing/2014/main" id="{CD278A5E-ABFE-2B40-8E9D-DEA38B7F69A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2" name="Rectangle 1"/>
          <p:cNvSpPr/>
          <p:nvPr userDrawn="1"/>
        </p:nvSpPr>
        <p:spPr>
          <a:xfrm>
            <a:off x="276105" y="6394604"/>
            <a:ext cx="6092825" cy="215444"/>
          </a:xfrm>
          <a:prstGeom prst="rect">
            <a:avLst/>
          </a:prstGeom>
        </p:spPr>
        <p:txBody>
          <a:bodyPr>
            <a:spAutoFit/>
          </a:bodyPr>
          <a:lstStyle/>
          <a:p>
            <a:pPr lvl="0"/>
            <a:r>
              <a:rPr lang="en-US" sz="800" dirty="0">
                <a:solidFill>
                  <a:schemeClr val="bg2"/>
                </a:solidFill>
              </a:rPr>
              <a:t>For FMO/FSO Meeting use only - not for public distribution. </a:t>
            </a:r>
          </a:p>
        </p:txBody>
      </p:sp>
    </p:spTree>
    <p:extLst>
      <p:ext uri="{BB962C8B-B14F-4D97-AF65-F5344CB8AC3E}">
        <p14:creationId xmlns:p14="http://schemas.microsoft.com/office/powerpoint/2010/main" val="329870286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Event title_sol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E85159-78AA-B601-8834-1BB76BCE6B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892"/>
            <a:ext cx="12190415" cy="6857107"/>
          </a:xfrm>
          <a:prstGeom prst="rect">
            <a:avLst/>
          </a:prstGeom>
        </p:spPr>
      </p:pic>
      <p:pic>
        <p:nvPicPr>
          <p:cNvPr id="26" name="Picture 25">
            <a:extLst>
              <a:ext uri="{FF2B5EF4-FFF2-40B4-BE49-F238E27FC236}">
                <a16:creationId xmlns:a16="http://schemas.microsoft.com/office/drawing/2014/main" id="{CD79D540-03E1-7427-F2E3-4BB482CFD5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15149"/>
            <a:ext cx="12321092" cy="6497450"/>
          </a:xfrm>
          <a:prstGeom prst="rect">
            <a:avLst/>
          </a:prstGeom>
        </p:spPr>
      </p:pic>
      <p:sp>
        <p:nvSpPr>
          <p:cNvPr id="4" name="TextBox 3"/>
          <p:cNvSpPr txBox="1"/>
          <p:nvPr userDrawn="1"/>
        </p:nvSpPr>
        <p:spPr>
          <a:xfrm>
            <a:off x="7937836" y="145401"/>
            <a:ext cx="3974883" cy="274320"/>
          </a:xfrm>
          <a:prstGeom prst="rect">
            <a:avLst/>
          </a:prstGeom>
          <a:noFill/>
        </p:spPr>
        <p:txBody>
          <a:bodyPr wrap="square" rtlCol="0" anchor="b">
            <a:noAutofit/>
          </a:bodyPr>
          <a:lstStyle/>
          <a:p>
            <a:pPr lvl="0" algn="r"/>
            <a:r>
              <a:rPr lang="en-US" sz="1000" dirty="0">
                <a:solidFill>
                  <a:schemeClr val="bg2"/>
                </a:solidFill>
                <a:latin typeface="Calibri" panose="020F0502020204030204" pitchFamily="34" charset="0"/>
              </a:rPr>
              <a:t>Allianz Life Insurance Company of North America</a:t>
            </a:r>
          </a:p>
        </p:txBody>
      </p:sp>
      <p:pic>
        <p:nvPicPr>
          <p:cNvPr id="8" name="Picture 7">
            <a:extLst>
              <a:ext uri="{FF2B5EF4-FFF2-40B4-BE49-F238E27FC236}">
                <a16:creationId xmlns:a16="http://schemas.microsoft.com/office/drawing/2014/main" id="{CD278A5E-ABFE-2B40-8E9D-DEA38B7F69A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7" name="Rectangle 6"/>
          <p:cNvSpPr/>
          <p:nvPr userDrawn="1"/>
        </p:nvSpPr>
        <p:spPr>
          <a:xfrm>
            <a:off x="276105" y="6394604"/>
            <a:ext cx="6092825" cy="215444"/>
          </a:xfrm>
          <a:prstGeom prst="rect">
            <a:avLst/>
          </a:prstGeom>
        </p:spPr>
        <p:txBody>
          <a:bodyPr>
            <a:spAutoFit/>
          </a:bodyPr>
          <a:lstStyle/>
          <a:p>
            <a:pPr lvl="0"/>
            <a:r>
              <a:rPr lang="en-US" sz="800" dirty="0">
                <a:solidFill>
                  <a:schemeClr val="bg2"/>
                </a:solidFill>
              </a:rPr>
              <a:t>For FMO/FSO Meeting use only - not for public distribution. </a:t>
            </a:r>
          </a:p>
        </p:txBody>
      </p:sp>
    </p:spTree>
    <p:extLst>
      <p:ext uri="{BB962C8B-B14F-4D97-AF65-F5344CB8AC3E}">
        <p14:creationId xmlns:p14="http://schemas.microsoft.com/office/powerpoint/2010/main" val="16773813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Name announcement_blac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568A6BC-232C-4EE6-9573-2BFDC84783E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892"/>
            <a:ext cx="12190415" cy="6857107"/>
          </a:xfrm>
          <a:prstGeom prst="rect">
            <a:avLst/>
          </a:prstGeom>
        </p:spPr>
      </p:pic>
      <p:pic>
        <p:nvPicPr>
          <p:cNvPr id="10" name="Picture 9">
            <a:extLst>
              <a:ext uri="{FF2B5EF4-FFF2-40B4-BE49-F238E27FC236}">
                <a16:creationId xmlns:a16="http://schemas.microsoft.com/office/drawing/2014/main" id="{FBF1FD0B-2D36-F4C6-E9E2-0D3A3962E05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0754"/>
          <a:stretch/>
        </p:blipFill>
        <p:spPr>
          <a:xfrm>
            <a:off x="-1" y="30187"/>
            <a:ext cx="12188825" cy="5736416"/>
          </a:xfrm>
          <a:prstGeom prst="rect">
            <a:avLst/>
          </a:prstGeom>
        </p:spPr>
      </p:pic>
      <p:pic>
        <p:nvPicPr>
          <p:cNvPr id="12" name="Picture 11">
            <a:extLst>
              <a:ext uri="{FF2B5EF4-FFF2-40B4-BE49-F238E27FC236}">
                <a16:creationId xmlns:a16="http://schemas.microsoft.com/office/drawing/2014/main" id="{E8380AAA-7BC1-3B59-31E3-9DF7A705B81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7336" y="419722"/>
            <a:ext cx="1699492" cy="420624"/>
          </a:xfrm>
          <a:prstGeom prst="rect">
            <a:avLst/>
          </a:prstGeom>
        </p:spPr>
      </p:pic>
      <p:sp>
        <p:nvSpPr>
          <p:cNvPr id="3" name="Text Placeholder 2"/>
          <p:cNvSpPr>
            <a:spLocks noGrp="1"/>
          </p:cNvSpPr>
          <p:nvPr>
            <p:ph type="body" sz="quarter" idx="10" hasCustomPrompt="1"/>
          </p:nvPr>
        </p:nvSpPr>
        <p:spPr>
          <a:xfrm>
            <a:off x="2510443" y="3083359"/>
            <a:ext cx="9056633" cy="1152140"/>
          </a:xfrm>
        </p:spPr>
        <p:txBody>
          <a:bodyPr anchor="t">
            <a:noAutofit/>
          </a:bodyPr>
          <a:lstStyle>
            <a:lvl1pPr algn="l">
              <a:defRPr sz="8000" baseline="0">
                <a:solidFill>
                  <a:schemeClr val="bg2"/>
                </a:solidFill>
              </a:defRPr>
            </a:lvl1pPr>
          </a:lstStyle>
          <a:p>
            <a:pPr lvl="0"/>
            <a:r>
              <a:rPr lang="en-US" dirty="0" err="1"/>
              <a:t>Firstname</a:t>
            </a:r>
            <a:r>
              <a:rPr lang="en-US" dirty="0"/>
              <a:t> </a:t>
            </a:r>
            <a:r>
              <a:rPr lang="en-US" dirty="0" err="1"/>
              <a:t>Lastname</a:t>
            </a:r>
            <a:endParaRPr lang="en-US" dirty="0"/>
          </a:p>
        </p:txBody>
      </p:sp>
      <p:sp>
        <p:nvSpPr>
          <p:cNvPr id="7" name="Text Placeholder 6"/>
          <p:cNvSpPr>
            <a:spLocks noGrp="1"/>
          </p:cNvSpPr>
          <p:nvPr>
            <p:ph type="body" sz="quarter" idx="11" hasCustomPrompt="1"/>
          </p:nvPr>
        </p:nvSpPr>
        <p:spPr>
          <a:xfrm>
            <a:off x="1658673" y="2645571"/>
            <a:ext cx="2878316" cy="519112"/>
          </a:xfrm>
        </p:spPr>
        <p:txBody>
          <a:bodyPr>
            <a:noAutofit/>
          </a:bodyPr>
          <a:lstStyle>
            <a:lvl1pPr>
              <a:defRPr sz="1800" b="0">
                <a:solidFill>
                  <a:schemeClr val="bg2"/>
                </a:solidFill>
              </a:defRPr>
            </a:lvl1pPr>
            <a:lvl5pPr>
              <a:defRPr/>
            </a:lvl5pPr>
          </a:lstStyle>
          <a:p>
            <a:pPr lvl="0"/>
            <a:r>
              <a:rPr lang="en-US" dirty="0"/>
              <a:t>PLEASE WELCOME</a:t>
            </a:r>
          </a:p>
        </p:txBody>
      </p:sp>
      <p:sp>
        <p:nvSpPr>
          <p:cNvPr id="9" name="Text Placeholder 8"/>
          <p:cNvSpPr>
            <a:spLocks noGrp="1"/>
          </p:cNvSpPr>
          <p:nvPr>
            <p:ph type="body" sz="quarter" idx="12" hasCustomPrompt="1"/>
          </p:nvPr>
        </p:nvSpPr>
        <p:spPr>
          <a:xfrm>
            <a:off x="2522538" y="4235450"/>
            <a:ext cx="7950200" cy="806450"/>
          </a:xfrm>
        </p:spPr>
        <p:txBody>
          <a:bodyPr>
            <a:normAutofit/>
          </a:bodyPr>
          <a:lstStyle>
            <a:lvl1pPr>
              <a:defRPr sz="2800" baseline="0">
                <a:solidFill>
                  <a:srgbClr val="ECB898"/>
                </a:solidFill>
                <a:latin typeface="Calibri Light" panose="020F0302020204030204" pitchFamily="34" charset="0"/>
                <a:cs typeface="Calibri Light" panose="020F0302020204030204" pitchFamily="34" charset="0"/>
              </a:defRPr>
            </a:lvl1pPr>
          </a:lstStyle>
          <a:p>
            <a:pPr lvl="0"/>
            <a:r>
              <a:rPr lang="en-US" dirty="0"/>
              <a:t>Job title or Company name</a:t>
            </a:r>
          </a:p>
        </p:txBody>
      </p:sp>
      <p:sp>
        <p:nvSpPr>
          <p:cNvPr id="14"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15" name="Straight Connector 14"/>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pic>
        <p:nvPicPr>
          <p:cNvPr id="2" name="Picture 1">
            <a:extLst>
              <a:ext uri="{FF2B5EF4-FFF2-40B4-BE49-F238E27FC236}">
                <a16:creationId xmlns:a16="http://schemas.microsoft.com/office/drawing/2014/main" id="{D4F4B505-51A7-D0A2-E81D-EBF32DD6AD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Tree>
    <p:extLst>
      <p:ext uri="{BB962C8B-B14F-4D97-AF65-F5344CB8AC3E}">
        <p14:creationId xmlns:p14="http://schemas.microsoft.com/office/powerpoint/2010/main" val="4105444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olid logo">
    <p:spTree>
      <p:nvGrpSpPr>
        <p:cNvPr id="1" name=""/>
        <p:cNvGrpSpPr/>
        <p:nvPr/>
      </p:nvGrpSpPr>
      <p:grpSpPr>
        <a:xfrm>
          <a:off x="0" y="0"/>
          <a:ext cx="0" cy="0"/>
          <a:chOff x="0" y="0"/>
          <a:chExt cx="0" cy="0"/>
        </a:xfrm>
      </p:grpSpPr>
      <p:sp>
        <p:nvSpPr>
          <p:cNvPr id="14" name="Rectangle 13"/>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5"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633234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_bann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80042" y="6019800"/>
            <a:ext cx="11430000" cy="304800"/>
          </a:xfrm>
        </p:spPr>
        <p:txBody>
          <a:bodyPr/>
          <a:lstStyle/>
          <a:p>
            <a:endParaRPr lang="en-US" dirty="0"/>
          </a:p>
        </p:txBody>
      </p:sp>
      <p:sp>
        <p:nvSpPr>
          <p:cNvPr id="4" name="Text Placeholder 7"/>
          <p:cNvSpPr>
            <a:spLocks noGrp="1"/>
          </p:cNvSpPr>
          <p:nvPr>
            <p:ph type="body" sz="quarter" idx="20" hasCustomPrompt="1"/>
          </p:nvPr>
        </p:nvSpPr>
        <p:spPr>
          <a:xfrm>
            <a:off x="0" y="1239934"/>
            <a:ext cx="12207868" cy="4320525"/>
          </a:xfrm>
          <a:prstGeom prst="rect">
            <a:avLst/>
          </a:prstGeom>
          <a:solidFill>
            <a:srgbClr val="0F898F"/>
          </a:solidFill>
        </p:spPr>
        <p:txBody>
          <a:bodyPr lIns="274320" tIns="182880" rIns="274320" bIns="182880" anchor="t"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
        <p:nvSpPr>
          <p:cNvPr id="5" name="Slide Number Placeholder 3"/>
          <p:cNvSpPr>
            <a:spLocks noGrp="1"/>
          </p:cNvSpPr>
          <p:nvPr>
            <p:ph type="sldNum" sz="quarter" idx="11"/>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11834657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Name announcement_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CF29-A75D-A222-55A6-315AA3A26CF3}"/>
              </a:ext>
            </a:extLst>
          </p:cNvPr>
          <p:cNvSpPr/>
          <p:nvPr userDrawn="1"/>
        </p:nvSpPr>
        <p:spPr>
          <a:xfrm>
            <a:off x="-1" y="0"/>
            <a:ext cx="12188826" cy="6858000"/>
          </a:xfrm>
          <a:prstGeom prst="rect">
            <a:avLst/>
          </a:prstGeom>
          <a:solidFill>
            <a:srgbClr val="2431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pic>
        <p:nvPicPr>
          <p:cNvPr id="10" name="Picture 9">
            <a:extLst>
              <a:ext uri="{FF2B5EF4-FFF2-40B4-BE49-F238E27FC236}">
                <a16:creationId xmlns:a16="http://schemas.microsoft.com/office/drawing/2014/main" id="{FBF1FD0B-2D36-F4C6-E9E2-0D3A3962E05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359"/>
          <a:stretch/>
        </p:blipFill>
        <p:spPr>
          <a:xfrm>
            <a:off x="-1" y="840345"/>
            <a:ext cx="12188825" cy="4926258"/>
          </a:xfrm>
          <a:prstGeom prst="rect">
            <a:avLst/>
          </a:prstGeom>
        </p:spPr>
      </p:pic>
      <p:pic>
        <p:nvPicPr>
          <p:cNvPr id="12" name="Picture 11">
            <a:extLst>
              <a:ext uri="{FF2B5EF4-FFF2-40B4-BE49-F238E27FC236}">
                <a16:creationId xmlns:a16="http://schemas.microsoft.com/office/drawing/2014/main" id="{E8380AAA-7BC1-3B59-31E3-9DF7A705B81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7336" y="419722"/>
            <a:ext cx="1699492" cy="420624"/>
          </a:xfrm>
          <a:prstGeom prst="rect">
            <a:avLst/>
          </a:prstGeom>
        </p:spPr>
      </p:pic>
      <p:sp>
        <p:nvSpPr>
          <p:cNvPr id="3" name="Text Placeholder 2"/>
          <p:cNvSpPr>
            <a:spLocks noGrp="1"/>
          </p:cNvSpPr>
          <p:nvPr>
            <p:ph type="body" sz="quarter" idx="10" hasCustomPrompt="1"/>
          </p:nvPr>
        </p:nvSpPr>
        <p:spPr>
          <a:xfrm>
            <a:off x="2510443" y="3083359"/>
            <a:ext cx="9056633" cy="1152140"/>
          </a:xfrm>
        </p:spPr>
        <p:txBody>
          <a:bodyPr anchor="t">
            <a:noAutofit/>
          </a:bodyPr>
          <a:lstStyle>
            <a:lvl1pPr algn="l">
              <a:defRPr sz="8000" baseline="0">
                <a:solidFill>
                  <a:schemeClr val="bg2"/>
                </a:solidFill>
              </a:defRPr>
            </a:lvl1pPr>
          </a:lstStyle>
          <a:p>
            <a:pPr lvl="0"/>
            <a:r>
              <a:rPr lang="en-US" dirty="0" err="1"/>
              <a:t>Firstname</a:t>
            </a:r>
            <a:r>
              <a:rPr lang="en-US" dirty="0"/>
              <a:t> </a:t>
            </a:r>
            <a:r>
              <a:rPr lang="en-US" dirty="0" err="1"/>
              <a:t>Lastname</a:t>
            </a:r>
            <a:endParaRPr lang="en-US" dirty="0"/>
          </a:p>
        </p:txBody>
      </p:sp>
      <p:sp>
        <p:nvSpPr>
          <p:cNvPr id="7" name="Text Placeholder 6"/>
          <p:cNvSpPr>
            <a:spLocks noGrp="1"/>
          </p:cNvSpPr>
          <p:nvPr>
            <p:ph type="body" sz="quarter" idx="11" hasCustomPrompt="1"/>
          </p:nvPr>
        </p:nvSpPr>
        <p:spPr>
          <a:xfrm>
            <a:off x="1658673" y="2645571"/>
            <a:ext cx="2878316" cy="519112"/>
          </a:xfrm>
        </p:spPr>
        <p:txBody>
          <a:bodyPr>
            <a:noAutofit/>
          </a:bodyPr>
          <a:lstStyle>
            <a:lvl1pPr>
              <a:defRPr sz="1800" b="0">
                <a:solidFill>
                  <a:schemeClr val="bg2"/>
                </a:solidFill>
              </a:defRPr>
            </a:lvl1pPr>
            <a:lvl5pPr>
              <a:defRPr/>
            </a:lvl5pPr>
          </a:lstStyle>
          <a:p>
            <a:pPr lvl="0"/>
            <a:r>
              <a:rPr lang="en-US" dirty="0"/>
              <a:t>PLEASE WELCOME</a:t>
            </a:r>
          </a:p>
        </p:txBody>
      </p:sp>
      <p:sp>
        <p:nvSpPr>
          <p:cNvPr id="9" name="Text Placeholder 8"/>
          <p:cNvSpPr>
            <a:spLocks noGrp="1"/>
          </p:cNvSpPr>
          <p:nvPr>
            <p:ph type="body" sz="quarter" idx="12" hasCustomPrompt="1"/>
          </p:nvPr>
        </p:nvSpPr>
        <p:spPr>
          <a:xfrm>
            <a:off x="2522538" y="4235450"/>
            <a:ext cx="7950200" cy="806450"/>
          </a:xfrm>
        </p:spPr>
        <p:txBody>
          <a:bodyPr>
            <a:normAutofit/>
          </a:bodyPr>
          <a:lstStyle>
            <a:lvl1pPr>
              <a:defRPr sz="2800" baseline="0">
                <a:solidFill>
                  <a:srgbClr val="ECB898"/>
                </a:solidFill>
                <a:latin typeface="Calibri Light" panose="020F0302020204030204" pitchFamily="34" charset="0"/>
                <a:cs typeface="Calibri Light" panose="020F0302020204030204" pitchFamily="34" charset="0"/>
              </a:defRPr>
            </a:lvl1pPr>
          </a:lstStyle>
          <a:p>
            <a:pPr lvl="0"/>
            <a:r>
              <a:rPr lang="en-US" dirty="0"/>
              <a:t>Job title or Company name</a:t>
            </a:r>
          </a:p>
        </p:txBody>
      </p:sp>
      <p:sp>
        <p:nvSpPr>
          <p:cNvPr id="14"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15" name="Straight Connector 14"/>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pic>
        <p:nvPicPr>
          <p:cNvPr id="2" name="Picture 1">
            <a:extLst>
              <a:ext uri="{FF2B5EF4-FFF2-40B4-BE49-F238E27FC236}">
                <a16:creationId xmlns:a16="http://schemas.microsoft.com/office/drawing/2014/main" id="{D4F4B505-51A7-D0A2-E81D-EBF32DD6AD4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Tree>
    <p:extLst>
      <p:ext uri="{BB962C8B-B14F-4D97-AF65-F5344CB8AC3E}">
        <p14:creationId xmlns:p14="http://schemas.microsoft.com/office/powerpoint/2010/main" val="30939070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Name announcemen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2FB5B6-2CFC-CA49-EA9E-E3695C7FA923}"/>
              </a:ext>
            </a:extLst>
          </p:cNvPr>
          <p:cNvSpPr/>
          <p:nvPr userDrawn="1"/>
        </p:nvSpPr>
        <p:spPr>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pic>
        <p:nvPicPr>
          <p:cNvPr id="5" name="Picture 4">
            <a:extLst>
              <a:ext uri="{FF2B5EF4-FFF2-40B4-BE49-F238E27FC236}">
                <a16:creationId xmlns:a16="http://schemas.microsoft.com/office/drawing/2014/main" id="{20BD576E-7841-B273-4F52-2C4C7A3AFD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61097"/>
            <a:ext cx="12188825" cy="6427700"/>
          </a:xfrm>
          <a:prstGeom prst="rect">
            <a:avLst/>
          </a:prstGeom>
        </p:spPr>
      </p:pic>
      <p:sp>
        <p:nvSpPr>
          <p:cNvPr id="3" name="Text Placeholder 2"/>
          <p:cNvSpPr>
            <a:spLocks noGrp="1"/>
          </p:cNvSpPr>
          <p:nvPr>
            <p:ph type="body" sz="quarter" idx="10" hasCustomPrompt="1"/>
          </p:nvPr>
        </p:nvSpPr>
        <p:spPr>
          <a:xfrm>
            <a:off x="2510443" y="3083359"/>
            <a:ext cx="9056633" cy="1152140"/>
          </a:xfrm>
        </p:spPr>
        <p:txBody>
          <a:bodyPr anchor="t">
            <a:noAutofit/>
          </a:bodyPr>
          <a:lstStyle>
            <a:lvl1pPr algn="l">
              <a:defRPr sz="8000" baseline="0">
                <a:solidFill>
                  <a:schemeClr val="bg2"/>
                </a:solidFill>
              </a:defRPr>
            </a:lvl1pPr>
          </a:lstStyle>
          <a:p>
            <a:pPr lvl="0"/>
            <a:r>
              <a:rPr lang="en-US" dirty="0" err="1"/>
              <a:t>Firstname</a:t>
            </a:r>
            <a:r>
              <a:rPr lang="en-US" dirty="0"/>
              <a:t> </a:t>
            </a:r>
            <a:r>
              <a:rPr lang="en-US" dirty="0" err="1"/>
              <a:t>Lastname</a:t>
            </a:r>
            <a:endParaRPr lang="en-US" dirty="0"/>
          </a:p>
        </p:txBody>
      </p:sp>
      <p:sp>
        <p:nvSpPr>
          <p:cNvPr id="7" name="Text Placeholder 6"/>
          <p:cNvSpPr>
            <a:spLocks noGrp="1"/>
          </p:cNvSpPr>
          <p:nvPr>
            <p:ph type="body" sz="quarter" idx="11" hasCustomPrompt="1"/>
          </p:nvPr>
        </p:nvSpPr>
        <p:spPr>
          <a:xfrm>
            <a:off x="1658673" y="2645571"/>
            <a:ext cx="2878316" cy="519112"/>
          </a:xfrm>
        </p:spPr>
        <p:txBody>
          <a:bodyPr>
            <a:noAutofit/>
          </a:bodyPr>
          <a:lstStyle>
            <a:lvl1pPr>
              <a:defRPr sz="1800" b="0">
                <a:solidFill>
                  <a:schemeClr val="bg2"/>
                </a:solidFill>
              </a:defRPr>
            </a:lvl1pPr>
            <a:lvl5pPr>
              <a:defRPr/>
            </a:lvl5pPr>
          </a:lstStyle>
          <a:p>
            <a:pPr lvl="0"/>
            <a:r>
              <a:rPr lang="en-US" dirty="0"/>
              <a:t>PLEASE WELCOME</a:t>
            </a:r>
          </a:p>
        </p:txBody>
      </p:sp>
      <p:sp>
        <p:nvSpPr>
          <p:cNvPr id="9" name="Text Placeholder 8"/>
          <p:cNvSpPr>
            <a:spLocks noGrp="1"/>
          </p:cNvSpPr>
          <p:nvPr>
            <p:ph type="body" sz="quarter" idx="12" hasCustomPrompt="1"/>
          </p:nvPr>
        </p:nvSpPr>
        <p:spPr>
          <a:xfrm>
            <a:off x="2522538" y="4235450"/>
            <a:ext cx="7950200" cy="806450"/>
          </a:xfrm>
        </p:spPr>
        <p:txBody>
          <a:bodyPr>
            <a:normAutofit/>
          </a:bodyPr>
          <a:lstStyle>
            <a:lvl1pPr>
              <a:defRPr sz="2800" baseline="0">
                <a:solidFill>
                  <a:srgbClr val="F7CFC0"/>
                </a:solidFill>
                <a:latin typeface="Calibri Light" panose="020F0302020204030204" pitchFamily="34" charset="0"/>
                <a:cs typeface="Calibri Light" panose="020F0302020204030204" pitchFamily="34" charset="0"/>
              </a:defRPr>
            </a:lvl1pPr>
          </a:lstStyle>
          <a:p>
            <a:pPr lvl="0"/>
            <a:r>
              <a:rPr lang="en-US" dirty="0"/>
              <a:t>Job title or Company name</a:t>
            </a:r>
          </a:p>
        </p:txBody>
      </p:sp>
      <p:sp>
        <p:nvSpPr>
          <p:cNvPr id="12"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13" name="Straight Connector 12"/>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pic>
        <p:nvPicPr>
          <p:cNvPr id="2" name="Picture 1">
            <a:extLst>
              <a:ext uri="{FF2B5EF4-FFF2-40B4-BE49-F238E27FC236}">
                <a16:creationId xmlns:a16="http://schemas.microsoft.com/office/drawing/2014/main" id="{32416D61-4DF9-C1B6-9CCE-A1FA3F08A96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Tree>
    <p:extLst>
      <p:ext uri="{BB962C8B-B14F-4D97-AF65-F5344CB8AC3E}">
        <p14:creationId xmlns:p14="http://schemas.microsoft.com/office/powerpoint/2010/main" val="17662091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Name announcement_light blue">
    <p:bg>
      <p:bgPr>
        <a:solidFill>
          <a:srgbClr val="76ABC8"/>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56A839-3D25-6230-F130-7C0351F305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61097"/>
            <a:ext cx="12188825" cy="6427700"/>
          </a:xfrm>
          <a:prstGeom prst="rect">
            <a:avLst/>
          </a:prstGeom>
        </p:spPr>
      </p:pic>
      <p:pic>
        <p:nvPicPr>
          <p:cNvPr id="20" name="Picture 19">
            <a:extLst>
              <a:ext uri="{FF2B5EF4-FFF2-40B4-BE49-F238E27FC236}">
                <a16:creationId xmlns:a16="http://schemas.microsoft.com/office/drawing/2014/main" id="{84704566-C797-3C1E-484E-A684FB27013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3" name="Text Placeholder 2"/>
          <p:cNvSpPr>
            <a:spLocks noGrp="1"/>
          </p:cNvSpPr>
          <p:nvPr>
            <p:ph type="body" sz="quarter" idx="10" hasCustomPrompt="1"/>
          </p:nvPr>
        </p:nvSpPr>
        <p:spPr>
          <a:xfrm>
            <a:off x="2510443" y="3083359"/>
            <a:ext cx="9056633" cy="1152140"/>
          </a:xfrm>
        </p:spPr>
        <p:txBody>
          <a:bodyPr anchor="t">
            <a:noAutofit/>
          </a:bodyPr>
          <a:lstStyle>
            <a:lvl1pPr algn="l">
              <a:defRPr sz="8000" baseline="0">
                <a:solidFill>
                  <a:srgbClr val="002060"/>
                </a:solidFill>
              </a:defRPr>
            </a:lvl1pPr>
          </a:lstStyle>
          <a:p>
            <a:pPr lvl="0"/>
            <a:r>
              <a:rPr lang="en-US" dirty="0" err="1"/>
              <a:t>Firstname</a:t>
            </a:r>
            <a:r>
              <a:rPr lang="en-US" dirty="0"/>
              <a:t> </a:t>
            </a:r>
            <a:r>
              <a:rPr lang="en-US" dirty="0" err="1"/>
              <a:t>Lastname</a:t>
            </a:r>
            <a:endParaRPr lang="en-US" dirty="0"/>
          </a:p>
        </p:txBody>
      </p:sp>
      <p:sp>
        <p:nvSpPr>
          <p:cNvPr id="7" name="Text Placeholder 6"/>
          <p:cNvSpPr>
            <a:spLocks noGrp="1"/>
          </p:cNvSpPr>
          <p:nvPr>
            <p:ph type="body" sz="quarter" idx="11" hasCustomPrompt="1"/>
          </p:nvPr>
        </p:nvSpPr>
        <p:spPr>
          <a:xfrm>
            <a:off x="1658673" y="2645571"/>
            <a:ext cx="2878316" cy="519112"/>
          </a:xfrm>
        </p:spPr>
        <p:txBody>
          <a:bodyPr>
            <a:noAutofit/>
          </a:bodyPr>
          <a:lstStyle>
            <a:lvl1pPr>
              <a:defRPr sz="1800" b="0">
                <a:solidFill>
                  <a:schemeClr val="bg2"/>
                </a:solidFill>
              </a:defRPr>
            </a:lvl1pPr>
            <a:lvl5pPr>
              <a:defRPr/>
            </a:lvl5pPr>
          </a:lstStyle>
          <a:p>
            <a:pPr lvl="0"/>
            <a:r>
              <a:rPr lang="en-US" dirty="0"/>
              <a:t>Please welcome</a:t>
            </a:r>
          </a:p>
        </p:txBody>
      </p:sp>
      <p:sp>
        <p:nvSpPr>
          <p:cNvPr id="9" name="Text Placeholder 8"/>
          <p:cNvSpPr>
            <a:spLocks noGrp="1"/>
          </p:cNvSpPr>
          <p:nvPr>
            <p:ph type="body" sz="quarter" idx="12" hasCustomPrompt="1"/>
          </p:nvPr>
        </p:nvSpPr>
        <p:spPr>
          <a:xfrm>
            <a:off x="2522538" y="4235450"/>
            <a:ext cx="7950200" cy="806450"/>
          </a:xfrm>
        </p:spPr>
        <p:txBody>
          <a:bodyPr>
            <a:normAutofit/>
          </a:bodyPr>
          <a:lstStyle>
            <a:lvl1pPr>
              <a:defRPr sz="2800" baseline="0">
                <a:solidFill>
                  <a:schemeClr val="bg2"/>
                </a:solidFill>
                <a:latin typeface="Calibri Light" panose="020F0302020204030204" pitchFamily="34" charset="0"/>
                <a:cs typeface="Calibri Light" panose="020F0302020204030204" pitchFamily="34" charset="0"/>
              </a:defRPr>
            </a:lvl1pPr>
          </a:lstStyle>
          <a:p>
            <a:pPr lvl="0"/>
            <a:r>
              <a:rPr lang="en-US" dirty="0"/>
              <a:t>Job title or Company name</a:t>
            </a:r>
          </a:p>
        </p:txBody>
      </p:sp>
      <p:sp>
        <p:nvSpPr>
          <p:cNvPr id="12"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13" name="Straight Connector 12"/>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spTree>
    <p:extLst>
      <p:ext uri="{BB962C8B-B14F-4D97-AF65-F5344CB8AC3E}">
        <p14:creationId xmlns:p14="http://schemas.microsoft.com/office/powerpoint/2010/main" val="23376782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Name announcement_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23BA7-1C27-A4B5-D6A8-6B58CBE39B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661097"/>
            <a:ext cx="12189834" cy="6428232"/>
          </a:xfrm>
          <a:prstGeom prst="rect">
            <a:avLst/>
          </a:prstGeom>
        </p:spPr>
      </p:pic>
      <p:sp>
        <p:nvSpPr>
          <p:cNvPr id="3" name="Text Placeholder 2"/>
          <p:cNvSpPr>
            <a:spLocks noGrp="1"/>
          </p:cNvSpPr>
          <p:nvPr>
            <p:ph type="body" sz="quarter" idx="10" hasCustomPrompt="1"/>
          </p:nvPr>
        </p:nvSpPr>
        <p:spPr>
          <a:xfrm>
            <a:off x="2510443" y="3083359"/>
            <a:ext cx="9056633" cy="1152140"/>
          </a:xfrm>
        </p:spPr>
        <p:txBody>
          <a:bodyPr anchor="t">
            <a:noAutofit/>
          </a:bodyPr>
          <a:lstStyle>
            <a:lvl1pPr algn="l">
              <a:defRPr sz="8000" baseline="0">
                <a:solidFill>
                  <a:srgbClr val="152547"/>
                </a:solidFill>
              </a:defRPr>
            </a:lvl1pPr>
          </a:lstStyle>
          <a:p>
            <a:pPr lvl="0"/>
            <a:r>
              <a:rPr lang="en-US" dirty="0" err="1"/>
              <a:t>Firstname</a:t>
            </a:r>
            <a:r>
              <a:rPr lang="en-US" dirty="0"/>
              <a:t> </a:t>
            </a:r>
            <a:r>
              <a:rPr lang="en-US" dirty="0" err="1"/>
              <a:t>Lastname</a:t>
            </a:r>
            <a:endParaRPr lang="en-US" dirty="0"/>
          </a:p>
        </p:txBody>
      </p:sp>
      <p:sp>
        <p:nvSpPr>
          <p:cNvPr id="7" name="Text Placeholder 6"/>
          <p:cNvSpPr>
            <a:spLocks noGrp="1"/>
          </p:cNvSpPr>
          <p:nvPr>
            <p:ph type="body" sz="quarter" idx="11" hasCustomPrompt="1"/>
          </p:nvPr>
        </p:nvSpPr>
        <p:spPr>
          <a:xfrm>
            <a:off x="1658673" y="2645571"/>
            <a:ext cx="2878316" cy="519112"/>
          </a:xfrm>
        </p:spPr>
        <p:txBody>
          <a:bodyPr>
            <a:noAutofit/>
          </a:bodyPr>
          <a:lstStyle>
            <a:lvl1pPr>
              <a:defRPr sz="1800" b="0">
                <a:solidFill>
                  <a:schemeClr val="bg1"/>
                </a:solidFill>
              </a:defRPr>
            </a:lvl1pPr>
            <a:lvl5pPr>
              <a:defRPr/>
            </a:lvl5pPr>
          </a:lstStyle>
          <a:p>
            <a:pPr lvl="0"/>
            <a:r>
              <a:rPr lang="en-US" dirty="0"/>
              <a:t>PLEASE WELCOME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62797" y="638084"/>
            <a:ext cx="2468880" cy="198601"/>
          </a:xfrm>
          <a:prstGeom prst="rect">
            <a:avLst/>
          </a:prstGeom>
        </p:spPr>
      </p:pic>
      <p:sp>
        <p:nvSpPr>
          <p:cNvPr id="9" name="Text Placeholder 8"/>
          <p:cNvSpPr>
            <a:spLocks noGrp="1"/>
          </p:cNvSpPr>
          <p:nvPr>
            <p:ph type="body" sz="quarter" idx="12" hasCustomPrompt="1"/>
          </p:nvPr>
        </p:nvSpPr>
        <p:spPr>
          <a:xfrm>
            <a:off x="2522538" y="4235450"/>
            <a:ext cx="7950200" cy="806450"/>
          </a:xfrm>
        </p:spPr>
        <p:txBody>
          <a:bodyPr>
            <a:normAutofit/>
          </a:bodyPr>
          <a:lstStyle>
            <a:lvl1pPr>
              <a:defRPr sz="2800" baseline="0">
                <a:solidFill>
                  <a:srgbClr val="1B978F"/>
                </a:solidFill>
                <a:latin typeface="Calibri Light" panose="020F0302020204030204" pitchFamily="34" charset="0"/>
                <a:cs typeface="Calibri Light" panose="020F0302020204030204" pitchFamily="34" charset="0"/>
              </a:defRPr>
            </a:lvl1pPr>
          </a:lstStyle>
          <a:p>
            <a:pPr lvl="0"/>
            <a:r>
              <a:rPr lang="en-US" dirty="0"/>
              <a:t>Job title or Company name</a:t>
            </a:r>
          </a:p>
        </p:txBody>
      </p:sp>
      <p:sp>
        <p:nvSpPr>
          <p:cNvPr id="13"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lumMod val="50000"/>
                  </a:schemeClr>
                </a:solidFill>
                <a:latin typeface="Calibri" panose="020F0502020204030204" pitchFamily="34" charset="0"/>
              </a:defRPr>
            </a:lvl1pPr>
          </a:lstStyle>
          <a:p>
            <a:fld id="{67FC5CDF-15F9-4054-9F50-C9080AAD3281}" type="slidenum">
              <a:rPr lang="en-US" smtClean="0"/>
              <a:pPr/>
              <a:t>‹#›</a:t>
            </a:fld>
            <a:endParaRPr lang="en-US" dirty="0"/>
          </a:p>
        </p:txBody>
      </p:sp>
      <p:cxnSp>
        <p:nvCxnSpPr>
          <p:cNvPr id="14" name="Straight Connector 13"/>
          <p:cNvCxnSpPr/>
          <p:nvPr userDrawn="1"/>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lumMod val="50000"/>
                  </a:schemeClr>
                </a:solidFill>
              </a:rPr>
              <a:t>For FMO/FSO Meeting use only - not for public distribution. </a:t>
            </a:r>
          </a:p>
        </p:txBody>
      </p:sp>
      <p:pic>
        <p:nvPicPr>
          <p:cNvPr id="4" name="Picture 3">
            <a:extLst>
              <a:ext uri="{FF2B5EF4-FFF2-40B4-BE49-F238E27FC236}">
                <a16:creationId xmlns:a16="http://schemas.microsoft.com/office/drawing/2014/main" id="{EBA4342A-6C44-F865-198C-1147279ECF1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3176" y="416061"/>
            <a:ext cx="1695242" cy="420624"/>
          </a:xfrm>
          <a:prstGeom prst="rect">
            <a:avLst/>
          </a:prstGeom>
        </p:spPr>
      </p:pic>
    </p:spTree>
    <p:extLst>
      <p:ext uri="{BB962C8B-B14F-4D97-AF65-F5344CB8AC3E}">
        <p14:creationId xmlns:p14="http://schemas.microsoft.com/office/powerpoint/2010/main" val="333243528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Presentation Title_badge">
    <p:spTree>
      <p:nvGrpSpPr>
        <p:cNvPr id="1" name=""/>
        <p:cNvGrpSpPr/>
        <p:nvPr/>
      </p:nvGrpSpPr>
      <p:grpSpPr>
        <a:xfrm>
          <a:off x="0" y="0"/>
          <a:ext cx="0" cy="0"/>
          <a:chOff x="0" y="0"/>
          <a:chExt cx="0" cy="0"/>
        </a:xfrm>
      </p:grpSpPr>
      <p:sp>
        <p:nvSpPr>
          <p:cNvPr id="2" name="Rectangle 1"/>
          <p:cNvSpPr/>
          <p:nvPr userDrawn="1"/>
        </p:nvSpPr>
        <p:spPr>
          <a:xfrm>
            <a:off x="160891" y="6290770"/>
            <a:ext cx="3398813" cy="3998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pic>
        <p:nvPicPr>
          <p:cNvPr id="4" name="Picture 3">
            <a:extLst>
              <a:ext uri="{FF2B5EF4-FFF2-40B4-BE49-F238E27FC236}">
                <a16:creationId xmlns:a16="http://schemas.microsoft.com/office/drawing/2014/main" id="{4A45CD5A-7177-89AF-7368-07DF595E3F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3176" y="416061"/>
            <a:ext cx="1695242" cy="420624"/>
          </a:xfrm>
          <a:prstGeom prst="rect">
            <a:avLst/>
          </a:prstGeom>
        </p:spPr>
      </p:pic>
      <p:sp>
        <p:nvSpPr>
          <p:cNvPr id="18" name="Text Placeholder 16"/>
          <p:cNvSpPr>
            <a:spLocks noGrp="1"/>
          </p:cNvSpPr>
          <p:nvPr>
            <p:ph type="body" sz="quarter" idx="23" hasCustomPrompt="1"/>
          </p:nvPr>
        </p:nvSpPr>
        <p:spPr>
          <a:xfrm>
            <a:off x="448926" y="6507725"/>
            <a:ext cx="2808288" cy="182880"/>
          </a:xfrm>
          <a:prstGeom prst="rect">
            <a:avLst/>
          </a:prstGeom>
        </p:spPr>
        <p:txBody>
          <a:bodyPr anchor="ctr"/>
          <a:lstStyle>
            <a:lvl1pPr>
              <a:defRPr sz="800" baseline="0">
                <a:solidFill>
                  <a:srgbClr val="005B88"/>
                </a:solidFill>
              </a:defRPr>
            </a:lvl1pPr>
            <a:lvl2pPr>
              <a:defRPr sz="1100"/>
            </a:lvl2pPr>
            <a:lvl3pPr>
              <a:defRPr sz="1100"/>
            </a:lvl3pPr>
            <a:lvl4pPr>
              <a:defRPr sz="1100"/>
            </a:lvl4pPr>
            <a:lvl5pPr>
              <a:defRPr sz="1100"/>
            </a:lvl5pPr>
          </a:lstStyle>
          <a:p>
            <a:pPr lvl="0"/>
            <a:r>
              <a:rPr lang="en-US" dirty="0" err="1"/>
              <a:t>AdTrax</a:t>
            </a:r>
            <a:r>
              <a:rPr lang="en-US" dirty="0"/>
              <a:t> CODE GOES HERE</a:t>
            </a:r>
          </a:p>
        </p:txBody>
      </p:sp>
      <p:sp>
        <p:nvSpPr>
          <p:cNvPr id="19" name="Text Placeholder 2"/>
          <p:cNvSpPr>
            <a:spLocks noGrp="1"/>
          </p:cNvSpPr>
          <p:nvPr>
            <p:ph type="body" sz="quarter" idx="24" hasCustomPrompt="1"/>
          </p:nvPr>
        </p:nvSpPr>
        <p:spPr>
          <a:xfrm>
            <a:off x="448926" y="1585575"/>
            <a:ext cx="3989851" cy="2361887"/>
          </a:xfrm>
          <a:prstGeom prst="rect">
            <a:avLst/>
          </a:prstGeom>
        </p:spPr>
        <p:txBody>
          <a:bodyPr anchor="b"/>
          <a:lstStyle>
            <a:lvl1pPr>
              <a:spcBef>
                <a:spcPts val="600"/>
              </a:spcBef>
              <a:spcAft>
                <a:spcPts val="0"/>
              </a:spcAft>
              <a:defRPr sz="4000" baseline="0">
                <a:solidFill>
                  <a:srgbClr val="152547"/>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20" name="Text Placeholder 2"/>
          <p:cNvSpPr>
            <a:spLocks noGrp="1"/>
          </p:cNvSpPr>
          <p:nvPr>
            <p:ph type="body" sz="quarter" idx="25" hasCustomPrompt="1"/>
          </p:nvPr>
        </p:nvSpPr>
        <p:spPr>
          <a:xfrm>
            <a:off x="420857" y="4177891"/>
            <a:ext cx="4694236" cy="1440175"/>
          </a:xfrm>
          <a:prstGeom prst="rect">
            <a:avLst/>
          </a:prstGeom>
        </p:spPr>
        <p:txBody>
          <a:bodyPr>
            <a:normAutofit/>
          </a:bodyPr>
          <a:lstStyle>
            <a:lvl1pPr>
              <a:defRPr sz="1800" baseline="0">
                <a:solidFill>
                  <a:srgbClr val="005B88"/>
                </a:solidFill>
                <a:latin typeface="Calibri Light" panose="020F0302020204030204" pitchFamily="34" charset="0"/>
                <a:cs typeface="Calibri Light" panose="020F03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8" name="Rectangle 7"/>
          <p:cNvSpPr/>
          <p:nvPr userDrawn="1"/>
        </p:nvSpPr>
        <p:spPr>
          <a:xfrm>
            <a:off x="448926" y="6290769"/>
            <a:ext cx="5299844" cy="230832"/>
          </a:xfrm>
          <a:prstGeom prst="rect">
            <a:avLst/>
          </a:prstGeom>
        </p:spPr>
        <p:txBody>
          <a:bodyPr wrap="square">
            <a:spAutoFit/>
          </a:bodyPr>
          <a:lstStyle/>
          <a:p>
            <a:pPr lvl="0"/>
            <a:r>
              <a:rPr lang="en-US" sz="900" dirty="0">
                <a:solidFill>
                  <a:srgbClr val="005B88"/>
                </a:solidFill>
              </a:rPr>
              <a:t>For FMO/FSO Meeting use only – not for public distribution. </a:t>
            </a:r>
          </a:p>
        </p:txBody>
      </p:sp>
      <p:pic>
        <p:nvPicPr>
          <p:cNvPr id="10" name="Picture 9">
            <a:extLst>
              <a:ext uri="{FF2B5EF4-FFF2-40B4-BE49-F238E27FC236}">
                <a16:creationId xmlns:a16="http://schemas.microsoft.com/office/drawing/2014/main" id="{0FC1883E-F3D4-7794-8EF3-B926F702B78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72849" y="0"/>
            <a:ext cx="7015976" cy="6858000"/>
          </a:xfrm>
          <a:prstGeom prst="rect">
            <a:avLst/>
          </a:prstGeom>
        </p:spPr>
      </p:pic>
    </p:spTree>
    <p:extLst>
      <p:ext uri="{BB962C8B-B14F-4D97-AF65-F5344CB8AC3E}">
        <p14:creationId xmlns:p14="http://schemas.microsoft.com/office/powerpoint/2010/main" val="9784728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PresentationTitle_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05C35-7E15-EAAD-6854-E98E792CE90C}"/>
              </a:ext>
            </a:extLst>
          </p:cNvPr>
          <p:cNvSpPr/>
          <p:nvPr userDrawn="1"/>
        </p:nvSpPr>
        <p:spPr>
          <a:xfrm>
            <a:off x="-1" y="0"/>
            <a:ext cx="8686800" cy="6858000"/>
          </a:xfrm>
          <a:prstGeom prst="rect">
            <a:avLst/>
          </a:prstGeom>
          <a:solidFill>
            <a:srgbClr val="2431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pic>
        <p:nvPicPr>
          <p:cNvPr id="3" name="Picture 2">
            <a:extLst>
              <a:ext uri="{FF2B5EF4-FFF2-40B4-BE49-F238E27FC236}">
                <a16:creationId xmlns:a16="http://schemas.microsoft.com/office/drawing/2014/main" id="{E5F81748-18D5-98EE-F35F-EC89D13A08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965" r="14977" b="-33255"/>
          <a:stretch/>
        </p:blipFill>
        <p:spPr>
          <a:xfrm>
            <a:off x="8698656" y="445843"/>
            <a:ext cx="3502098" cy="333235"/>
          </a:xfrm>
          <a:prstGeom prst="rect">
            <a:avLst/>
          </a:prstGeom>
        </p:spPr>
      </p:pic>
      <p:pic>
        <p:nvPicPr>
          <p:cNvPr id="4" name="Picture 3">
            <a:extLst>
              <a:ext uri="{FF2B5EF4-FFF2-40B4-BE49-F238E27FC236}">
                <a16:creationId xmlns:a16="http://schemas.microsoft.com/office/drawing/2014/main" id="{528C1747-6881-CDC3-CC3B-D67B5436382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18" name="Text Placeholder 16"/>
          <p:cNvSpPr>
            <a:spLocks noGrp="1"/>
          </p:cNvSpPr>
          <p:nvPr>
            <p:ph type="body" sz="quarter" idx="23" hasCustomPrompt="1"/>
          </p:nvPr>
        </p:nvSpPr>
        <p:spPr>
          <a:xfrm>
            <a:off x="448926" y="6507725"/>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err="1"/>
              <a:t>AdTrax</a:t>
            </a:r>
            <a:r>
              <a:rPr lang="en-US" dirty="0"/>
              <a:t> CODE GOES HERE</a:t>
            </a:r>
          </a:p>
        </p:txBody>
      </p:sp>
      <p:sp>
        <p:nvSpPr>
          <p:cNvPr id="19" name="Text Placeholder 2"/>
          <p:cNvSpPr>
            <a:spLocks noGrp="1"/>
          </p:cNvSpPr>
          <p:nvPr>
            <p:ph type="body" sz="quarter" idx="24" hasCustomPrompt="1"/>
          </p:nvPr>
        </p:nvSpPr>
        <p:spPr>
          <a:xfrm>
            <a:off x="448926" y="1585575"/>
            <a:ext cx="8007373" cy="2361887"/>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20" name="Text Placeholder 2"/>
          <p:cNvSpPr>
            <a:spLocks noGrp="1"/>
          </p:cNvSpPr>
          <p:nvPr>
            <p:ph type="body" sz="quarter" idx="25" hasCustomPrompt="1"/>
          </p:nvPr>
        </p:nvSpPr>
        <p:spPr>
          <a:xfrm>
            <a:off x="420857" y="4177891"/>
            <a:ext cx="8035442" cy="1440175"/>
          </a:xfrm>
          <a:prstGeom prst="rect">
            <a:avLst/>
          </a:prstGeom>
        </p:spPr>
        <p:txBody>
          <a:bodyPr>
            <a:normAutofit/>
          </a:bodyPr>
          <a:lstStyle>
            <a:lvl1pPr>
              <a:defRPr sz="1800" baseline="0">
                <a:solidFill>
                  <a:schemeClr val="bg2"/>
                </a:solidFill>
                <a:latin typeface="Calibri Light" panose="020F0302020204030204" pitchFamily="34" charset="0"/>
                <a:cs typeface="Calibri Light" panose="020F03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2" name="Rectangle 11"/>
          <p:cNvSpPr/>
          <p:nvPr userDrawn="1"/>
        </p:nvSpPr>
        <p:spPr>
          <a:xfrm>
            <a:off x="448926" y="6290769"/>
            <a:ext cx="3225992" cy="230832"/>
          </a:xfrm>
          <a:prstGeom prst="rect">
            <a:avLst/>
          </a:prstGeom>
        </p:spPr>
        <p:txBody>
          <a:bodyPr wrap="square">
            <a:spAutoFit/>
          </a:bodyPr>
          <a:lstStyle/>
          <a:p>
            <a:pPr lvl="0"/>
            <a:r>
              <a:rPr lang="en-US" sz="900" dirty="0">
                <a:solidFill>
                  <a:schemeClr val="bg2"/>
                </a:solidFill>
              </a:rPr>
              <a:t>For FMO/FSO Meeting use only - not for public distribution. </a:t>
            </a:r>
          </a:p>
        </p:txBody>
      </p:sp>
    </p:spTree>
    <p:extLst>
      <p:ext uri="{BB962C8B-B14F-4D97-AF65-F5344CB8AC3E}">
        <p14:creationId xmlns:p14="http://schemas.microsoft.com/office/powerpoint/2010/main" val="191692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PresentationTitle_light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6E143-57AD-8830-B520-A77DC51159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965" r="14977" b="-33255"/>
          <a:stretch/>
        </p:blipFill>
        <p:spPr>
          <a:xfrm>
            <a:off x="8698656" y="445843"/>
            <a:ext cx="3502098" cy="333235"/>
          </a:xfrm>
          <a:prstGeom prst="rect">
            <a:avLst/>
          </a:prstGeom>
        </p:spPr>
      </p:pic>
      <p:sp>
        <p:nvSpPr>
          <p:cNvPr id="5" name="Rectangle 4">
            <a:extLst>
              <a:ext uri="{FF2B5EF4-FFF2-40B4-BE49-F238E27FC236}">
                <a16:creationId xmlns:a16="http://schemas.microsoft.com/office/drawing/2014/main" id="{19C63D64-B881-321B-173D-76F578B913EC}"/>
              </a:ext>
            </a:extLst>
          </p:cNvPr>
          <p:cNvSpPr/>
          <p:nvPr userDrawn="1"/>
        </p:nvSpPr>
        <p:spPr>
          <a:xfrm>
            <a:off x="-1" y="0"/>
            <a:ext cx="8686800" cy="6858000"/>
          </a:xfrm>
          <a:prstGeom prst="rect">
            <a:avLst/>
          </a:prstGeom>
          <a:solidFill>
            <a:srgbClr val="76A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18" name="Text Placeholder 16"/>
          <p:cNvSpPr>
            <a:spLocks noGrp="1"/>
          </p:cNvSpPr>
          <p:nvPr>
            <p:ph type="body" sz="quarter" idx="23" hasCustomPrompt="1"/>
          </p:nvPr>
        </p:nvSpPr>
        <p:spPr>
          <a:xfrm>
            <a:off x="448926" y="6507725"/>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err="1"/>
              <a:t>AdTrax</a:t>
            </a:r>
            <a:r>
              <a:rPr lang="en-US" dirty="0"/>
              <a:t> CODE GOES HERE</a:t>
            </a:r>
          </a:p>
        </p:txBody>
      </p:sp>
      <p:sp>
        <p:nvSpPr>
          <p:cNvPr id="19" name="Text Placeholder 2"/>
          <p:cNvSpPr>
            <a:spLocks noGrp="1"/>
          </p:cNvSpPr>
          <p:nvPr>
            <p:ph type="body" sz="quarter" idx="24" hasCustomPrompt="1"/>
          </p:nvPr>
        </p:nvSpPr>
        <p:spPr>
          <a:xfrm>
            <a:off x="448926" y="1585575"/>
            <a:ext cx="8007373" cy="2361887"/>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20" name="Text Placeholder 2"/>
          <p:cNvSpPr>
            <a:spLocks noGrp="1"/>
          </p:cNvSpPr>
          <p:nvPr>
            <p:ph type="body" sz="quarter" idx="25" hasCustomPrompt="1"/>
          </p:nvPr>
        </p:nvSpPr>
        <p:spPr>
          <a:xfrm>
            <a:off x="420857" y="4177891"/>
            <a:ext cx="8035442" cy="1440175"/>
          </a:xfrm>
          <a:prstGeom prst="rect">
            <a:avLst/>
          </a:prstGeom>
        </p:spPr>
        <p:txBody>
          <a:bodyPr>
            <a:normAutofit/>
          </a:bodyPr>
          <a:lstStyle>
            <a:lvl1pPr>
              <a:defRPr sz="1800" baseline="0">
                <a:solidFill>
                  <a:schemeClr val="bg2"/>
                </a:solidFill>
                <a:latin typeface="Calibri Light" panose="020F0302020204030204" pitchFamily="34" charset="0"/>
                <a:cs typeface="Calibri Light" panose="020F03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2" name="Rectangle 11"/>
          <p:cNvSpPr/>
          <p:nvPr userDrawn="1"/>
        </p:nvSpPr>
        <p:spPr>
          <a:xfrm>
            <a:off x="448926" y="6290769"/>
            <a:ext cx="3225992" cy="230832"/>
          </a:xfrm>
          <a:prstGeom prst="rect">
            <a:avLst/>
          </a:prstGeom>
        </p:spPr>
        <p:txBody>
          <a:bodyPr wrap="square">
            <a:spAutoFit/>
          </a:bodyPr>
          <a:lstStyle/>
          <a:p>
            <a:pPr lvl="0"/>
            <a:r>
              <a:rPr lang="en-US" sz="900" dirty="0">
                <a:solidFill>
                  <a:schemeClr val="bg2"/>
                </a:solidFill>
              </a:rPr>
              <a:t>For FMO/FSO Meeting use only - not for public distribution. </a:t>
            </a:r>
          </a:p>
        </p:txBody>
      </p:sp>
      <p:pic>
        <p:nvPicPr>
          <p:cNvPr id="6" name="Picture 5">
            <a:extLst>
              <a:ext uri="{FF2B5EF4-FFF2-40B4-BE49-F238E27FC236}">
                <a16:creationId xmlns:a16="http://schemas.microsoft.com/office/drawing/2014/main" id="{2A11E3D6-A5DA-96B7-4D0A-8F32DF012FC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Tree>
    <p:extLst>
      <p:ext uri="{BB962C8B-B14F-4D97-AF65-F5344CB8AC3E}">
        <p14:creationId xmlns:p14="http://schemas.microsoft.com/office/powerpoint/2010/main" val="32189179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Agenda_number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491EF7-B419-86D4-0164-6CAFFD6218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930" y="-741966"/>
            <a:ext cx="12278987" cy="6475246"/>
          </a:xfrm>
          <a:prstGeom prst="rect">
            <a:avLst/>
          </a:prstGeom>
        </p:spPr>
      </p:pic>
      <p:sp>
        <p:nvSpPr>
          <p:cNvPr id="5" name="Text Placeholder 4"/>
          <p:cNvSpPr>
            <a:spLocks noGrp="1"/>
          </p:cNvSpPr>
          <p:nvPr>
            <p:ph type="body" sz="quarter" idx="21" hasCustomPrompt="1"/>
          </p:nvPr>
        </p:nvSpPr>
        <p:spPr>
          <a:xfrm>
            <a:off x="4078167" y="2017672"/>
            <a:ext cx="7661731" cy="3715608"/>
          </a:xfrm>
          <a:prstGeom prst="rect">
            <a:avLst/>
          </a:prstGeom>
        </p:spPr>
        <p:txBody>
          <a:bodyPr/>
          <a:lstStyle>
            <a:lvl1pPr marL="457200" indent="-457200">
              <a:buClr>
                <a:srgbClr val="005B88"/>
              </a:buClr>
              <a:buSzPct val="100000"/>
              <a:buFont typeface="+mj-lt"/>
              <a:buAutoNum type="arabicPeriod"/>
              <a:defRPr baseline="0">
                <a:solidFill>
                  <a:srgbClr val="005B88"/>
                </a:solidFill>
              </a:defRPr>
            </a:lvl1pPr>
            <a:lvl2pPr marL="457200" indent="-457200">
              <a:buFont typeface="+mj-lt"/>
              <a:buAutoNum type="arabicPeriod"/>
              <a:defRPr/>
            </a:lvl2pPr>
            <a:lvl3pPr marL="523796" indent="-514350">
              <a:buFont typeface="+mj-lt"/>
              <a:buAutoNum type="arabicPeriod"/>
              <a:defRPr/>
            </a:lvl3pPr>
            <a:lvl4pPr marL="463550" indent="0">
              <a:buFont typeface="+mj-lt"/>
              <a:buNone/>
              <a:defRPr>
                <a:solidFill>
                  <a:srgbClr val="005B88"/>
                </a:solidFill>
              </a:defRPr>
            </a:lvl4pPr>
            <a:lvl5pPr marL="1257300" indent="-342900">
              <a:buFont typeface="+mj-lt"/>
              <a:buAutoNum type="arabicPeriod"/>
              <a:defRPr/>
            </a:lvl5pPr>
          </a:lstStyle>
          <a:p>
            <a:pPr lvl="0"/>
            <a:r>
              <a:rPr lang="en-US" dirty="0"/>
              <a:t>Click to edit </a:t>
            </a:r>
          </a:p>
          <a:p>
            <a:pPr lvl="0"/>
            <a:r>
              <a:rPr lang="en-US" dirty="0"/>
              <a:t>Click to edit</a:t>
            </a:r>
          </a:p>
          <a:p>
            <a:pPr lvl="3"/>
            <a:r>
              <a:rPr lang="en-US" dirty="0"/>
              <a:t>Second level </a:t>
            </a:r>
          </a:p>
          <a:p>
            <a:pPr lvl="0"/>
            <a:r>
              <a:rPr lang="en-US" dirty="0"/>
              <a:t>Click to edit</a:t>
            </a:r>
          </a:p>
        </p:txBody>
      </p:sp>
      <p:sp>
        <p:nvSpPr>
          <p:cNvPr id="7" name="Text Placeholder 6"/>
          <p:cNvSpPr>
            <a:spLocks noGrp="1"/>
          </p:cNvSpPr>
          <p:nvPr>
            <p:ph type="body" sz="quarter" idx="22" hasCustomPrompt="1"/>
          </p:nvPr>
        </p:nvSpPr>
        <p:spPr>
          <a:xfrm>
            <a:off x="380042" y="2012309"/>
            <a:ext cx="2744176" cy="667800"/>
          </a:xfrm>
        </p:spPr>
        <p:txBody>
          <a:bodyPr>
            <a:noAutofit/>
          </a:bodyPr>
          <a:lstStyle>
            <a:lvl1pPr>
              <a:defRPr sz="4800">
                <a:solidFill>
                  <a:srgbClr val="005B88"/>
                </a:solidFill>
              </a:defRPr>
            </a:lvl1pPr>
            <a:lvl5pPr>
              <a:defRPr/>
            </a:lvl5pPr>
          </a:lstStyle>
          <a:p>
            <a:pPr lvl="0"/>
            <a:r>
              <a:rPr lang="en-US" dirty="0"/>
              <a:t>Agenda</a:t>
            </a:r>
          </a:p>
        </p:txBody>
      </p:sp>
      <p:sp>
        <p:nvSpPr>
          <p:cNvPr id="17"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lumMod val="50000"/>
                  </a:schemeClr>
                </a:solidFill>
                <a:latin typeface="Calibri" panose="020F0502020204030204" pitchFamily="34" charset="0"/>
              </a:defRPr>
            </a:lvl1pPr>
          </a:lstStyle>
          <a:p>
            <a:fld id="{67FC5CDF-15F9-4054-9F50-C9080AAD3281}" type="slidenum">
              <a:rPr lang="en-US" smtClean="0"/>
              <a:pPr/>
              <a:t>‹#›</a:t>
            </a:fld>
            <a:endParaRPr lang="en-US" dirty="0"/>
          </a:p>
        </p:txBody>
      </p:sp>
      <p:cxnSp>
        <p:nvCxnSpPr>
          <p:cNvPr id="18" name="Straight Connector 17"/>
          <p:cNvCxnSpPr/>
          <p:nvPr userDrawn="1"/>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249501-17EC-F12E-986A-0DDE2F990B9D}"/>
              </a:ext>
            </a:extLst>
          </p:cNvPr>
          <p:cNvSpPr txBox="1"/>
          <p:nvPr userDrawn="1"/>
        </p:nvSpPr>
        <p:spPr>
          <a:xfrm>
            <a:off x="13541829" y="936171"/>
            <a:ext cx="0" cy="0"/>
          </a:xfrm>
          <a:prstGeom prst="rect">
            <a:avLst/>
          </a:prstGeom>
          <a:noFill/>
        </p:spPr>
        <p:txBody>
          <a:bodyPr wrap="none" rtlCol="0">
            <a:noAutofit/>
          </a:bodyPr>
          <a:lstStyle/>
          <a:p>
            <a:pPr>
              <a:lnSpc>
                <a:spcPct val="90000"/>
              </a:lnSpc>
            </a:pPr>
            <a:endParaRPr lang="en-US" dirty="0" err="1">
              <a:solidFill>
                <a:schemeClr val="tx1"/>
              </a:solidFill>
            </a:endParaRPr>
          </a:p>
        </p:txBody>
      </p:sp>
      <p:pic>
        <p:nvPicPr>
          <p:cNvPr id="6" name="Picture 5">
            <a:extLst>
              <a:ext uri="{FF2B5EF4-FFF2-40B4-BE49-F238E27FC236}">
                <a16:creationId xmlns:a16="http://schemas.microsoft.com/office/drawing/2014/main" id="{A7AF4200-BF28-CF00-58A7-B2B898852FF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3176" y="416061"/>
            <a:ext cx="1695242" cy="420624"/>
          </a:xfrm>
          <a:prstGeom prst="rect">
            <a:avLst/>
          </a:prstGeom>
        </p:spPr>
      </p:pic>
    </p:spTree>
    <p:extLst>
      <p:ext uri="{BB962C8B-B14F-4D97-AF65-F5344CB8AC3E}">
        <p14:creationId xmlns:p14="http://schemas.microsoft.com/office/powerpoint/2010/main" val="89610093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blank_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6C2D6B-B93B-6955-AB38-372A38F94078}"/>
              </a:ext>
            </a:extLst>
          </p:cNvPr>
          <p:cNvSpPr/>
          <p:nvPr userDrawn="1"/>
        </p:nvSpPr>
        <p:spPr>
          <a:xfrm>
            <a:off x="0" y="0"/>
            <a:ext cx="12188952" cy="6858000"/>
          </a:xfrm>
          <a:prstGeom prst="rect">
            <a:avLst/>
          </a:prstGeom>
          <a:solidFill>
            <a:srgbClr val="2431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pic>
        <p:nvPicPr>
          <p:cNvPr id="4" name="Picture 3">
            <a:extLst>
              <a:ext uri="{FF2B5EF4-FFF2-40B4-BE49-F238E27FC236}">
                <a16:creationId xmlns:a16="http://schemas.microsoft.com/office/drawing/2014/main" id="{2FEF2866-757B-E43D-62D0-C4B33733F2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359"/>
          <a:stretch/>
        </p:blipFill>
        <p:spPr>
          <a:xfrm>
            <a:off x="-1" y="840345"/>
            <a:ext cx="12188825" cy="4926258"/>
          </a:xfrm>
          <a:prstGeom prst="rect">
            <a:avLst/>
          </a:prstGeom>
        </p:spPr>
      </p:pic>
      <p:sp>
        <p:nvSpPr>
          <p:cNvPr id="10"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11" name="Straight Connector 10"/>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pic>
        <p:nvPicPr>
          <p:cNvPr id="2" name="Picture 1">
            <a:extLst>
              <a:ext uri="{FF2B5EF4-FFF2-40B4-BE49-F238E27FC236}">
                <a16:creationId xmlns:a16="http://schemas.microsoft.com/office/drawing/2014/main" id="{76FC0D8A-94D6-9137-1E6D-1EB06226B0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Tree>
    <p:extLst>
      <p:ext uri="{BB962C8B-B14F-4D97-AF65-F5344CB8AC3E}">
        <p14:creationId xmlns:p14="http://schemas.microsoft.com/office/powerpoint/2010/main" val="33932999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nk_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7DCDB6-F66B-A312-F946-F3862C28A19D}"/>
              </a:ext>
            </a:extLst>
          </p:cNvPr>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pic>
        <p:nvPicPr>
          <p:cNvPr id="3" name="Picture 2">
            <a:extLst>
              <a:ext uri="{FF2B5EF4-FFF2-40B4-BE49-F238E27FC236}">
                <a16:creationId xmlns:a16="http://schemas.microsoft.com/office/drawing/2014/main" id="{178F9ED0-500F-EA6E-6DDE-961537B993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61097"/>
            <a:ext cx="12188825" cy="6427700"/>
          </a:xfrm>
          <a:prstGeom prst="rect">
            <a:avLst/>
          </a:prstGeom>
        </p:spPr>
      </p:pic>
      <p:pic>
        <p:nvPicPr>
          <p:cNvPr id="4" name="Picture 3">
            <a:extLst>
              <a:ext uri="{FF2B5EF4-FFF2-40B4-BE49-F238E27FC236}">
                <a16:creationId xmlns:a16="http://schemas.microsoft.com/office/drawing/2014/main" id="{B49FE507-67B5-B441-5648-7AA235FFF1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11"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12" name="Straight Connector 11"/>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spTree>
    <p:extLst>
      <p:ext uri="{BB962C8B-B14F-4D97-AF65-F5344CB8AC3E}">
        <p14:creationId xmlns:p14="http://schemas.microsoft.com/office/powerpoint/2010/main" val="666416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on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5" hasCustomPrompt="1"/>
          </p:nvPr>
        </p:nvSpPr>
        <p:spPr>
          <a:xfrm>
            <a:off x="333712" y="1574588"/>
            <a:ext cx="4572000" cy="4114800"/>
          </a:xfrm>
          <a:prstGeom prst="rect">
            <a:avLst/>
          </a:prstGeom>
        </p:spPr>
        <p:txBody>
          <a:bodyPr/>
          <a:lstStyle>
            <a:lvl1pPr algn="l" defTabSz="1088167" rtl="0" eaLnBrk="1" latinLnBrk="0" hangingPunct="1">
              <a:lnSpc>
                <a:spcPct val="100000"/>
              </a:lnSpc>
              <a:spcBef>
                <a:spcPts val="200"/>
              </a:spcBef>
              <a:spcAft>
                <a:spcPts val="200"/>
              </a:spcAft>
              <a:defRPr lang="en-US" sz="24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4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20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800" b="0" kern="1200" dirty="0">
                <a:solidFill>
                  <a:schemeClr val="tx1"/>
                </a:solidFill>
                <a:latin typeface="+mn-lt"/>
                <a:ea typeface="+mn-ea"/>
                <a:cs typeface="+mn-cs"/>
              </a:defRPr>
            </a:lvl5pPr>
            <a:lvl6pPr>
              <a:lnSpc>
                <a:spcPct val="100000"/>
              </a:lnSpc>
              <a:spcBef>
                <a:spcPts val="200"/>
              </a:spcBef>
              <a:spcAft>
                <a:spcPts val="200"/>
              </a:spcAft>
              <a:defRPr/>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90256320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lank_l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7664AD-89D4-EE53-D1E6-F20EF90BA401}"/>
              </a:ext>
            </a:extLst>
          </p:cNvPr>
          <p:cNvSpPr/>
          <p:nvPr userDrawn="1"/>
        </p:nvSpPr>
        <p:spPr>
          <a:xfrm>
            <a:off x="0" y="0"/>
            <a:ext cx="12188825" cy="6858000"/>
          </a:xfrm>
          <a:prstGeom prst="rect">
            <a:avLst/>
          </a:prstGeom>
          <a:solidFill>
            <a:srgbClr val="76A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14"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15" name="Straight Connector 14"/>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pic>
        <p:nvPicPr>
          <p:cNvPr id="3" name="Picture 2">
            <a:extLst>
              <a:ext uri="{FF2B5EF4-FFF2-40B4-BE49-F238E27FC236}">
                <a16:creationId xmlns:a16="http://schemas.microsoft.com/office/drawing/2014/main" id="{2F62B606-31B6-A709-7C49-501DD6BAD9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61097"/>
            <a:ext cx="12188825" cy="6427700"/>
          </a:xfrm>
          <a:prstGeom prst="rect">
            <a:avLst/>
          </a:prstGeom>
        </p:spPr>
      </p:pic>
      <p:pic>
        <p:nvPicPr>
          <p:cNvPr id="4" name="Picture 3">
            <a:extLst>
              <a:ext uri="{FF2B5EF4-FFF2-40B4-BE49-F238E27FC236}">
                <a16:creationId xmlns:a16="http://schemas.microsoft.com/office/drawing/2014/main" id="{2EC00221-E68F-C804-F96F-49022A8280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Tree>
    <p:extLst>
      <p:ext uri="{BB962C8B-B14F-4D97-AF65-F5344CB8AC3E}">
        <p14:creationId xmlns:p14="http://schemas.microsoft.com/office/powerpoint/2010/main" val="20856544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62797" y="638084"/>
            <a:ext cx="2468880" cy="198601"/>
          </a:xfrm>
          <a:prstGeom prst="rect">
            <a:avLst/>
          </a:prstGeom>
        </p:spPr>
      </p:pic>
      <p:sp>
        <p:nvSpPr>
          <p:cNvPr id="12"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lumMod val="50000"/>
                  </a:schemeClr>
                </a:solidFill>
                <a:latin typeface="Calibri" panose="020F0502020204030204" pitchFamily="34" charset="0"/>
              </a:defRPr>
            </a:lvl1pPr>
          </a:lstStyle>
          <a:p>
            <a:fld id="{67FC5CDF-15F9-4054-9F50-C9080AAD3281}" type="slidenum">
              <a:rPr lang="en-US" smtClean="0"/>
              <a:pPr/>
              <a:t>‹#›</a:t>
            </a:fld>
            <a:endParaRPr lang="en-US" dirty="0"/>
          </a:p>
        </p:txBody>
      </p:sp>
      <p:cxnSp>
        <p:nvCxnSpPr>
          <p:cNvPr id="13" name="Straight Connector 12"/>
          <p:cNvCxnSpPr/>
          <p:nvPr userDrawn="1"/>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lumMod val="50000"/>
                  </a:schemeClr>
                </a:solidFill>
              </a:rPr>
              <a:t>For FMO/FSO Meeting use only - not for public distribution. </a:t>
            </a:r>
          </a:p>
        </p:txBody>
      </p:sp>
      <p:pic>
        <p:nvPicPr>
          <p:cNvPr id="4" name="Picture 3">
            <a:extLst>
              <a:ext uri="{FF2B5EF4-FFF2-40B4-BE49-F238E27FC236}">
                <a16:creationId xmlns:a16="http://schemas.microsoft.com/office/drawing/2014/main" id="{89B965A9-1B5A-A1A0-7800-B05014B902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661097"/>
            <a:ext cx="12189834" cy="6428232"/>
          </a:xfrm>
          <a:prstGeom prst="rect">
            <a:avLst/>
          </a:prstGeom>
        </p:spPr>
      </p:pic>
      <p:pic>
        <p:nvPicPr>
          <p:cNvPr id="5" name="Picture 4">
            <a:extLst>
              <a:ext uri="{FF2B5EF4-FFF2-40B4-BE49-F238E27FC236}">
                <a16:creationId xmlns:a16="http://schemas.microsoft.com/office/drawing/2014/main" id="{F746D643-C7C0-0C89-289A-ECE92F6AB36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3176" y="416061"/>
            <a:ext cx="1695242" cy="420624"/>
          </a:xfrm>
          <a:prstGeom prst="rect">
            <a:avLst/>
          </a:prstGeom>
        </p:spPr>
      </p:pic>
    </p:spTree>
    <p:extLst>
      <p:ext uri="{BB962C8B-B14F-4D97-AF65-F5344CB8AC3E}">
        <p14:creationId xmlns:p14="http://schemas.microsoft.com/office/powerpoint/2010/main" val="197954991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lank_white and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491EF7-B419-86D4-0164-6CAFFD6218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930" y="-741966"/>
            <a:ext cx="12278987" cy="6475246"/>
          </a:xfrm>
          <a:prstGeom prst="rect">
            <a:avLst/>
          </a:prstGeom>
        </p:spPr>
      </p:pic>
      <p:sp>
        <p:nvSpPr>
          <p:cNvPr id="17"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lumMod val="50000"/>
                  </a:schemeClr>
                </a:solidFill>
                <a:latin typeface="Calibri" panose="020F0502020204030204" pitchFamily="34" charset="0"/>
              </a:defRPr>
            </a:lvl1pPr>
          </a:lstStyle>
          <a:p>
            <a:fld id="{67FC5CDF-15F9-4054-9F50-C9080AAD3281}" type="slidenum">
              <a:rPr lang="en-US" smtClean="0"/>
              <a:pPr/>
              <a:t>‹#›</a:t>
            </a:fld>
            <a:endParaRPr lang="en-US" dirty="0"/>
          </a:p>
        </p:txBody>
      </p:sp>
      <p:cxnSp>
        <p:nvCxnSpPr>
          <p:cNvPr id="18" name="Straight Connector 17"/>
          <p:cNvCxnSpPr/>
          <p:nvPr userDrawn="1"/>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249501-17EC-F12E-986A-0DDE2F990B9D}"/>
              </a:ext>
            </a:extLst>
          </p:cNvPr>
          <p:cNvSpPr txBox="1"/>
          <p:nvPr userDrawn="1"/>
        </p:nvSpPr>
        <p:spPr>
          <a:xfrm>
            <a:off x="13541829" y="936171"/>
            <a:ext cx="0" cy="0"/>
          </a:xfrm>
          <a:prstGeom prst="rect">
            <a:avLst/>
          </a:prstGeom>
          <a:noFill/>
        </p:spPr>
        <p:txBody>
          <a:bodyPr wrap="none" rtlCol="0">
            <a:noAutofit/>
          </a:bodyPr>
          <a:lstStyle/>
          <a:p>
            <a:pPr>
              <a:lnSpc>
                <a:spcPct val="90000"/>
              </a:lnSpc>
            </a:pPr>
            <a:endParaRPr lang="en-US" dirty="0" err="1">
              <a:solidFill>
                <a:schemeClr val="tx1"/>
              </a:solidFill>
            </a:endParaRPr>
          </a:p>
        </p:txBody>
      </p:sp>
      <p:pic>
        <p:nvPicPr>
          <p:cNvPr id="6" name="Picture 5">
            <a:extLst>
              <a:ext uri="{FF2B5EF4-FFF2-40B4-BE49-F238E27FC236}">
                <a16:creationId xmlns:a16="http://schemas.microsoft.com/office/drawing/2014/main" id="{A7AF4200-BF28-CF00-58A7-B2B898852FF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3176" y="416061"/>
            <a:ext cx="1695242" cy="420624"/>
          </a:xfrm>
          <a:prstGeom prst="rect">
            <a:avLst/>
          </a:prstGeom>
        </p:spPr>
      </p:pic>
    </p:spTree>
    <p:extLst>
      <p:ext uri="{BB962C8B-B14F-4D97-AF65-F5344CB8AC3E}">
        <p14:creationId xmlns:p14="http://schemas.microsoft.com/office/powerpoint/2010/main" val="9646592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partblank_darkblu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1591E-B88A-360D-232D-35C5E9E3444E}"/>
              </a:ext>
            </a:extLst>
          </p:cNvPr>
          <p:cNvSpPr/>
          <p:nvPr userDrawn="1"/>
        </p:nvSpPr>
        <p:spPr>
          <a:xfrm>
            <a:off x="0" y="0"/>
            <a:ext cx="8686800" cy="6858000"/>
          </a:xfrm>
          <a:prstGeom prst="rect">
            <a:avLst/>
          </a:prstGeom>
          <a:solidFill>
            <a:srgbClr val="2431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pic>
        <p:nvPicPr>
          <p:cNvPr id="3" name="Picture 2">
            <a:extLst>
              <a:ext uri="{FF2B5EF4-FFF2-40B4-BE49-F238E27FC236}">
                <a16:creationId xmlns:a16="http://schemas.microsoft.com/office/drawing/2014/main" id="{AD92200F-C223-905F-281A-76A5DC8CA8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5"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6" name="Straight Connector 5"/>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spTree>
    <p:extLst>
      <p:ext uri="{BB962C8B-B14F-4D97-AF65-F5344CB8AC3E}">
        <p14:creationId xmlns:p14="http://schemas.microsoft.com/office/powerpoint/2010/main" val="19191148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partblank_blu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5274D1-6BD9-4F59-DC11-143831CCA75E}"/>
              </a:ext>
            </a:extLst>
          </p:cNvPr>
          <p:cNvSpPr/>
          <p:nvPr userDrawn="1"/>
        </p:nvSpPr>
        <p:spPr>
          <a:xfrm>
            <a:off x="0" y="0"/>
            <a:ext cx="868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pic>
        <p:nvPicPr>
          <p:cNvPr id="3" name="Picture 2">
            <a:extLst>
              <a:ext uri="{FF2B5EF4-FFF2-40B4-BE49-F238E27FC236}">
                <a16:creationId xmlns:a16="http://schemas.microsoft.com/office/drawing/2014/main" id="{DBCE5FEB-83CD-3463-1F47-C6BE02C6B8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9"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10" name="Straight Connector 9"/>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spTree>
    <p:extLst>
      <p:ext uri="{BB962C8B-B14F-4D97-AF65-F5344CB8AC3E}">
        <p14:creationId xmlns:p14="http://schemas.microsoft.com/office/powerpoint/2010/main" val="316906877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artblank_lightblu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9A5BC2-74F2-EFB1-F753-76C82A662401}"/>
              </a:ext>
            </a:extLst>
          </p:cNvPr>
          <p:cNvSpPr/>
          <p:nvPr userDrawn="1"/>
        </p:nvSpPr>
        <p:spPr>
          <a:xfrm>
            <a:off x="0" y="0"/>
            <a:ext cx="8686800" cy="6858000"/>
          </a:xfrm>
          <a:prstGeom prst="rect">
            <a:avLst/>
          </a:prstGeom>
          <a:solidFill>
            <a:srgbClr val="76A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pic>
        <p:nvPicPr>
          <p:cNvPr id="3" name="Picture 2">
            <a:extLst>
              <a:ext uri="{FF2B5EF4-FFF2-40B4-BE49-F238E27FC236}">
                <a16:creationId xmlns:a16="http://schemas.microsoft.com/office/drawing/2014/main" id="{D52695BC-4FE6-F813-26F6-FDD0E2B56E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9"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10" name="Straight Connector 9"/>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a:t>
            </a:r>
            <a:r>
              <a:rPr lang="en-US" sz="800" dirty="0">
                <a:solidFill>
                  <a:schemeClr val="bg2">
                    <a:lumMod val="50000"/>
                  </a:schemeClr>
                </a:solidFill>
              </a:rPr>
              <a:t>. </a:t>
            </a:r>
          </a:p>
        </p:txBody>
      </p:sp>
    </p:spTree>
    <p:extLst>
      <p:ext uri="{BB962C8B-B14F-4D97-AF65-F5344CB8AC3E}">
        <p14:creationId xmlns:p14="http://schemas.microsoft.com/office/powerpoint/2010/main" val="237130044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halfpage_map">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9D586-8B3F-0EAC-4F47-7BBB0780AD08}"/>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a:xfrm>
            <a:off x="6094412" y="0"/>
            <a:ext cx="6094540" cy="6858000"/>
          </a:xfrm>
          <a:prstGeom prst="rect">
            <a:avLst/>
          </a:prstGeom>
        </p:spPr>
      </p:pic>
      <p:sp>
        <p:nvSpPr>
          <p:cNvPr id="7"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8" name="Straight Connector 7"/>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pic>
        <p:nvPicPr>
          <p:cNvPr id="4" name="Picture 3">
            <a:extLst>
              <a:ext uri="{FF2B5EF4-FFF2-40B4-BE49-F238E27FC236}">
                <a16:creationId xmlns:a16="http://schemas.microsoft.com/office/drawing/2014/main" id="{553AA57C-F43D-0AE2-D794-709F6B1B7D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Tree>
    <p:extLst>
      <p:ext uri="{BB962C8B-B14F-4D97-AF65-F5344CB8AC3E}">
        <p14:creationId xmlns:p14="http://schemas.microsoft.com/office/powerpoint/2010/main" val="15876988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halfpage_view">
    <p:bg>
      <p:bgPr>
        <a:solidFill>
          <a:schemeClr val="bg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697CB-C41D-E347-7F4E-7933EB5642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036805" y="0"/>
            <a:ext cx="6152020" cy="6857107"/>
          </a:xfrm>
          <a:prstGeom prst="rect">
            <a:avLst/>
          </a:prstGeom>
        </p:spPr>
      </p:pic>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7" name="Straight Connector 6"/>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pic>
        <p:nvPicPr>
          <p:cNvPr id="3" name="Picture 2">
            <a:extLst>
              <a:ext uri="{FF2B5EF4-FFF2-40B4-BE49-F238E27FC236}">
                <a16:creationId xmlns:a16="http://schemas.microsoft.com/office/drawing/2014/main" id="{DDC9D089-01E0-21C9-F8BE-EEB9ADEA0DD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Tree>
    <p:extLst>
      <p:ext uri="{BB962C8B-B14F-4D97-AF65-F5344CB8AC3E}">
        <p14:creationId xmlns:p14="http://schemas.microsoft.com/office/powerpoint/2010/main" val="34054511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halfpage_water way">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DE53B-4016-DD2C-9115-CA23C38C157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094411" y="0"/>
            <a:ext cx="6094413" cy="6857107"/>
          </a:xfrm>
          <a:prstGeom prst="rect">
            <a:avLst/>
          </a:prstGeom>
        </p:spPr>
      </p:pic>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7" name="Straight Connector 6"/>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21"/>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pic>
        <p:nvPicPr>
          <p:cNvPr id="4" name="Picture 3">
            <a:extLst>
              <a:ext uri="{FF2B5EF4-FFF2-40B4-BE49-F238E27FC236}">
                <a16:creationId xmlns:a16="http://schemas.microsoft.com/office/drawing/2014/main" id="{3352DCF2-FBCB-AEA6-F1EC-38C6CCC3346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Tree>
    <p:extLst>
      <p:ext uri="{BB962C8B-B14F-4D97-AF65-F5344CB8AC3E}">
        <p14:creationId xmlns:p14="http://schemas.microsoft.com/office/powerpoint/2010/main" val="79620259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halfpage_bridge">
    <p:bg>
      <p:bgPr>
        <a:solidFill>
          <a:srgbClr val="76ABC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E869A-7861-13C4-AAE2-DFDA585F47E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094411" y="0"/>
            <a:ext cx="6094413" cy="6857106"/>
          </a:xfrm>
          <a:prstGeom prst="rect">
            <a:avLst/>
          </a:prstGeom>
          <a:solidFill>
            <a:srgbClr val="76ABCA"/>
          </a:solidFill>
        </p:spPr>
      </p:pic>
      <p:pic>
        <p:nvPicPr>
          <p:cNvPr id="3" name="Picture 2">
            <a:extLst>
              <a:ext uri="{FF2B5EF4-FFF2-40B4-BE49-F238E27FC236}">
                <a16:creationId xmlns:a16="http://schemas.microsoft.com/office/drawing/2014/main" id="{0F6BD521-C69D-7612-2E58-A9AD29C40A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4" name="Slide Number Placeholder 5">
            <a:extLst>
              <a:ext uri="{FF2B5EF4-FFF2-40B4-BE49-F238E27FC236}">
                <a16:creationId xmlns:a16="http://schemas.microsoft.com/office/drawing/2014/main" id="{963B6DA7-A89C-5B9D-8768-40C7C937429C}"/>
              </a:ext>
            </a:extLst>
          </p:cNvPr>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solidFill>
                <a:latin typeface="Calibri" panose="020F0502020204030204" pitchFamily="34" charset="0"/>
              </a:defRPr>
            </a:lvl1pPr>
          </a:lstStyle>
          <a:p>
            <a:fld id="{67FC5CDF-15F9-4054-9F50-C9080AAD3281}" type="slidenum">
              <a:rPr lang="en-US" smtClean="0"/>
              <a:pPr/>
              <a:t>‹#›</a:t>
            </a:fld>
            <a:endParaRPr lang="en-US" dirty="0"/>
          </a:p>
        </p:txBody>
      </p:sp>
      <p:cxnSp>
        <p:nvCxnSpPr>
          <p:cNvPr id="5" name="Straight Connector 4">
            <a:extLst>
              <a:ext uri="{FF2B5EF4-FFF2-40B4-BE49-F238E27FC236}">
                <a16:creationId xmlns:a16="http://schemas.microsoft.com/office/drawing/2014/main" id="{015F3596-2D50-41A3-6CD5-CD7E10E9A8D3}"/>
              </a:ext>
            </a:extLst>
          </p:cNvPr>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21">
            <a:extLst>
              <a:ext uri="{FF2B5EF4-FFF2-40B4-BE49-F238E27FC236}">
                <a16:creationId xmlns:a16="http://schemas.microsoft.com/office/drawing/2014/main" id="{53E914CE-3285-7795-57FC-3E73A031C3B7}"/>
              </a:ext>
            </a:extLst>
          </p:cNvPr>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solidFill>
              </a:rPr>
              <a:t>For FMO/FSO Meeting use only - not for public distribution. </a:t>
            </a:r>
          </a:p>
        </p:txBody>
      </p:sp>
    </p:spTree>
    <p:extLst>
      <p:ext uri="{BB962C8B-B14F-4D97-AF65-F5344CB8AC3E}">
        <p14:creationId xmlns:p14="http://schemas.microsoft.com/office/powerpoint/2010/main" val="704301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two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5604523"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557594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390487436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halfpage_trees">
    <p:bg>
      <p:bgPr>
        <a:solidFill>
          <a:srgbClr val="F5F5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315467-F98D-6637-6CCF-3571B075ABB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
          <a:stretch/>
        </p:blipFill>
        <p:spPr>
          <a:xfrm>
            <a:off x="6094412" y="892"/>
            <a:ext cx="6094412" cy="6895329"/>
          </a:xfrm>
          <a:prstGeom prst="rect">
            <a:avLst/>
          </a:prstGeom>
        </p:spPr>
      </p:pic>
      <p:cxnSp>
        <p:nvCxnSpPr>
          <p:cNvPr id="7" name="Straight Connector 6"/>
          <p:cNvCxnSpPr/>
          <p:nvPr userDrawn="1"/>
        </p:nvCxnSpPr>
        <p:spPr>
          <a:xfrm>
            <a:off x="621747" y="6366956"/>
            <a:ext cx="0" cy="2817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F13D865-7FC9-CE7E-37C2-8F490AF133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3176" y="416061"/>
            <a:ext cx="1695242" cy="420624"/>
          </a:xfrm>
          <a:prstGeom prst="rect">
            <a:avLst/>
          </a:prstGeom>
        </p:spPr>
      </p:pic>
      <p:sp>
        <p:nvSpPr>
          <p:cNvPr id="9" name="Slide Number Placeholder 5">
            <a:extLst>
              <a:ext uri="{FF2B5EF4-FFF2-40B4-BE49-F238E27FC236}">
                <a16:creationId xmlns:a16="http://schemas.microsoft.com/office/drawing/2014/main" id="{8F2A27D7-66F2-8CE3-E694-151D1EEBFF1A}"/>
              </a:ext>
            </a:extLst>
          </p:cNvPr>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chemeClr val="bg2">
                    <a:lumMod val="50000"/>
                  </a:schemeClr>
                </a:solidFill>
                <a:latin typeface="Calibri" panose="020F0502020204030204" pitchFamily="34" charset="0"/>
              </a:defRPr>
            </a:lvl1pPr>
          </a:lstStyle>
          <a:p>
            <a:fld id="{67FC5CDF-15F9-4054-9F50-C9080AAD3281}" type="slidenum">
              <a:rPr lang="en-US" smtClean="0"/>
              <a:pPr/>
              <a:t>‹#›</a:t>
            </a:fld>
            <a:endParaRPr lang="en-US" dirty="0"/>
          </a:p>
        </p:txBody>
      </p:sp>
      <p:cxnSp>
        <p:nvCxnSpPr>
          <p:cNvPr id="10" name="Straight Connector 9">
            <a:extLst>
              <a:ext uri="{FF2B5EF4-FFF2-40B4-BE49-F238E27FC236}">
                <a16:creationId xmlns:a16="http://schemas.microsoft.com/office/drawing/2014/main" id="{6EC34E63-D813-44B2-CA1D-B8F006418A7A}"/>
              </a:ext>
            </a:extLst>
          </p:cNvPr>
          <p:cNvCxnSpPr/>
          <p:nvPr userDrawn="1"/>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21">
            <a:extLst>
              <a:ext uri="{FF2B5EF4-FFF2-40B4-BE49-F238E27FC236}">
                <a16:creationId xmlns:a16="http://schemas.microsoft.com/office/drawing/2014/main" id="{3194F5FF-944D-D014-BE39-1C0334A3C506}"/>
              </a:ext>
            </a:extLst>
          </p:cNvPr>
          <p:cNvSpPr>
            <a:spLocks noChangeArrowheads="1"/>
          </p:cNvSpPr>
          <p:nvPr userDrawn="1"/>
        </p:nvSpPr>
        <p:spPr bwMode="gray">
          <a:xfrm>
            <a:off x="736960" y="6390039"/>
            <a:ext cx="2592316"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chemeClr val="bg2">
                    <a:lumMod val="50000"/>
                  </a:schemeClr>
                </a:solidFill>
              </a:rPr>
              <a:t>For FMO/FSO Meeting use only - not for public distribution. </a:t>
            </a:r>
          </a:p>
        </p:txBody>
      </p:sp>
    </p:spTree>
    <p:extLst>
      <p:ext uri="{BB962C8B-B14F-4D97-AF65-F5344CB8AC3E}">
        <p14:creationId xmlns:p14="http://schemas.microsoft.com/office/powerpoint/2010/main" val="412577860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image_dus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CFEFA-0F62-8EE7-5EE0-E0B554E5D50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2" cy="6858000"/>
          </a:xfrm>
          <a:prstGeom prst="rect">
            <a:avLst/>
          </a:prstGeom>
        </p:spPr>
      </p:pic>
      <p:pic>
        <p:nvPicPr>
          <p:cNvPr id="5" name="Picture 4">
            <a:extLst>
              <a:ext uri="{FF2B5EF4-FFF2-40B4-BE49-F238E27FC236}">
                <a16:creationId xmlns:a16="http://schemas.microsoft.com/office/drawing/2014/main" id="{7B039535-5541-1E24-0F98-9E6BE7493B3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4" name="Rectangle 3"/>
          <p:cNvSpPr/>
          <p:nvPr userDrawn="1"/>
        </p:nvSpPr>
        <p:spPr>
          <a:xfrm>
            <a:off x="276105" y="6394604"/>
            <a:ext cx="6092825" cy="215444"/>
          </a:xfrm>
          <a:prstGeom prst="rect">
            <a:avLst/>
          </a:prstGeom>
        </p:spPr>
        <p:txBody>
          <a:bodyPr>
            <a:spAutoFit/>
          </a:bodyPr>
          <a:lstStyle/>
          <a:p>
            <a:pPr lvl="0"/>
            <a:r>
              <a:rPr lang="en-US" sz="800" dirty="0">
                <a:solidFill>
                  <a:schemeClr val="bg2"/>
                </a:solidFill>
              </a:rPr>
              <a:t>For FMO/FSO Meeting use only - not for public distribution. </a:t>
            </a:r>
          </a:p>
        </p:txBody>
      </p:sp>
    </p:spTree>
    <p:extLst>
      <p:ext uri="{BB962C8B-B14F-4D97-AF65-F5344CB8AC3E}">
        <p14:creationId xmlns:p14="http://schemas.microsoft.com/office/powerpoint/2010/main" val="37277064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image_waterwa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2DDA9-C6B8-7F65-72AC-F19033C9CC9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0412" cy="6857108"/>
          </a:xfrm>
          <a:prstGeom prst="rect">
            <a:avLst/>
          </a:prstGeom>
        </p:spPr>
      </p:pic>
      <p:pic>
        <p:nvPicPr>
          <p:cNvPr id="5" name="Picture 4">
            <a:extLst>
              <a:ext uri="{FF2B5EF4-FFF2-40B4-BE49-F238E27FC236}">
                <a16:creationId xmlns:a16="http://schemas.microsoft.com/office/drawing/2014/main" id="{7B039535-5541-1E24-0F98-9E6BE7493B3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926" y="419721"/>
            <a:ext cx="1699492" cy="420624"/>
          </a:xfrm>
          <a:prstGeom prst="rect">
            <a:avLst/>
          </a:prstGeom>
        </p:spPr>
      </p:pic>
      <p:sp>
        <p:nvSpPr>
          <p:cNvPr id="7" name="Rectangle 6"/>
          <p:cNvSpPr/>
          <p:nvPr userDrawn="1"/>
        </p:nvSpPr>
        <p:spPr>
          <a:xfrm>
            <a:off x="276105" y="6394604"/>
            <a:ext cx="6092825" cy="215444"/>
          </a:xfrm>
          <a:prstGeom prst="rect">
            <a:avLst/>
          </a:prstGeom>
        </p:spPr>
        <p:txBody>
          <a:bodyPr>
            <a:spAutoFit/>
          </a:bodyPr>
          <a:lstStyle/>
          <a:p>
            <a:pPr lvl="0"/>
            <a:r>
              <a:rPr lang="en-US" sz="800" dirty="0">
                <a:solidFill>
                  <a:schemeClr val="bg2"/>
                </a:solidFill>
              </a:rPr>
              <a:t>For FMO/FSO Meeting use only - not for public distribution. </a:t>
            </a:r>
          </a:p>
        </p:txBody>
      </p:sp>
    </p:spTree>
    <p:extLst>
      <p:ext uri="{BB962C8B-B14F-4D97-AF65-F5344CB8AC3E}">
        <p14:creationId xmlns:p14="http://schemas.microsoft.com/office/powerpoint/2010/main" val="376651270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blan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62104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thre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4337843"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8" name="Content Placeholder 4"/>
          <p:cNvSpPr>
            <a:spLocks noGrp="1"/>
          </p:cNvSpPr>
          <p:nvPr>
            <p:ph sz="quarter" idx="19" hasCustomPrompt="1"/>
          </p:nvPr>
        </p:nvSpPr>
        <p:spPr>
          <a:xfrm>
            <a:off x="8227218"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430926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5"/>
          <p:cNvSpPr>
            <a:spLocks noGrp="1"/>
          </p:cNvSpPr>
          <p:nvPr>
            <p:ph sz="quarter" idx="25"/>
          </p:nvPr>
        </p:nvSpPr>
        <p:spPr>
          <a:xfrm>
            <a:off x="8227218"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custDataLst>
      <p:tags r:id="rId1"/>
    </p:custDataLst>
    <p:extLst>
      <p:ext uri="{BB962C8B-B14F-4D97-AF65-F5344CB8AC3E}">
        <p14:creationId xmlns:p14="http://schemas.microsoft.com/office/powerpoint/2010/main" val="11511947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four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7" hasCustomPrompt="1"/>
          </p:nvPr>
        </p:nvSpPr>
        <p:spPr>
          <a:xfrm>
            <a:off x="380738"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6" name="Content Placeholder 4"/>
          <p:cNvSpPr>
            <a:spLocks noGrp="1"/>
          </p:cNvSpPr>
          <p:nvPr>
            <p:ph sz="quarter" idx="18" hasCustomPrompt="1"/>
          </p:nvPr>
        </p:nvSpPr>
        <p:spPr>
          <a:xfrm>
            <a:off x="3303020"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7" name="Content Placeholder 4"/>
          <p:cNvSpPr>
            <a:spLocks noGrp="1"/>
          </p:cNvSpPr>
          <p:nvPr>
            <p:ph sz="quarter" idx="19" hasCustomPrompt="1"/>
          </p:nvPr>
        </p:nvSpPr>
        <p:spPr>
          <a:xfrm>
            <a:off x="6225302"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8" name="Picture Placeholder 4"/>
          <p:cNvSpPr>
            <a:spLocks noGrp="1"/>
          </p:cNvSpPr>
          <p:nvPr>
            <p:ph type="pic" sz="quarter" idx="20"/>
          </p:nvPr>
        </p:nvSpPr>
        <p:spPr>
          <a:xfrm>
            <a:off x="380738" y="1585576"/>
            <a:ext cx="2697480" cy="2194560"/>
          </a:xfrm>
          <a:prstGeom prst="rect">
            <a:avLst/>
          </a:prstGeom>
        </p:spPr>
        <p:txBody>
          <a:bodyPr/>
          <a:lstStyle/>
          <a:p>
            <a:r>
              <a:rPr lang="en-US" smtClean="0"/>
              <a:t>Click icon to add picture</a:t>
            </a:r>
            <a:endParaRPr lang="en-US" dirty="0"/>
          </a:p>
        </p:txBody>
      </p:sp>
      <p:sp>
        <p:nvSpPr>
          <p:cNvPr id="9" name="Picture Placeholder 4"/>
          <p:cNvSpPr>
            <a:spLocks noGrp="1"/>
          </p:cNvSpPr>
          <p:nvPr>
            <p:ph type="pic" sz="quarter" idx="21"/>
          </p:nvPr>
        </p:nvSpPr>
        <p:spPr>
          <a:xfrm>
            <a:off x="3303020" y="1585576"/>
            <a:ext cx="2697480" cy="2194560"/>
          </a:xfrm>
          <a:prstGeom prst="rect">
            <a:avLst/>
          </a:prstGeom>
        </p:spPr>
        <p:txBody>
          <a:bodyPr/>
          <a:lstStyle/>
          <a:p>
            <a:r>
              <a:rPr lang="en-US" smtClean="0"/>
              <a:t>Click icon to add picture</a:t>
            </a:r>
            <a:endParaRPr lang="en-US"/>
          </a:p>
        </p:txBody>
      </p:sp>
      <p:sp>
        <p:nvSpPr>
          <p:cNvPr id="10" name="Picture Placeholder 4"/>
          <p:cNvSpPr>
            <a:spLocks noGrp="1"/>
          </p:cNvSpPr>
          <p:nvPr>
            <p:ph type="pic" sz="quarter" idx="22"/>
          </p:nvPr>
        </p:nvSpPr>
        <p:spPr>
          <a:xfrm>
            <a:off x="6225302" y="1585576"/>
            <a:ext cx="2697480" cy="2194560"/>
          </a:xfrm>
          <a:prstGeom prst="rect">
            <a:avLst/>
          </a:prstGeom>
        </p:spPr>
        <p:txBody>
          <a:bodyPr/>
          <a:lstStyle/>
          <a:p>
            <a:r>
              <a:rPr lang="en-US" smtClean="0"/>
              <a:t>Click icon to add picture</a:t>
            </a:r>
            <a:endParaRPr lang="en-US"/>
          </a:p>
        </p:txBody>
      </p:sp>
      <p:sp>
        <p:nvSpPr>
          <p:cNvPr id="11" name="Content Placeholder 4"/>
          <p:cNvSpPr>
            <a:spLocks noGrp="1"/>
          </p:cNvSpPr>
          <p:nvPr>
            <p:ph sz="quarter" idx="23" hasCustomPrompt="1"/>
          </p:nvPr>
        </p:nvSpPr>
        <p:spPr>
          <a:xfrm>
            <a:off x="9147583" y="4005070"/>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12" name="Picture Placeholder 4"/>
          <p:cNvSpPr>
            <a:spLocks noGrp="1"/>
          </p:cNvSpPr>
          <p:nvPr>
            <p:ph type="pic" sz="quarter" idx="24"/>
          </p:nvPr>
        </p:nvSpPr>
        <p:spPr>
          <a:xfrm>
            <a:off x="9147583" y="1585576"/>
            <a:ext cx="2697480" cy="2194560"/>
          </a:xfrm>
          <a:prstGeom prst="rect">
            <a:avLst/>
          </a:prstGeom>
        </p:spPr>
        <p:txBody>
          <a:bodyPr/>
          <a:lstStyle/>
          <a:p>
            <a:r>
              <a:rPr lang="en-US" smtClean="0"/>
              <a:t>Click icon to add picture</a:t>
            </a:r>
            <a:endParaRPr lang="en-US"/>
          </a:p>
        </p:txBody>
      </p:sp>
      <p:sp>
        <p:nvSpPr>
          <p:cNvPr id="14"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324616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3846020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_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Text Placeholder 7"/>
          <p:cNvSpPr>
            <a:spLocks noGrp="1"/>
          </p:cNvSpPr>
          <p:nvPr>
            <p:ph type="body" sz="quarter" idx="13" hasCustomPrompt="1"/>
          </p:nvPr>
        </p:nvSpPr>
        <p:spPr>
          <a:xfrm>
            <a:off x="392113" y="1182327"/>
            <a:ext cx="11430000" cy="48389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Tree>
    <p:extLst>
      <p:ext uri="{BB962C8B-B14F-4D97-AF65-F5344CB8AC3E}">
        <p14:creationId xmlns:p14="http://schemas.microsoft.com/office/powerpoint/2010/main" val="2978220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376924297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042" y="260615"/>
            <a:ext cx="11430000" cy="812800"/>
          </a:xfrm>
        </p:spPr>
        <p:txBody>
          <a:bodyPr/>
          <a:lstStyle>
            <a:lvl1pPr>
              <a:defRPr sz="2800"/>
            </a:lvl1pPr>
          </a:lstStyle>
          <a:p>
            <a:r>
              <a:rPr lang="en-US" dirty="0"/>
              <a:t>Disclosure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7" name="Text Placeholder 6"/>
          <p:cNvSpPr>
            <a:spLocks noGrp="1"/>
          </p:cNvSpPr>
          <p:nvPr>
            <p:ph type="body" sz="quarter" idx="12"/>
          </p:nvPr>
        </p:nvSpPr>
        <p:spPr>
          <a:xfrm>
            <a:off x="380042" y="1123950"/>
            <a:ext cx="11430000" cy="4897438"/>
          </a:xfrm>
        </p:spPr>
        <p:txBody>
          <a:bodyPr>
            <a:normAutofit/>
          </a:bodyPr>
          <a:lstStyle>
            <a:lvl1pPr>
              <a:defRPr sz="900"/>
            </a:lvl1pPr>
            <a:lvl2pPr>
              <a:defRPr sz="900"/>
            </a:lvl2pPr>
            <a:lvl3pPr>
              <a:defRPr sz="800"/>
            </a:lvl3pPr>
            <a:lvl4pPr>
              <a:defRPr sz="800"/>
            </a:lvl4pPr>
            <a:lvl5pPr>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6232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with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6858000" cy="5212080"/>
          </a:xfrm>
        </p:spPr>
        <p:txBody>
          <a:bodyPr/>
          <a:lstStyle/>
          <a:p>
            <a:r>
              <a:rPr lang="en-US" smtClean="0"/>
              <a:t>Click icon to add picture</a:t>
            </a:r>
            <a:endParaRPr lang="en-US"/>
          </a:p>
        </p:txBody>
      </p:sp>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0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
        <p:nvSpPr>
          <p:cNvPr id="2" name="TextBox 1"/>
          <p:cNvSpPr txBox="1"/>
          <p:nvPr userDrawn="1"/>
        </p:nvSpPr>
        <p:spPr>
          <a:xfrm>
            <a:off x="7476980" y="1700790"/>
            <a:ext cx="2477101" cy="914400"/>
          </a:xfrm>
          <a:prstGeom prst="rect">
            <a:avLst/>
          </a:prstGeom>
          <a:noFill/>
        </p:spPr>
        <p:txBody>
          <a:bodyPr wrap="none" rtlCol="0">
            <a:noAutofit/>
          </a:bodyPr>
          <a:lstStyle/>
          <a:p>
            <a:pPr lvl="0"/>
            <a:r>
              <a:rPr lang="en-US" sz="3200" dirty="0" smtClean="0">
                <a:solidFill>
                  <a:schemeClr val="bg2"/>
                </a:solidFill>
              </a:rPr>
              <a:t>QUESTIONS?</a:t>
            </a:r>
            <a:endParaRPr lang="en-US" sz="3200" dirty="0">
              <a:solidFill>
                <a:schemeClr val="bg2"/>
              </a:solidFill>
            </a:endParaRPr>
          </a:p>
        </p:txBody>
      </p:sp>
    </p:spTree>
    <p:extLst>
      <p:ext uri="{BB962C8B-B14F-4D97-AF65-F5344CB8AC3E}">
        <p14:creationId xmlns:p14="http://schemas.microsoft.com/office/powerpoint/2010/main" val="15697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olid">
    <p:spTree>
      <p:nvGrpSpPr>
        <p:cNvPr id="1" name=""/>
        <p:cNvGrpSpPr/>
        <p:nvPr/>
      </p:nvGrpSpPr>
      <p:grpSpPr>
        <a:xfrm>
          <a:off x="0" y="0"/>
          <a:ext cx="0" cy="0"/>
          <a:chOff x="0" y="0"/>
          <a:chExt cx="0" cy="0"/>
        </a:xfrm>
      </p:grpSpPr>
      <p:sp>
        <p:nvSpPr>
          <p:cNvPr id="14" name="Rectangle 13"/>
          <p:cNvSpPr/>
          <p:nvPr userDrawn="1"/>
        </p:nvSpPr>
        <p:spPr>
          <a:xfrm>
            <a:off x="0" y="0"/>
            <a:ext cx="9601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8" y="838200"/>
            <a:ext cx="8798131"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7" y="4177891"/>
            <a:ext cx="8798131" cy="1440175"/>
          </a:xfrm>
          <a:prstGeom prst="rect">
            <a:avLst/>
          </a:prstGeom>
        </p:spPr>
        <p:txBody>
          <a:bodyPr anchor="t">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0" name="Picture 9">
            <a:extLst>
              <a:ext uri="{FF2B5EF4-FFF2-40B4-BE49-F238E27FC236}">
                <a16:creationId xmlns:a16="http://schemas.microsoft.com/office/drawing/2014/main" id="{A8FC05D1-5B02-8742-89C6-344AD7CB00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633234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amp; Call to a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8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1477659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6" name="Picture Placeholder 12"/>
          <p:cNvSpPr>
            <a:spLocks noGrp="1"/>
          </p:cNvSpPr>
          <p:nvPr>
            <p:ph type="pic" sz="quarter" idx="21"/>
          </p:nvPr>
        </p:nvSpPr>
        <p:spPr>
          <a:xfrm>
            <a:off x="5788025" y="836684"/>
            <a:ext cx="6400800" cy="5212080"/>
          </a:xfrm>
          <a:prstGeom prst="rect">
            <a:avLst/>
          </a:prstGeom>
        </p:spPr>
        <p:txBody>
          <a:bodyPr/>
          <a:lstStyle>
            <a:lvl1pPr>
              <a:defRPr>
                <a:solidFill>
                  <a:schemeClr val="tx1"/>
                </a:solidFill>
              </a:defRPr>
            </a:lvl1pPr>
          </a:lstStyle>
          <a:p>
            <a:r>
              <a:rPr lang="en-US" smtClean="0"/>
              <a:t>Click icon to add picture</a:t>
            </a:r>
            <a:endParaRPr lang="en-US" dirty="0"/>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7937836" y="145401"/>
            <a:ext cx="3974883" cy="274320"/>
          </a:xfrm>
          <a:prstGeom prst="rect">
            <a:avLst/>
          </a:prstGeom>
          <a:noFill/>
        </p:spPr>
        <p:txBody>
          <a:bodyPr wrap="square" rtlCol="0" anchor="b">
            <a:noAutofit/>
          </a:bodyPr>
          <a:lstStyle/>
          <a:p>
            <a:pPr lvl="0" algn="r"/>
            <a:r>
              <a:rPr lang="en-US" sz="1000" dirty="0">
                <a:solidFill>
                  <a:schemeClr val="tx1"/>
                </a:solidFill>
                <a:latin typeface="Calibri" panose="020F0502020204030204" pitchFamily="34" charset="0"/>
              </a:rPr>
              <a:t>Allianz Life Insurance Company of North America</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3" name="Picture 2">
            <a:extLst>
              <a:ext uri="{FF2B5EF4-FFF2-40B4-BE49-F238E27FC236}">
                <a16:creationId xmlns:a16="http://schemas.microsoft.com/office/drawing/2014/main" id="{D4EE67CA-134E-F742-8923-8770FF9B00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custDataLst>
      <p:tags r:id="rId1"/>
    </p:custDataLst>
    <p:extLst>
      <p:ext uri="{BB962C8B-B14F-4D97-AF65-F5344CB8AC3E}">
        <p14:creationId xmlns:p14="http://schemas.microsoft.com/office/powerpoint/2010/main" val="310146946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with block">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4" name="Rectangle 13"/>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pic>
        <p:nvPicPr>
          <p:cNvPr id="13" name="Picture 12">
            <a:extLst>
              <a:ext uri="{FF2B5EF4-FFF2-40B4-BE49-F238E27FC236}">
                <a16:creationId xmlns:a16="http://schemas.microsoft.com/office/drawing/2014/main" id="{1CCFEDC5-B065-C048-A90E-EA7DE13442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431083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olid logo">
    <p:spTree>
      <p:nvGrpSpPr>
        <p:cNvPr id="1" name=""/>
        <p:cNvGrpSpPr/>
        <p:nvPr/>
      </p:nvGrpSpPr>
      <p:grpSpPr>
        <a:xfrm>
          <a:off x="0" y="0"/>
          <a:ext cx="0" cy="0"/>
          <a:chOff x="0" y="0"/>
          <a:chExt cx="0" cy="0"/>
        </a:xfrm>
      </p:grpSpPr>
      <p:sp>
        <p:nvSpPr>
          <p:cNvPr id="14" name="Rectangle 13"/>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5"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455743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olid">
    <p:spTree>
      <p:nvGrpSpPr>
        <p:cNvPr id="1" name=""/>
        <p:cNvGrpSpPr/>
        <p:nvPr/>
      </p:nvGrpSpPr>
      <p:grpSpPr>
        <a:xfrm>
          <a:off x="0" y="0"/>
          <a:ext cx="0" cy="0"/>
          <a:chOff x="0" y="0"/>
          <a:chExt cx="0" cy="0"/>
        </a:xfrm>
      </p:grpSpPr>
      <p:sp>
        <p:nvSpPr>
          <p:cNvPr id="14" name="Rectangle 13"/>
          <p:cNvSpPr/>
          <p:nvPr userDrawn="1"/>
        </p:nvSpPr>
        <p:spPr>
          <a:xfrm>
            <a:off x="0" y="0"/>
            <a:ext cx="9601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2"/>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8" y="838200"/>
            <a:ext cx="8798131"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7" y="4177891"/>
            <a:ext cx="8798131" cy="1440175"/>
          </a:xfrm>
          <a:prstGeom prst="rect">
            <a:avLst/>
          </a:prstGeom>
        </p:spPr>
        <p:txBody>
          <a:bodyPr anchor="t">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0" name="Picture 9">
            <a:extLst>
              <a:ext uri="{FF2B5EF4-FFF2-40B4-BE49-F238E27FC236}">
                <a16:creationId xmlns:a16="http://schemas.microsoft.com/office/drawing/2014/main" id="{A8FC05D1-5B02-8742-89C6-344AD7CB00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56505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olid logo LIFE">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1"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9" name="TextBox 8"/>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460865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w/Block Lif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502B16E5-BA32-AD4E-AABF-AE02D92D4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215980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olid Life">
    <p:spTree>
      <p:nvGrpSpPr>
        <p:cNvPr id="1" name=""/>
        <p:cNvGrpSpPr/>
        <p:nvPr/>
      </p:nvGrpSpPr>
      <p:grpSpPr>
        <a:xfrm>
          <a:off x="0" y="0"/>
          <a:ext cx="0" cy="0"/>
          <a:chOff x="0" y="0"/>
          <a:chExt cx="0" cy="0"/>
        </a:xfrm>
      </p:grpSpPr>
      <p:sp>
        <p:nvSpPr>
          <p:cNvPr id="16" name="Rectangle 15"/>
          <p:cNvSpPr/>
          <p:nvPr userDrawn="1"/>
        </p:nvSpPr>
        <p:spPr>
          <a:xfrm>
            <a:off x="0" y="0"/>
            <a:ext cx="9601200" cy="6858000"/>
          </a:xfrm>
          <a:prstGeom prst="rect">
            <a:avLst/>
          </a:prstGeom>
          <a:solidFill>
            <a:srgbClr val="6A0A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AE719572-71D4-084F-AEEA-5092100C9D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2" name="TextBox 11"/>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670116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olid logo V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535379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w/Block VA">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6"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8"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54D45FC9-7FC1-E149-B394-5A5ADEAEDB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51607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olid logo LIFE">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1"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9" name="TextBox 8"/>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158262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olid V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5C003804-D1AF-B146-AE4C-8E7366111B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8" name="TextBox 17"/>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75087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olid logo FI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3" name="TextBox 12"/>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044694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w/Block FIA">
    <p:spTree>
      <p:nvGrpSpPr>
        <p:cNvPr id="1" name=""/>
        <p:cNvGrpSpPr/>
        <p:nvPr/>
      </p:nvGrpSpPr>
      <p:grpSpPr>
        <a:xfrm>
          <a:off x="0" y="0"/>
          <a:ext cx="0" cy="0"/>
          <a:chOff x="0" y="0"/>
          <a:chExt cx="0" cy="0"/>
        </a:xfrm>
      </p:grpSpPr>
      <p:sp>
        <p:nvSpPr>
          <p:cNvPr id="2" name="Rectangle 1"/>
          <p:cNvSpPr/>
          <p:nvPr userDrawn="1"/>
        </p:nvSpPr>
        <p:spPr>
          <a:xfrm>
            <a:off x="0" y="0"/>
            <a:ext cx="576072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9"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85B0170D-DEFB-3A40-9055-8BB88DCB23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custDataLst>
      <p:tags r:id="rId1"/>
    </p:custDataLst>
    <p:extLst>
      <p:ext uri="{BB962C8B-B14F-4D97-AF65-F5344CB8AC3E}">
        <p14:creationId xmlns:p14="http://schemas.microsoft.com/office/powerpoint/2010/main" val="427508802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olid FIA">
    <p:spTree>
      <p:nvGrpSpPr>
        <p:cNvPr id="1" name=""/>
        <p:cNvGrpSpPr/>
        <p:nvPr/>
      </p:nvGrpSpPr>
      <p:grpSpPr>
        <a:xfrm>
          <a:off x="0" y="0"/>
          <a:ext cx="0" cy="0"/>
          <a:chOff x="0" y="0"/>
          <a:chExt cx="0" cy="0"/>
        </a:xfrm>
      </p:grpSpPr>
      <p:sp>
        <p:nvSpPr>
          <p:cNvPr id="12" name="Rectangle 11"/>
          <p:cNvSpPr/>
          <p:nvPr userDrawn="1"/>
        </p:nvSpPr>
        <p:spPr>
          <a:xfrm>
            <a:off x="0" y="0"/>
            <a:ext cx="960120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4EB6CB0B-22B7-614D-AF60-5FD0E5C9F3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6" name="TextBox 15"/>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custDataLst>
      <p:tags r:id="rId1"/>
    </p:custDataLst>
    <p:extLst>
      <p:ext uri="{BB962C8B-B14F-4D97-AF65-F5344CB8AC3E}">
        <p14:creationId xmlns:p14="http://schemas.microsoft.com/office/powerpoint/2010/main" val="301477269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Block Blu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269A3B79-F47A-2C4E-B9BF-BC735DD162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4012385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over image">
    <p:spTree>
      <p:nvGrpSpPr>
        <p:cNvPr id="1" name=""/>
        <p:cNvGrpSpPr/>
        <p:nvPr/>
      </p:nvGrpSpPr>
      <p:grpSpPr>
        <a:xfrm>
          <a:off x="0" y="0"/>
          <a:ext cx="0" cy="0"/>
          <a:chOff x="0" y="0"/>
          <a:chExt cx="0" cy="0"/>
        </a:xfrm>
      </p:grpSpPr>
      <p:sp>
        <p:nvSpPr>
          <p:cNvPr id="9" name="Text Placeholder 8"/>
          <p:cNvSpPr>
            <a:spLocks noGrp="1"/>
          </p:cNvSpPr>
          <p:nvPr>
            <p:ph type="body" sz="quarter" idx="20" hasCustomPrompt="1"/>
          </p:nvPr>
        </p:nvSpPr>
        <p:spPr>
          <a:xfrm>
            <a:off x="7313614" y="1"/>
            <a:ext cx="4541837" cy="4868863"/>
          </a:xfrm>
          <a:prstGeom prst="rect">
            <a:avLst/>
          </a:prstGeom>
          <a:solidFill>
            <a:schemeClr val="accent1"/>
          </a:solidFill>
        </p:spPr>
        <p:txBody>
          <a:bodyPr lIns="0" tIns="548640">
            <a:normAutofit/>
          </a:bodyPr>
          <a:lstStyle>
            <a:lvl1pPr marL="284163" indent="0">
              <a:defRPr sz="2400">
                <a:solidFill>
                  <a:schemeClr val="bg2"/>
                </a:solidFill>
              </a:defRPr>
            </a:lvl1pPr>
          </a:lstStyle>
          <a:p>
            <a:pPr lvl="0"/>
            <a:r>
              <a:rPr lang="en-US" dirty="0"/>
              <a:t>Presenter Name</a:t>
            </a:r>
          </a:p>
          <a:p>
            <a:pPr lvl="0"/>
            <a:r>
              <a:rPr lang="en-US" dirty="0"/>
              <a:t>Title, Company</a:t>
            </a:r>
          </a:p>
          <a:p>
            <a:pPr lvl="0"/>
            <a:r>
              <a:rPr lang="en-US" dirty="0"/>
              <a:t>Event</a:t>
            </a:r>
          </a:p>
        </p:txBody>
      </p:sp>
      <p:sp>
        <p:nvSpPr>
          <p:cNvPr id="6" name="Picture Placeholder 5"/>
          <p:cNvSpPr>
            <a:spLocks noGrp="1"/>
          </p:cNvSpPr>
          <p:nvPr>
            <p:ph type="pic" sz="quarter" idx="27"/>
          </p:nvPr>
        </p:nvSpPr>
        <p:spPr>
          <a:xfrm>
            <a:off x="-1" y="0"/>
            <a:ext cx="7315200" cy="5943600"/>
          </a:xfrm>
          <a:prstGeom prst="rect">
            <a:avLst/>
          </a:prstGeom>
        </p:spPr>
        <p:txBody>
          <a:bodyPr>
            <a:normAutofit/>
          </a:bodyPr>
          <a:lstStyle>
            <a:lvl1pPr>
              <a:defRPr sz="2000">
                <a:solidFill>
                  <a:schemeClr val="tx1"/>
                </a:solidFill>
              </a:defRPr>
            </a:lvl1pPr>
          </a:lstStyle>
          <a:p>
            <a:r>
              <a:rPr lang="en-US" smtClean="0"/>
              <a:t>Click icon to add picture</a:t>
            </a:r>
            <a:endParaRPr lang="en-US" dirty="0"/>
          </a:p>
        </p:txBody>
      </p:sp>
      <p:sp>
        <p:nvSpPr>
          <p:cNvPr id="3" name="Text Placeholder 2"/>
          <p:cNvSpPr>
            <a:spLocks noGrp="1"/>
          </p:cNvSpPr>
          <p:nvPr>
            <p:ph type="body" sz="quarter" idx="28" hasCustomPrompt="1"/>
          </p:nvPr>
        </p:nvSpPr>
        <p:spPr>
          <a:xfrm>
            <a:off x="333712" y="610744"/>
            <a:ext cx="6400800" cy="1248440"/>
          </a:xfrm>
          <a:prstGeom prst="rect">
            <a:avLst/>
          </a:prstGeom>
        </p:spPr>
        <p:txBody>
          <a:bodyPr/>
          <a:lstStyle>
            <a:lvl1pPr>
              <a:defRPr sz="4400" b="1" baseline="0"/>
            </a:lvl1pPr>
          </a:lstStyle>
          <a:p>
            <a:pPr lvl="0"/>
            <a:r>
              <a:rPr lang="en-US" dirty="0"/>
              <a:t>TYPE TITLE HERE</a:t>
            </a:r>
            <a:br>
              <a:rPr lang="en-US" dirty="0"/>
            </a:br>
            <a:r>
              <a:rPr lang="en-US" dirty="0"/>
              <a:t>IN CAPS/BOLD</a:t>
            </a:r>
          </a:p>
        </p:txBody>
      </p:sp>
      <p:sp>
        <p:nvSpPr>
          <p:cNvPr id="5" name="Text Placeholder 4"/>
          <p:cNvSpPr>
            <a:spLocks noGrp="1"/>
          </p:cNvSpPr>
          <p:nvPr>
            <p:ph type="body" sz="quarter" idx="29" hasCustomPrompt="1"/>
          </p:nvPr>
        </p:nvSpPr>
        <p:spPr>
          <a:xfrm>
            <a:off x="333375" y="1858963"/>
            <a:ext cx="6400800" cy="1645920"/>
          </a:xfrm>
          <a:prstGeom prst="rect">
            <a:avLst/>
          </a:prstGeom>
        </p:spPr>
        <p:txBody>
          <a:bodyPr/>
          <a:lstStyle>
            <a:lvl1pPr>
              <a:defRPr sz="3200" baseline="0"/>
            </a:lvl1pPr>
          </a:lstStyle>
          <a:p>
            <a:pPr lvl="0"/>
            <a:r>
              <a:rPr lang="en-US" dirty="0"/>
              <a:t>Change color of box as needed</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rmAutofit/>
          </a:bodyPr>
          <a:lstStyle>
            <a:lvl1pPr>
              <a:defRPr sz="900" b="1">
                <a:solidFill>
                  <a:schemeClr val="tx1"/>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tx1"/>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Rectangle 10"/>
          <p:cNvSpPr/>
          <p:nvPr userDrawn="1"/>
        </p:nvSpPr>
        <p:spPr>
          <a:xfrm>
            <a:off x="391319" y="6047740"/>
            <a:ext cx="5079621" cy="246221"/>
          </a:xfrm>
          <a:prstGeom prst="rect">
            <a:avLst/>
          </a:prstGeom>
        </p:spPr>
        <p:txBody>
          <a:bodyPr wrap="square">
            <a:spAutoFit/>
          </a:bodyPr>
          <a:lstStyle/>
          <a:p>
            <a:pPr defTabSz="914400" eaLnBrk="0" hangingPunct="0">
              <a:spcBef>
                <a:spcPct val="20000"/>
              </a:spcBef>
              <a:spcAft>
                <a:spcPct val="25000"/>
              </a:spcAft>
              <a:buFont typeface="Calibri" pitchFamily="34" charset="0"/>
              <a:buNone/>
              <a:defRPr/>
            </a:pPr>
            <a:r>
              <a:rPr lang="en-US" sz="1000" kern="0" dirty="0">
                <a:solidFill>
                  <a:srgbClr val="424242"/>
                </a:solidFill>
                <a:latin typeface="Calibri" panose="020F0502020204030204" pitchFamily="34" charset="0"/>
                <a:ea typeface="Calibri" panose="020B0604020202020204" pitchFamily="34" charset="-128"/>
                <a:cs typeface="Calibri" panose="020B0604020202020204" pitchFamily="34" charset="0"/>
              </a:rPr>
              <a:t>Allianz Life Insurance Company of North America</a:t>
            </a:r>
          </a:p>
        </p:txBody>
      </p:sp>
      <p:pic>
        <p:nvPicPr>
          <p:cNvPr id="12" name="Picture 11">
            <a:extLst>
              <a:ext uri="{FF2B5EF4-FFF2-40B4-BE49-F238E27FC236}">
                <a16:creationId xmlns:a16="http://schemas.microsoft.com/office/drawing/2014/main" id="{DC56E400-9A9F-C648-ADCB-B294E5E425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Tree>
    <p:extLst>
      <p:ext uri="{BB962C8B-B14F-4D97-AF65-F5344CB8AC3E}">
        <p14:creationId xmlns:p14="http://schemas.microsoft.com/office/powerpoint/2010/main" val="2731714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custDataLst>
      <p:tags r:id="rId1"/>
    </p:custDataLst>
    <p:extLst>
      <p:ext uri="{BB962C8B-B14F-4D97-AF65-F5344CB8AC3E}">
        <p14:creationId xmlns:p14="http://schemas.microsoft.com/office/powerpoint/2010/main" val="327915532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_numbere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4"/>
          <p:cNvSpPr>
            <a:spLocks noGrp="1"/>
          </p:cNvSpPr>
          <p:nvPr>
            <p:ph type="body" sz="quarter" idx="21"/>
          </p:nvPr>
        </p:nvSpPr>
        <p:spPr>
          <a:xfrm>
            <a:off x="3847739" y="1123950"/>
            <a:ext cx="7948974" cy="4610100"/>
          </a:xfrm>
          <a:prstGeom prst="rect">
            <a:avLst/>
          </a:prstGeom>
        </p:spPr>
        <p:txBody>
          <a:bodyPr/>
          <a:lstStyle>
            <a:lvl1pPr marL="457200" indent="-457200">
              <a:buClr>
                <a:schemeClr val="tx1"/>
              </a:buClr>
              <a:buSzPct val="100000"/>
              <a:buFont typeface="+mj-lt"/>
              <a:buAutoNum type="arabicPeriod"/>
              <a:defRPr baseline="0"/>
            </a:lvl1pPr>
            <a:lvl2pPr marL="457200" indent="-457200">
              <a:buFont typeface="+mj-lt"/>
              <a:buAutoNum type="arabicPeriod"/>
              <a:defRPr/>
            </a:lvl2pPr>
            <a:lvl3pPr marL="523796" indent="-514350">
              <a:buFont typeface="+mj-lt"/>
              <a:buAutoNum type="arabicPeriod"/>
              <a:defRPr/>
            </a:lvl3pPr>
            <a:lvl4pPr marL="463550" indent="0">
              <a:buFont typeface="+mj-lt"/>
              <a:buNone/>
              <a:defRPr/>
            </a:lvl4pPr>
            <a:lvl5pPr marL="1257300" indent="-342900">
              <a:buFont typeface="+mj-lt"/>
              <a:buAutoNum type="arabicPeriod"/>
              <a:defRPr/>
            </a:lvl5pPr>
          </a:lstStyle>
          <a:p>
            <a:pPr lvl="0"/>
            <a:r>
              <a:rPr lang="en-US" smtClean="0"/>
              <a:t>Click to edit Master text styles</a:t>
            </a:r>
          </a:p>
          <a:p>
            <a:pPr lvl="1"/>
            <a:r>
              <a:rPr lang="en-US" smtClean="0"/>
              <a:t>Second level</a:t>
            </a:r>
          </a:p>
        </p:txBody>
      </p:sp>
      <p:sp>
        <p:nvSpPr>
          <p:cNvPr id="6" name="Text Placeholder 8"/>
          <p:cNvSpPr>
            <a:spLocks noGrp="1"/>
          </p:cNvSpPr>
          <p:nvPr>
            <p:ph type="body" sz="quarter" idx="20" hasCustomPrompt="1"/>
          </p:nvPr>
        </p:nvSpPr>
        <p:spPr>
          <a:xfrm>
            <a:off x="506533" y="0"/>
            <a:ext cx="2995564" cy="4868863"/>
          </a:xfrm>
          <a:prstGeom prst="rect">
            <a:avLst/>
          </a:prstGeom>
          <a:solidFill>
            <a:srgbClr val="0F898F"/>
          </a:solidFill>
        </p:spPr>
        <p:txBody>
          <a:bodyPr lIns="182880" tIns="1005840" rIns="274320">
            <a:normAutofit/>
          </a:bodyPr>
          <a:lstStyle>
            <a:lvl1pPr>
              <a:defRPr sz="4800" baseline="0">
                <a:solidFill>
                  <a:schemeClr val="bg2"/>
                </a:solidFill>
              </a:defRPr>
            </a:lvl1pPr>
          </a:lstStyle>
          <a:p>
            <a:pPr lvl="0"/>
            <a:r>
              <a:rPr lang="en-US" dirty="0"/>
              <a:t>Agenda</a:t>
            </a:r>
          </a:p>
        </p:txBody>
      </p:sp>
    </p:spTree>
    <p:extLst>
      <p:ext uri="{BB962C8B-B14F-4D97-AF65-F5344CB8AC3E}">
        <p14:creationId xmlns:p14="http://schemas.microsoft.com/office/powerpoint/2010/main" val="1243249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_numb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Footer Placeholder 2"/>
          <p:cNvSpPr>
            <a:spLocks noGrp="1"/>
          </p:cNvSpPr>
          <p:nvPr>
            <p:ph type="ftr" sz="quarter" idx="10"/>
          </p:nvPr>
        </p:nvSpPr>
        <p:spPr>
          <a:xfrm>
            <a:off x="380042" y="6019800"/>
            <a:ext cx="11430000" cy="304800"/>
          </a:xfrm>
        </p:spPr>
        <p:txBody>
          <a:bodyPr/>
          <a:lstStyle/>
          <a:p>
            <a:endParaRPr lang="en-US" dirty="0"/>
          </a:p>
        </p:txBody>
      </p:sp>
    </p:spTree>
    <p:extLst>
      <p:ext uri="{BB962C8B-B14F-4D97-AF65-F5344CB8AC3E}">
        <p14:creationId xmlns:p14="http://schemas.microsoft.com/office/powerpoint/2010/main" val="1457709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_number and ima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20" hasCustomPrompt="1"/>
          </p:nvPr>
        </p:nvSpPr>
        <p:spPr>
          <a:xfrm>
            <a:off x="-1" y="1931218"/>
            <a:ext cx="4884666" cy="2937645"/>
          </a:xfrm>
          <a:prstGeom prst="rect">
            <a:avLst/>
          </a:prstGeom>
          <a:solidFill>
            <a:srgbClr val="0F898F"/>
          </a:solidFill>
        </p:spPr>
        <p:txBody>
          <a:bodyPr lIns="365760" tIns="274320" rIns="365760" bIns="274320" anchor="b" anchorCtr="0">
            <a:normAutofit/>
          </a:bodyPr>
          <a:lstStyle>
            <a:lvl1pPr>
              <a:defRPr sz="4400" cap="none" baseline="0">
                <a:solidFill>
                  <a:schemeClr val="bg2"/>
                </a:solidFill>
                <a:latin typeface="Calibri" panose="020F0502020204030204" pitchFamily="34" charset="0"/>
              </a:defRPr>
            </a:lvl1pPr>
          </a:lstStyle>
          <a:p>
            <a:pPr lvl="0"/>
            <a:r>
              <a:rPr lang="en-US" dirty="0"/>
              <a:t>Section divider with big number</a:t>
            </a:r>
          </a:p>
        </p:txBody>
      </p:sp>
      <p:sp>
        <p:nvSpPr>
          <p:cNvPr id="6" name="Text Placeholder 4"/>
          <p:cNvSpPr>
            <a:spLocks noGrp="1"/>
          </p:cNvSpPr>
          <p:nvPr>
            <p:ph type="body" sz="quarter" idx="22" hasCustomPrompt="1"/>
          </p:nvPr>
        </p:nvSpPr>
        <p:spPr>
          <a:xfrm>
            <a:off x="2465170" y="563274"/>
            <a:ext cx="2246673" cy="1828800"/>
          </a:xfrm>
          <a:prstGeom prst="rect">
            <a:avLst/>
          </a:prstGeom>
        </p:spPr>
        <p:txBody>
          <a:bodyPr tIns="0" bIns="0" anchor="b"/>
          <a:lstStyle>
            <a:lvl1pPr algn="ctr">
              <a:defRPr sz="13800"/>
            </a:lvl1pPr>
          </a:lstStyle>
          <a:p>
            <a:pPr lvl="0"/>
            <a:r>
              <a:rPr lang="en-US" dirty="0"/>
              <a:t>01</a:t>
            </a:r>
          </a:p>
        </p:txBody>
      </p:sp>
      <p:sp>
        <p:nvSpPr>
          <p:cNvPr id="7" name="Picture Placeholder 6"/>
          <p:cNvSpPr>
            <a:spLocks noGrp="1"/>
          </p:cNvSpPr>
          <p:nvPr>
            <p:ph type="pic" sz="quarter" idx="23"/>
          </p:nvPr>
        </p:nvSpPr>
        <p:spPr>
          <a:xfrm>
            <a:off x="4873625" y="663864"/>
            <a:ext cx="7315200" cy="5943600"/>
          </a:xfrm>
          <a:prstGeom prst="rect">
            <a:avLst/>
          </a:prstGeom>
        </p:spPr>
        <p:txBody>
          <a:bodyPr/>
          <a:lstStyle/>
          <a:p>
            <a:r>
              <a:rPr lang="en-US" smtClean="0"/>
              <a:t>Click icon to add picture</a:t>
            </a:r>
            <a:endParaRPr lang="en-US"/>
          </a:p>
        </p:txBody>
      </p:sp>
      <p:sp>
        <p:nvSpPr>
          <p:cNvPr id="8" name="Footer Placeholder 2"/>
          <p:cNvSpPr>
            <a:spLocks noGrp="1"/>
          </p:cNvSpPr>
          <p:nvPr>
            <p:ph type="ftr" sz="quarter" idx="10"/>
          </p:nvPr>
        </p:nvSpPr>
        <p:spPr>
          <a:xfrm>
            <a:off x="380042" y="6019800"/>
            <a:ext cx="4274195" cy="304800"/>
          </a:xfrm>
        </p:spPr>
        <p:txBody>
          <a:bodyPr/>
          <a:lstStyle/>
          <a:p>
            <a:endParaRPr lang="en-US" dirty="0"/>
          </a:p>
        </p:txBody>
      </p:sp>
    </p:spTree>
    <p:extLst>
      <p:ext uri="{BB962C8B-B14F-4D97-AF65-F5344CB8AC3E}">
        <p14:creationId xmlns:p14="http://schemas.microsoft.com/office/powerpoint/2010/main" val="284235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w/Block Life">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502B16E5-BA32-AD4E-AABF-AE02D92D4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7" name="TextBox 16"/>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485194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custDataLst>
      <p:tags r:id="rId1"/>
    </p:custDataLst>
    <p:extLst>
      <p:ext uri="{BB962C8B-B14F-4D97-AF65-F5344CB8AC3E}">
        <p14:creationId xmlns:p14="http://schemas.microsoft.com/office/powerpoint/2010/main" val="35180371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13"/>
          </p:nvPr>
        </p:nvSpPr>
        <p:spPr>
          <a:xfrm>
            <a:off x="392113"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1018138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title only blue">
    <p:spTree>
      <p:nvGrpSpPr>
        <p:cNvPr id="1" name=""/>
        <p:cNvGrpSpPr/>
        <p:nvPr/>
      </p:nvGrpSpPr>
      <p:grpSpPr>
        <a:xfrm>
          <a:off x="0" y="0"/>
          <a:ext cx="0" cy="0"/>
          <a:chOff x="0" y="0"/>
          <a:chExt cx="0" cy="0"/>
        </a:xfrm>
      </p:grpSpPr>
      <p:sp>
        <p:nvSpPr>
          <p:cNvPr id="2" name="Rectangle 1"/>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5" y="224631"/>
            <a:ext cx="9793288" cy="922338"/>
          </a:xfrm>
        </p:spPr>
        <p:txBody>
          <a:bodyPr anchor="b">
            <a:normAutofit/>
          </a:bodyPr>
          <a:lstStyle>
            <a:lvl1pPr>
              <a:defRPr sz="32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4270285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title &amp; content blue">
    <p:spTree>
      <p:nvGrpSpPr>
        <p:cNvPr id="1" name=""/>
        <p:cNvGrpSpPr/>
        <p:nvPr/>
      </p:nvGrpSpPr>
      <p:grpSpPr>
        <a:xfrm>
          <a:off x="0" y="0"/>
          <a:ext cx="0" cy="0"/>
          <a:chOff x="0" y="0"/>
          <a:chExt cx="0" cy="0"/>
        </a:xfrm>
      </p:grpSpPr>
      <p:sp>
        <p:nvSpPr>
          <p:cNvPr id="9" name="Rectangle 8"/>
          <p:cNvSpPr/>
          <p:nvPr userDrawn="1"/>
        </p:nvSpPr>
        <p:spPr>
          <a:xfrm>
            <a:off x="0" y="0"/>
            <a:ext cx="1042416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8" name="Text Placeholder 7"/>
          <p:cNvSpPr>
            <a:spLocks noGrp="1"/>
          </p:cNvSpPr>
          <p:nvPr>
            <p:ph type="body" sz="quarter" idx="13"/>
          </p:nvPr>
        </p:nvSpPr>
        <p:spPr>
          <a:xfrm>
            <a:off x="367505" y="1585576"/>
            <a:ext cx="11430000" cy="4262774"/>
          </a:xfrm>
          <a:prstGeom prst="rect">
            <a:avLst/>
          </a:prstGeo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4"/>
          </p:nvPr>
        </p:nvSpPr>
        <p:spPr>
          <a:xfrm>
            <a:off x="367505" y="224631"/>
            <a:ext cx="9793288"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1913190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title only blue full box">
    <p:spTree>
      <p:nvGrpSpPr>
        <p:cNvPr id="1" name=""/>
        <p:cNvGrpSpPr/>
        <p:nvPr/>
      </p:nvGrpSpPr>
      <p:grpSpPr>
        <a:xfrm>
          <a:off x="0" y="0"/>
          <a:ext cx="0" cy="0"/>
          <a:chOff x="0" y="0"/>
          <a:chExt cx="0" cy="0"/>
        </a:xfrm>
      </p:grpSpPr>
      <p:sp>
        <p:nvSpPr>
          <p:cNvPr id="2" name="Rectangle 1"/>
          <p:cNvSpPr/>
          <p:nvPr userDrawn="1"/>
        </p:nvSpPr>
        <p:spPr>
          <a:xfrm>
            <a:off x="-1" y="0"/>
            <a:ext cx="1218882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latin typeface="Calibri" panose="020F0502020204030204" pitchFamily="34" charset="0"/>
            </a:endParaRP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Text Placeholder 4"/>
          <p:cNvSpPr>
            <a:spLocks noGrp="1"/>
          </p:cNvSpPr>
          <p:nvPr>
            <p:ph type="body" sz="quarter" idx="14"/>
          </p:nvPr>
        </p:nvSpPr>
        <p:spPr>
          <a:xfrm>
            <a:off x="367504" y="224631"/>
            <a:ext cx="10969145" cy="922338"/>
          </a:xfrm>
        </p:spPr>
        <p:txBody>
          <a:bodyPr anchor="b">
            <a:normAutofit/>
          </a:bodyPr>
          <a:lstStyle>
            <a:lvl1pPr>
              <a:defRPr sz="2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p:txBody>
      </p:sp>
      <p:sp>
        <p:nvSpPr>
          <p:cNvPr id="14"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4063682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title full bar">
    <p:spTree>
      <p:nvGrpSpPr>
        <p:cNvPr id="1" name=""/>
        <p:cNvGrpSpPr/>
        <p:nvPr/>
      </p:nvGrpSpPr>
      <p:grpSpPr>
        <a:xfrm>
          <a:off x="0" y="0"/>
          <a:ext cx="0" cy="0"/>
          <a:chOff x="0" y="0"/>
          <a:chExt cx="0" cy="0"/>
        </a:xfrm>
      </p:grpSpPr>
      <p:sp>
        <p:nvSpPr>
          <p:cNvPr id="5" name="Text Placeholder 8"/>
          <p:cNvSpPr>
            <a:spLocks noGrp="1"/>
          </p:cNvSpPr>
          <p:nvPr>
            <p:ph type="body" sz="quarter" idx="12" hasCustomPrompt="1"/>
          </p:nvPr>
        </p:nvSpPr>
        <p:spPr>
          <a:xfrm>
            <a:off x="-1" y="0"/>
            <a:ext cx="12188825" cy="1355148"/>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Freeform 7"/>
          <p:cNvSpPr>
            <a:spLocks noChangeAspect="1" noEditPoints="1"/>
          </p:cNvSpPr>
          <p:nvPr userDrawn="1"/>
        </p:nvSpPr>
        <p:spPr bwMode="auto">
          <a:xfrm>
            <a:off x="11486609" y="260615"/>
            <a:ext cx="310896" cy="310896"/>
          </a:xfrm>
          <a:custGeom>
            <a:avLst/>
            <a:gdLst>
              <a:gd name="T0" fmla="*/ 1154 w 2014"/>
              <a:gd name="T1" fmla="*/ 1576 h 2019"/>
              <a:gd name="T2" fmla="*/ 1154 w 2014"/>
              <a:gd name="T3" fmla="*/ 462 h 2019"/>
              <a:gd name="T4" fmla="*/ 1037 w 2014"/>
              <a:gd name="T5" fmla="*/ 345 h 2019"/>
              <a:gd name="T6" fmla="*/ 773 w 2014"/>
              <a:gd name="T7" fmla="*/ 345 h 2019"/>
              <a:gd name="T8" fmla="*/ 773 w 2014"/>
              <a:gd name="T9" fmla="*/ 468 h 2019"/>
              <a:gd name="T10" fmla="*/ 788 w 2014"/>
              <a:gd name="T11" fmla="*/ 468 h 2019"/>
              <a:gd name="T12" fmla="*/ 860 w 2014"/>
              <a:gd name="T13" fmla="*/ 554 h 2019"/>
              <a:gd name="T14" fmla="*/ 860 w 2014"/>
              <a:gd name="T15" fmla="*/ 1576 h 2019"/>
              <a:gd name="T16" fmla="*/ 1154 w 2014"/>
              <a:gd name="T17" fmla="*/ 1576 h 2019"/>
              <a:gd name="T18" fmla="*/ 1154 w 2014"/>
              <a:gd name="T19" fmla="*/ 1576 h 2019"/>
              <a:gd name="T20" fmla="*/ 1282 w 2014"/>
              <a:gd name="T21" fmla="*/ 1576 h 2019"/>
              <a:gd name="T22" fmla="*/ 1571 w 2014"/>
              <a:gd name="T23" fmla="*/ 1576 h 2019"/>
              <a:gd name="T24" fmla="*/ 1571 w 2014"/>
              <a:gd name="T25" fmla="*/ 707 h 2019"/>
              <a:gd name="T26" fmla="*/ 1454 w 2014"/>
              <a:gd name="T27" fmla="*/ 590 h 2019"/>
              <a:gd name="T28" fmla="*/ 1282 w 2014"/>
              <a:gd name="T29" fmla="*/ 590 h 2019"/>
              <a:gd name="T30" fmla="*/ 1282 w 2014"/>
              <a:gd name="T31" fmla="*/ 1576 h 2019"/>
              <a:gd name="T32" fmla="*/ 1282 w 2014"/>
              <a:gd name="T33" fmla="*/ 1576 h 2019"/>
              <a:gd name="T34" fmla="*/ 732 w 2014"/>
              <a:gd name="T35" fmla="*/ 1576 h 2019"/>
              <a:gd name="T36" fmla="*/ 732 w 2014"/>
              <a:gd name="T37" fmla="*/ 590 h 2019"/>
              <a:gd name="T38" fmla="*/ 564 w 2014"/>
              <a:gd name="T39" fmla="*/ 590 h 2019"/>
              <a:gd name="T40" fmla="*/ 443 w 2014"/>
              <a:gd name="T41" fmla="*/ 707 h 2019"/>
              <a:gd name="T42" fmla="*/ 443 w 2014"/>
              <a:gd name="T43" fmla="*/ 1576 h 2019"/>
              <a:gd name="T44" fmla="*/ 732 w 2014"/>
              <a:gd name="T45" fmla="*/ 1576 h 2019"/>
              <a:gd name="T46" fmla="*/ 732 w 2014"/>
              <a:gd name="T47" fmla="*/ 1576 h 2019"/>
              <a:gd name="T48" fmla="*/ 1846 w 2014"/>
              <a:gd name="T49" fmla="*/ 1012 h 2019"/>
              <a:gd name="T50" fmla="*/ 1007 w 2014"/>
              <a:gd name="T51" fmla="*/ 1856 h 2019"/>
              <a:gd name="T52" fmla="*/ 168 w 2014"/>
              <a:gd name="T53" fmla="*/ 1012 h 2019"/>
              <a:gd name="T54" fmla="*/ 1007 w 2014"/>
              <a:gd name="T55" fmla="*/ 162 h 2019"/>
              <a:gd name="T56" fmla="*/ 1846 w 2014"/>
              <a:gd name="T57" fmla="*/ 1012 h 2019"/>
              <a:gd name="T58" fmla="*/ 2014 w 2014"/>
              <a:gd name="T59" fmla="*/ 1012 h 2019"/>
              <a:gd name="T60" fmla="*/ 1007 w 2014"/>
              <a:gd name="T61" fmla="*/ 0 h 2019"/>
              <a:gd name="T62" fmla="*/ 0 w 2014"/>
              <a:gd name="T63" fmla="*/ 1012 h 2019"/>
              <a:gd name="T64" fmla="*/ 1007 w 2014"/>
              <a:gd name="T65" fmla="*/ 2019 h 2019"/>
              <a:gd name="T66" fmla="*/ 2014 w 2014"/>
              <a:gd name="T67" fmla="*/ 1012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019">
                <a:moveTo>
                  <a:pt x="1154" y="1576"/>
                </a:moveTo>
                <a:cubicBezTo>
                  <a:pt x="1154" y="462"/>
                  <a:pt x="1154" y="462"/>
                  <a:pt x="1154" y="462"/>
                </a:cubicBezTo>
                <a:cubicBezTo>
                  <a:pt x="1154" y="371"/>
                  <a:pt x="1119" y="345"/>
                  <a:pt x="1037" y="345"/>
                </a:cubicBezTo>
                <a:cubicBezTo>
                  <a:pt x="773" y="345"/>
                  <a:pt x="773" y="345"/>
                  <a:pt x="773" y="345"/>
                </a:cubicBezTo>
                <a:cubicBezTo>
                  <a:pt x="773" y="468"/>
                  <a:pt x="773" y="468"/>
                  <a:pt x="773" y="468"/>
                </a:cubicBezTo>
                <a:cubicBezTo>
                  <a:pt x="788" y="468"/>
                  <a:pt x="788" y="468"/>
                  <a:pt x="788" y="468"/>
                </a:cubicBezTo>
                <a:cubicBezTo>
                  <a:pt x="849" y="468"/>
                  <a:pt x="860" y="483"/>
                  <a:pt x="860" y="554"/>
                </a:cubicBezTo>
                <a:cubicBezTo>
                  <a:pt x="860" y="1576"/>
                  <a:pt x="860" y="1576"/>
                  <a:pt x="860" y="1576"/>
                </a:cubicBezTo>
                <a:cubicBezTo>
                  <a:pt x="1154" y="1576"/>
                  <a:pt x="1154" y="1576"/>
                  <a:pt x="1154" y="1576"/>
                </a:cubicBezTo>
                <a:cubicBezTo>
                  <a:pt x="1154" y="1576"/>
                  <a:pt x="1154" y="1576"/>
                  <a:pt x="1154" y="1576"/>
                </a:cubicBezTo>
                <a:close/>
                <a:moveTo>
                  <a:pt x="1282" y="1576"/>
                </a:moveTo>
                <a:cubicBezTo>
                  <a:pt x="1571" y="1576"/>
                  <a:pt x="1571" y="1576"/>
                  <a:pt x="1571" y="1576"/>
                </a:cubicBezTo>
                <a:cubicBezTo>
                  <a:pt x="1571" y="707"/>
                  <a:pt x="1571" y="707"/>
                  <a:pt x="1571" y="707"/>
                </a:cubicBezTo>
                <a:cubicBezTo>
                  <a:pt x="1571" y="620"/>
                  <a:pt x="1536" y="590"/>
                  <a:pt x="1454" y="590"/>
                </a:cubicBezTo>
                <a:cubicBezTo>
                  <a:pt x="1282" y="590"/>
                  <a:pt x="1282" y="590"/>
                  <a:pt x="1282" y="590"/>
                </a:cubicBezTo>
                <a:cubicBezTo>
                  <a:pt x="1282" y="1576"/>
                  <a:pt x="1282" y="1576"/>
                  <a:pt x="1282" y="1576"/>
                </a:cubicBezTo>
                <a:cubicBezTo>
                  <a:pt x="1282" y="1576"/>
                  <a:pt x="1282" y="1576"/>
                  <a:pt x="1282" y="1576"/>
                </a:cubicBezTo>
                <a:close/>
                <a:moveTo>
                  <a:pt x="732" y="1576"/>
                </a:moveTo>
                <a:cubicBezTo>
                  <a:pt x="732" y="590"/>
                  <a:pt x="732" y="590"/>
                  <a:pt x="732" y="590"/>
                </a:cubicBezTo>
                <a:cubicBezTo>
                  <a:pt x="564" y="590"/>
                  <a:pt x="564" y="590"/>
                  <a:pt x="564" y="590"/>
                </a:cubicBezTo>
                <a:cubicBezTo>
                  <a:pt x="478" y="590"/>
                  <a:pt x="443" y="620"/>
                  <a:pt x="443" y="707"/>
                </a:cubicBezTo>
                <a:cubicBezTo>
                  <a:pt x="443" y="1576"/>
                  <a:pt x="443" y="1576"/>
                  <a:pt x="443" y="1576"/>
                </a:cubicBezTo>
                <a:cubicBezTo>
                  <a:pt x="732" y="1576"/>
                  <a:pt x="732" y="1576"/>
                  <a:pt x="732" y="1576"/>
                </a:cubicBezTo>
                <a:cubicBezTo>
                  <a:pt x="732" y="1576"/>
                  <a:pt x="732" y="1576"/>
                  <a:pt x="732" y="1576"/>
                </a:cubicBezTo>
                <a:close/>
                <a:moveTo>
                  <a:pt x="1846" y="1012"/>
                </a:moveTo>
                <a:cubicBezTo>
                  <a:pt x="1846" y="1500"/>
                  <a:pt x="1490" y="1856"/>
                  <a:pt x="1007" y="1856"/>
                </a:cubicBezTo>
                <a:cubicBezTo>
                  <a:pt x="524" y="1856"/>
                  <a:pt x="168" y="1500"/>
                  <a:pt x="168" y="1012"/>
                </a:cubicBezTo>
                <a:cubicBezTo>
                  <a:pt x="168" y="518"/>
                  <a:pt x="524" y="162"/>
                  <a:pt x="1007" y="162"/>
                </a:cubicBezTo>
                <a:cubicBezTo>
                  <a:pt x="1490" y="162"/>
                  <a:pt x="1846" y="524"/>
                  <a:pt x="1846" y="1012"/>
                </a:cubicBezTo>
                <a:moveTo>
                  <a:pt x="2014" y="1012"/>
                </a:moveTo>
                <a:cubicBezTo>
                  <a:pt x="2014" y="432"/>
                  <a:pt x="1587" y="0"/>
                  <a:pt x="1007" y="0"/>
                </a:cubicBezTo>
                <a:cubicBezTo>
                  <a:pt x="432" y="0"/>
                  <a:pt x="0" y="432"/>
                  <a:pt x="0" y="1012"/>
                </a:cubicBezTo>
                <a:cubicBezTo>
                  <a:pt x="0" y="1587"/>
                  <a:pt x="432" y="2019"/>
                  <a:pt x="1007" y="2019"/>
                </a:cubicBezTo>
                <a:cubicBezTo>
                  <a:pt x="1587" y="2019"/>
                  <a:pt x="2014" y="1587"/>
                  <a:pt x="2014" y="101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de-DE" sz="1900" b="0" i="0" u="none" strike="noStrike" kern="0" cap="none" spc="0" normalizeH="0" baseline="0" noProof="0" dirty="0" smtClean="0">
              <a:ln>
                <a:noFill/>
              </a:ln>
              <a:solidFill>
                <a:srgbClr val="000000"/>
              </a:solidFill>
              <a:effectLst/>
              <a:uLnTx/>
              <a:uFillTx/>
              <a:latin typeface="Calibri" panose="020F0502020204030204" pitchFamily="34" charset="0"/>
            </a:endParaRPr>
          </a:p>
        </p:txBody>
      </p:sp>
    </p:spTree>
    <p:custDataLst>
      <p:tags r:id="rId1"/>
    </p:custDataLst>
    <p:extLst>
      <p:ext uri="{BB962C8B-B14F-4D97-AF65-F5344CB8AC3E}">
        <p14:creationId xmlns:p14="http://schemas.microsoft.com/office/powerpoint/2010/main" val="231295691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Vert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lstStyle>
            <a:lvl1pPr>
              <a:spcBef>
                <a:spcPts val="0"/>
              </a:spcBef>
              <a:spcAft>
                <a:spcPts val="0"/>
              </a:spcAft>
              <a:defRPr sz="3200">
                <a:solidFill>
                  <a:srgbClr val="5F5F5F"/>
                </a:solidFill>
                <a:latin typeface="Calibri" panose="020F0502020204030204" pitchFamily="34" charset="0"/>
              </a:defRPr>
            </a:lvl1pPr>
          </a:lstStyle>
          <a:p>
            <a:pPr lvl="0"/>
            <a:r>
              <a:rPr lang="en-US" smtClean="0"/>
              <a:t>Click to edit Master text styles</a:t>
            </a:r>
          </a:p>
        </p:txBody>
      </p:sp>
      <p:sp>
        <p:nvSpPr>
          <p:cNvPr id="6"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601929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Vert title &amp;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5"/>
          <p:cNvSpPr>
            <a:spLocks noGrp="1"/>
          </p:cNvSpPr>
          <p:nvPr>
            <p:ph type="body" sz="quarter" idx="20"/>
          </p:nvPr>
        </p:nvSpPr>
        <p:spPr>
          <a:xfrm>
            <a:off x="1716278" y="264729"/>
            <a:ext cx="9601200" cy="1090996"/>
          </a:xfrm>
          <a:prstGeom prst="rect">
            <a:avLst/>
          </a:prstGeom>
        </p:spPr>
        <p:txBody>
          <a:bodyPr anchor="ctr">
            <a:normAutofit/>
          </a:bodyPr>
          <a:lstStyle>
            <a:lvl1pPr>
              <a:defRPr sz="3200">
                <a:solidFill>
                  <a:schemeClr val="tx1"/>
                </a:solidFill>
                <a:latin typeface="Calibri" panose="020F0502020204030204" pitchFamily="34" charset="0"/>
              </a:defRPr>
            </a:lvl1pPr>
          </a:lstStyle>
          <a:p>
            <a:pPr lvl="0"/>
            <a:r>
              <a:rPr lang="en-US" smtClean="0"/>
              <a:t>Click to edit Master text styles</a:t>
            </a:r>
          </a:p>
        </p:txBody>
      </p:sp>
      <p:sp>
        <p:nvSpPr>
          <p:cNvPr id="6" name="Text Placeholder 4"/>
          <p:cNvSpPr>
            <a:spLocks noGrp="1"/>
          </p:cNvSpPr>
          <p:nvPr>
            <p:ph type="body" sz="quarter" idx="23"/>
          </p:nvPr>
        </p:nvSpPr>
        <p:spPr>
          <a:xfrm>
            <a:off x="1716088" y="1528763"/>
            <a:ext cx="9620250" cy="4319587"/>
          </a:xfrm>
          <a:prstGeom prst="rect">
            <a:avLst/>
          </a:prstGeom>
        </p:spPr>
        <p:txBody>
          <a:bodyPr/>
          <a:lstStyle>
            <a:lvl1pPr marL="0" indent="0">
              <a:buFont typeface="Calibri" panose="020F0502020204030204" pitchFamily="34" charset="0"/>
              <a:buNone/>
              <a:defRPr/>
            </a:lvl1pPr>
            <a:lvl2pPr marL="344488" indent="-344488">
              <a:buFont typeface="Calibri" panose="020B0604020202020204" pitchFamily="34" charset="0"/>
              <a:buChar char="•"/>
              <a:defRPr/>
            </a:lvl2pPr>
          </a:lstStyle>
          <a:p>
            <a:pPr lvl="0"/>
            <a:r>
              <a:rPr lang="en-US" sz="2400" smtClean="0">
                <a:solidFill>
                  <a:schemeClr val="tx1"/>
                </a:solidFill>
              </a:rPr>
              <a:t>Click to edit Master text styles</a:t>
            </a:r>
          </a:p>
          <a:p>
            <a:pPr lvl="1"/>
            <a:r>
              <a:rPr lang="en-US" sz="2400" smtClean="0">
                <a:solidFill>
                  <a:schemeClr val="tx1"/>
                </a:solidFill>
              </a:rPr>
              <a:t>Second level</a:t>
            </a:r>
          </a:p>
          <a:p>
            <a:pPr lvl="2"/>
            <a:r>
              <a:rPr lang="en-US" sz="2400" smtClean="0">
                <a:solidFill>
                  <a:schemeClr val="tx1"/>
                </a:solidFill>
              </a:rPr>
              <a:t>Third level</a:t>
            </a:r>
          </a:p>
          <a:p>
            <a:pPr lvl="3"/>
            <a:r>
              <a:rPr lang="en-US" sz="2400" smtClean="0">
                <a:solidFill>
                  <a:schemeClr val="tx1"/>
                </a:solidFill>
              </a:rPr>
              <a:t>Fourth level</a:t>
            </a:r>
          </a:p>
          <a:p>
            <a:pPr lvl="4"/>
            <a:r>
              <a:rPr lang="en-US" sz="2400" smtClean="0">
                <a:solidFill>
                  <a:schemeClr val="tx1"/>
                </a:solidFill>
              </a:rPr>
              <a:t>Fifth level</a:t>
            </a:r>
            <a:endParaRPr lang="en-US" sz="1600" dirty="0">
              <a:solidFill>
                <a:schemeClr val="tx1"/>
              </a:solidFill>
            </a:endParaRPr>
          </a:p>
        </p:txBody>
      </p:sp>
      <p:sp>
        <p:nvSpPr>
          <p:cNvPr id="7" name="Text Placeholder 3"/>
          <p:cNvSpPr>
            <a:spLocks noGrp="1"/>
          </p:cNvSpPr>
          <p:nvPr>
            <p:ph type="body" sz="quarter" idx="22" hasCustomPrompt="1"/>
          </p:nvPr>
        </p:nvSpPr>
        <p:spPr>
          <a:xfrm>
            <a:off x="1" y="0"/>
            <a:ext cx="1543050" cy="5852160"/>
          </a:xfrm>
          <a:prstGeom prst="rect">
            <a:avLst/>
          </a:prstGeom>
          <a:solidFill>
            <a:srgbClr val="0F898F"/>
          </a:solidFill>
        </p:spPr>
        <p:txBody>
          <a:bodyPr lIns="274320" tIns="274320" rIns="274320">
            <a:normAutofit/>
          </a:bodyPr>
          <a:lstStyle>
            <a:lvl1pPr>
              <a:defRPr sz="2000">
                <a:solidFill>
                  <a:schemeClr val="bg2"/>
                </a:solidFill>
              </a:defRPr>
            </a:lvl1pPr>
          </a:lstStyle>
          <a:p>
            <a:pPr lvl="0"/>
            <a:r>
              <a:rPr lang="en-US" dirty="0"/>
              <a:t> </a:t>
            </a:r>
          </a:p>
        </p:txBody>
      </p:sp>
    </p:spTree>
    <p:extLst>
      <p:ext uri="{BB962C8B-B14F-4D97-AF65-F5344CB8AC3E}">
        <p14:creationId xmlns:p14="http://schemas.microsoft.com/office/powerpoint/2010/main" val="11095952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x_righ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5633556"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984782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x_lef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 Placeholder 7"/>
          <p:cNvSpPr>
            <a:spLocks noGrp="1"/>
          </p:cNvSpPr>
          <p:nvPr>
            <p:ph type="body" sz="quarter" idx="20" hasCustomPrompt="1"/>
          </p:nvPr>
        </p:nvSpPr>
        <p:spPr>
          <a:xfrm>
            <a:off x="0" y="1573117"/>
            <a:ext cx="6574312" cy="3801583"/>
          </a:xfrm>
          <a:prstGeom prst="rect">
            <a:avLst/>
          </a:prstGeom>
          <a:solidFill>
            <a:srgbClr val="0F898F"/>
          </a:solidFill>
        </p:spPr>
        <p:txBody>
          <a:bodyPr lIns="274320" tIns="182880" rIns="274320" bIns="182880" anchor="ctr"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Tree>
    <p:extLst>
      <p:ext uri="{BB962C8B-B14F-4D97-AF65-F5344CB8AC3E}">
        <p14:creationId xmlns:p14="http://schemas.microsoft.com/office/powerpoint/2010/main" val="348576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olid Life">
    <p:spTree>
      <p:nvGrpSpPr>
        <p:cNvPr id="1" name=""/>
        <p:cNvGrpSpPr/>
        <p:nvPr/>
      </p:nvGrpSpPr>
      <p:grpSpPr>
        <a:xfrm>
          <a:off x="0" y="0"/>
          <a:ext cx="0" cy="0"/>
          <a:chOff x="0" y="0"/>
          <a:chExt cx="0" cy="0"/>
        </a:xfrm>
      </p:grpSpPr>
      <p:sp>
        <p:nvSpPr>
          <p:cNvPr id="16" name="Rectangle 15"/>
          <p:cNvSpPr/>
          <p:nvPr userDrawn="1"/>
        </p:nvSpPr>
        <p:spPr>
          <a:xfrm>
            <a:off x="0" y="0"/>
            <a:ext cx="9601200" cy="6858000"/>
          </a:xfrm>
          <a:prstGeom prst="rect">
            <a:avLst/>
          </a:prstGeom>
          <a:solidFill>
            <a:srgbClr val="6A0A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8510096" cy="3109263"/>
          </a:xfrm>
          <a:prstGeom prst="rect">
            <a:avLst/>
          </a:prstGeom>
        </p:spPr>
        <p:txBody>
          <a:bodyPr anchor="t">
            <a:normAutofit/>
          </a:bodyPr>
          <a:lstStyle>
            <a:lvl1pPr>
              <a:spcBef>
                <a:spcPts val="600"/>
              </a:spcBef>
              <a:spcAft>
                <a:spcPts val="0"/>
              </a:spcAft>
              <a:defRPr sz="4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1"/>
            <a:ext cx="8567704" cy="1440175"/>
          </a:xfrm>
          <a:prstGeom prst="rect">
            <a:avLst/>
          </a:prstGeom>
        </p:spPr>
        <p:txBody>
          <a:bodyPr>
            <a:normAutofit/>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AE719572-71D4-084F-AEEA-5092100C9D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2" name="TextBox 11"/>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5413220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x_bann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80042" y="6019800"/>
            <a:ext cx="11430000" cy="304800"/>
          </a:xfrm>
        </p:spPr>
        <p:txBody>
          <a:bodyPr/>
          <a:lstStyle/>
          <a:p>
            <a:endParaRPr lang="en-US" dirty="0"/>
          </a:p>
        </p:txBody>
      </p:sp>
      <p:sp>
        <p:nvSpPr>
          <p:cNvPr id="4" name="Text Placeholder 7"/>
          <p:cNvSpPr>
            <a:spLocks noGrp="1"/>
          </p:cNvSpPr>
          <p:nvPr>
            <p:ph type="body" sz="quarter" idx="20" hasCustomPrompt="1"/>
          </p:nvPr>
        </p:nvSpPr>
        <p:spPr>
          <a:xfrm>
            <a:off x="0" y="1239934"/>
            <a:ext cx="12207868" cy="4320525"/>
          </a:xfrm>
          <a:prstGeom prst="rect">
            <a:avLst/>
          </a:prstGeom>
          <a:solidFill>
            <a:srgbClr val="0F898F"/>
          </a:solidFill>
        </p:spPr>
        <p:txBody>
          <a:bodyPr lIns="274320" tIns="182880" rIns="274320" bIns="182880" anchor="t" anchorCtr="0">
            <a:normAutofit/>
          </a:bodyPr>
          <a:lstStyle>
            <a:lvl1pPr marL="0" marR="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sz="3200">
                <a:solidFill>
                  <a:schemeClr val="bg2"/>
                </a:solidFill>
              </a:defRPr>
            </a:lvl1pPr>
          </a:lstStyle>
          <a:p>
            <a:pPr marL="0" marR="0" lvl="0" indent="0" algn="l" defTabSz="1088167" rtl="0" eaLnBrk="1" fontAlgn="auto" latinLnBrk="0" hangingPunct="1">
              <a:lnSpc>
                <a:spcPct val="100000"/>
              </a:lnSpc>
              <a:spcBef>
                <a:spcPts val="600"/>
              </a:spcBef>
              <a:spcAft>
                <a:spcPts val="0"/>
              </a:spcAft>
              <a:buClr>
                <a:schemeClr val="tx1"/>
              </a:buClr>
              <a:buSzPct val="100000"/>
              <a:buFont typeface="Calibri" panose="020B0604020202020204" pitchFamily="34" charset="0"/>
              <a:buNone/>
              <a:tabLst/>
              <a:defRPr/>
            </a:pPr>
            <a:r>
              <a:rPr lang="en-US" dirty="0"/>
              <a:t>Click to edit text, adjust color</a:t>
            </a:r>
            <a:br>
              <a:rPr lang="en-US" dirty="0"/>
            </a:br>
            <a:r>
              <a:rPr lang="en-US" dirty="0"/>
              <a:t>and size as needed</a:t>
            </a:r>
          </a:p>
        </p:txBody>
      </p:sp>
      <p:sp>
        <p:nvSpPr>
          <p:cNvPr id="5" name="Slide Number Placeholder 3"/>
          <p:cNvSpPr>
            <a:spLocks noGrp="1"/>
          </p:cNvSpPr>
          <p:nvPr>
            <p:ph type="sldNum" sz="quarter" idx="11"/>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25841301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_on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5" hasCustomPrompt="1"/>
          </p:nvPr>
        </p:nvSpPr>
        <p:spPr>
          <a:xfrm>
            <a:off x="333712" y="1574588"/>
            <a:ext cx="4572000" cy="4114800"/>
          </a:xfrm>
          <a:prstGeom prst="rect">
            <a:avLst/>
          </a:prstGeom>
        </p:spPr>
        <p:txBody>
          <a:bodyPr/>
          <a:lstStyle>
            <a:lvl1pPr algn="l" defTabSz="1088167" rtl="0" eaLnBrk="1" latinLnBrk="0" hangingPunct="1">
              <a:lnSpc>
                <a:spcPct val="100000"/>
              </a:lnSpc>
              <a:spcBef>
                <a:spcPts val="200"/>
              </a:spcBef>
              <a:spcAft>
                <a:spcPts val="200"/>
              </a:spcAft>
              <a:defRPr lang="en-US" sz="24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4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20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800" b="0" kern="1200" dirty="0">
                <a:solidFill>
                  <a:schemeClr val="tx1"/>
                </a:solidFill>
                <a:latin typeface="+mn-lt"/>
                <a:ea typeface="+mn-ea"/>
                <a:cs typeface="+mn-cs"/>
              </a:defRPr>
            </a:lvl5pPr>
            <a:lvl6pPr>
              <a:lnSpc>
                <a:spcPct val="100000"/>
              </a:lnSpc>
              <a:spcBef>
                <a:spcPts val="200"/>
              </a:spcBef>
              <a:spcAft>
                <a:spcPts val="200"/>
              </a:spcAft>
              <a:defRPr/>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
        <p:nvSpPr>
          <p:cNvPr id="6"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20343480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two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5604523" y="4523532"/>
            <a:ext cx="484632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5575949" y="1585913"/>
            <a:ext cx="484632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6085909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_three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5"/>
          <p:cNvSpPr>
            <a:spLocks noGrp="1"/>
          </p:cNvSpPr>
          <p:nvPr>
            <p:ph sz="quarter" idx="23"/>
          </p:nvPr>
        </p:nvSpPr>
        <p:spPr>
          <a:xfrm>
            <a:off x="39131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7" hasCustomPrompt="1"/>
          </p:nvPr>
        </p:nvSpPr>
        <p:spPr>
          <a:xfrm>
            <a:off x="391319"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7" name="Content Placeholder 4"/>
          <p:cNvSpPr>
            <a:spLocks noGrp="1"/>
          </p:cNvSpPr>
          <p:nvPr>
            <p:ph sz="quarter" idx="18" hasCustomPrompt="1"/>
          </p:nvPr>
        </p:nvSpPr>
        <p:spPr>
          <a:xfrm>
            <a:off x="4337843"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8" name="Content Placeholder 4"/>
          <p:cNvSpPr>
            <a:spLocks noGrp="1"/>
          </p:cNvSpPr>
          <p:nvPr>
            <p:ph sz="quarter" idx="19" hasCustomPrompt="1"/>
          </p:nvPr>
        </p:nvSpPr>
        <p:spPr>
          <a:xfrm>
            <a:off x="8227218" y="4523532"/>
            <a:ext cx="3657600" cy="1188720"/>
          </a:xfrm>
          <a:prstGeom prst="rect">
            <a:avLst/>
          </a:prstGeom>
        </p:spPr>
        <p:txBody>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8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600" b="0" kern="1200" dirty="0">
                <a:solidFill>
                  <a:schemeClr val="tx1"/>
                </a:solidFill>
                <a:latin typeface="+mn-lt"/>
                <a:ea typeface="+mn-ea"/>
                <a:cs typeface="+mn-cs"/>
              </a:defRPr>
            </a:lvl5pPr>
            <a:lvl6pPr>
              <a:lnSpc>
                <a:spcPct val="100000"/>
              </a:lnSpc>
              <a:spcBef>
                <a:spcPts val="200"/>
              </a:spcBef>
              <a:spcAft>
                <a:spcPts val="200"/>
              </a:spcAft>
              <a:defRPr sz="14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p:txBody>
      </p:sp>
      <p:sp>
        <p:nvSpPr>
          <p:cNvPr id="9" name="Content Placeholder 5"/>
          <p:cNvSpPr>
            <a:spLocks noGrp="1"/>
          </p:cNvSpPr>
          <p:nvPr>
            <p:ph sz="quarter" idx="24"/>
          </p:nvPr>
        </p:nvSpPr>
        <p:spPr>
          <a:xfrm>
            <a:off x="4309269"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5"/>
          <p:cNvSpPr>
            <a:spLocks noGrp="1"/>
          </p:cNvSpPr>
          <p:nvPr>
            <p:ph sz="quarter" idx="25"/>
          </p:nvPr>
        </p:nvSpPr>
        <p:spPr>
          <a:xfrm>
            <a:off x="8227218" y="1585913"/>
            <a:ext cx="36576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3644478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_four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Content Placeholder 4"/>
          <p:cNvSpPr>
            <a:spLocks noGrp="1"/>
          </p:cNvSpPr>
          <p:nvPr>
            <p:ph sz="quarter" idx="17" hasCustomPrompt="1"/>
          </p:nvPr>
        </p:nvSpPr>
        <p:spPr>
          <a:xfrm>
            <a:off x="380738"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6" name="Content Placeholder 4"/>
          <p:cNvSpPr>
            <a:spLocks noGrp="1"/>
          </p:cNvSpPr>
          <p:nvPr>
            <p:ph sz="quarter" idx="18" hasCustomPrompt="1"/>
          </p:nvPr>
        </p:nvSpPr>
        <p:spPr>
          <a:xfrm>
            <a:off x="3303020"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7" name="Content Placeholder 4"/>
          <p:cNvSpPr>
            <a:spLocks noGrp="1"/>
          </p:cNvSpPr>
          <p:nvPr>
            <p:ph sz="quarter" idx="19" hasCustomPrompt="1"/>
          </p:nvPr>
        </p:nvSpPr>
        <p:spPr>
          <a:xfrm>
            <a:off x="6225302" y="4005407"/>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8" name="Picture Placeholder 4"/>
          <p:cNvSpPr>
            <a:spLocks noGrp="1"/>
          </p:cNvSpPr>
          <p:nvPr>
            <p:ph type="pic" sz="quarter" idx="20"/>
          </p:nvPr>
        </p:nvSpPr>
        <p:spPr>
          <a:xfrm>
            <a:off x="380738" y="1585576"/>
            <a:ext cx="2697480" cy="2194560"/>
          </a:xfrm>
          <a:prstGeom prst="rect">
            <a:avLst/>
          </a:prstGeom>
        </p:spPr>
        <p:txBody>
          <a:bodyPr/>
          <a:lstStyle/>
          <a:p>
            <a:r>
              <a:rPr lang="en-US" smtClean="0"/>
              <a:t>Click icon to add picture</a:t>
            </a:r>
            <a:endParaRPr lang="en-US" dirty="0"/>
          </a:p>
        </p:txBody>
      </p:sp>
      <p:sp>
        <p:nvSpPr>
          <p:cNvPr id="9" name="Picture Placeholder 4"/>
          <p:cNvSpPr>
            <a:spLocks noGrp="1"/>
          </p:cNvSpPr>
          <p:nvPr>
            <p:ph type="pic" sz="quarter" idx="21"/>
          </p:nvPr>
        </p:nvSpPr>
        <p:spPr>
          <a:xfrm>
            <a:off x="3303020" y="1585576"/>
            <a:ext cx="2697480" cy="2194560"/>
          </a:xfrm>
          <a:prstGeom prst="rect">
            <a:avLst/>
          </a:prstGeom>
        </p:spPr>
        <p:txBody>
          <a:bodyPr/>
          <a:lstStyle/>
          <a:p>
            <a:r>
              <a:rPr lang="en-US" smtClean="0"/>
              <a:t>Click icon to add picture</a:t>
            </a:r>
            <a:endParaRPr lang="en-US"/>
          </a:p>
        </p:txBody>
      </p:sp>
      <p:sp>
        <p:nvSpPr>
          <p:cNvPr id="10" name="Picture Placeholder 4"/>
          <p:cNvSpPr>
            <a:spLocks noGrp="1"/>
          </p:cNvSpPr>
          <p:nvPr>
            <p:ph type="pic" sz="quarter" idx="22"/>
          </p:nvPr>
        </p:nvSpPr>
        <p:spPr>
          <a:xfrm>
            <a:off x="6225302" y="1585576"/>
            <a:ext cx="2697480" cy="2194560"/>
          </a:xfrm>
          <a:prstGeom prst="rect">
            <a:avLst/>
          </a:prstGeom>
        </p:spPr>
        <p:txBody>
          <a:bodyPr/>
          <a:lstStyle/>
          <a:p>
            <a:r>
              <a:rPr lang="en-US" smtClean="0"/>
              <a:t>Click icon to add picture</a:t>
            </a:r>
            <a:endParaRPr lang="en-US"/>
          </a:p>
        </p:txBody>
      </p:sp>
      <p:sp>
        <p:nvSpPr>
          <p:cNvPr id="11" name="Content Placeholder 4"/>
          <p:cNvSpPr>
            <a:spLocks noGrp="1"/>
          </p:cNvSpPr>
          <p:nvPr>
            <p:ph sz="quarter" idx="23" hasCustomPrompt="1"/>
          </p:nvPr>
        </p:nvSpPr>
        <p:spPr>
          <a:xfrm>
            <a:off x="9147583" y="4005070"/>
            <a:ext cx="2697480" cy="2016318"/>
          </a:xfrm>
          <a:prstGeom prst="rect">
            <a:avLst/>
          </a:prstGeom>
        </p:spPr>
        <p:txBody>
          <a:bodyPr>
            <a:noAutofit/>
          </a:bodyPr>
          <a:lstStyle>
            <a:lvl1pPr algn="l" defTabSz="1088167" rtl="0" eaLnBrk="1" latinLnBrk="0" hangingPunct="1">
              <a:lnSpc>
                <a:spcPct val="100000"/>
              </a:lnSpc>
              <a:spcBef>
                <a:spcPts val="200"/>
              </a:spcBef>
              <a:spcAft>
                <a:spcPts val="200"/>
              </a:spcAft>
              <a:defRPr lang="en-US" sz="2000" b="0" kern="1200" dirty="0" smtClean="0">
                <a:solidFill>
                  <a:schemeClr val="tx1"/>
                </a:solidFill>
                <a:latin typeface="Calibri" panose="020F0502020204030204" pitchFamily="34" charset="0"/>
                <a:ea typeface="+mn-ea"/>
                <a:cs typeface="+mn-cs"/>
              </a:defRPr>
            </a:lvl1pPr>
            <a:lvl2pPr marL="344488" indent="-344488" algn="l" defTabSz="1088167" rtl="0" eaLnBrk="1" latinLnBrk="0" hangingPunct="1">
              <a:lnSpc>
                <a:spcPct val="100000"/>
              </a:lnSpc>
              <a:spcBef>
                <a:spcPts val="200"/>
              </a:spcBef>
              <a:spcAft>
                <a:spcPts val="200"/>
              </a:spcAft>
              <a:buFont typeface="Calibri" panose="020B0604020202020204" pitchFamily="34" charset="0"/>
              <a:buChar char="•"/>
              <a:defRPr lang="en-US" sz="2000" b="0" kern="1200" dirty="0" smtClean="0">
                <a:solidFill>
                  <a:schemeClr val="tx1"/>
                </a:solidFill>
                <a:latin typeface="Calibri" panose="020F0502020204030204" pitchFamily="34" charset="0"/>
                <a:ea typeface="+mn-ea"/>
                <a:cs typeface="+mn-cs"/>
              </a:defRPr>
            </a:lvl2pPr>
            <a:lvl3pPr algn="l" defTabSz="1088167" rtl="0" eaLnBrk="1" latinLnBrk="0" hangingPunct="1">
              <a:lnSpc>
                <a:spcPct val="90000"/>
              </a:lnSpc>
              <a:spcBef>
                <a:spcPts val="600"/>
              </a:spcBef>
              <a:defRPr lang="en-US" sz="2400" b="0" kern="1200" dirty="0" smtClean="0">
                <a:solidFill>
                  <a:schemeClr val="tx1"/>
                </a:solidFill>
                <a:latin typeface="+mn-lt"/>
                <a:ea typeface="+mn-ea"/>
                <a:cs typeface="+mn-cs"/>
              </a:defRPr>
            </a:lvl3pPr>
            <a:lvl4pPr algn="l" defTabSz="1088167" rtl="0" eaLnBrk="1" latinLnBrk="0" hangingPunct="1">
              <a:lnSpc>
                <a:spcPct val="100000"/>
              </a:lnSpc>
              <a:spcBef>
                <a:spcPts val="200"/>
              </a:spcBef>
              <a:spcAft>
                <a:spcPts val="200"/>
              </a:spcAft>
              <a:defRPr lang="en-US" sz="1600" b="0" kern="1200" dirty="0" smtClean="0">
                <a:solidFill>
                  <a:schemeClr val="tx1"/>
                </a:solidFill>
                <a:latin typeface="+mn-lt"/>
                <a:ea typeface="+mn-ea"/>
                <a:cs typeface="+mn-cs"/>
              </a:defRPr>
            </a:lvl4pPr>
            <a:lvl5pPr marL="1254125" indent="-339725" algn="l" defTabSz="1088167" rtl="0" eaLnBrk="1" latinLnBrk="0" hangingPunct="1">
              <a:lnSpc>
                <a:spcPct val="100000"/>
              </a:lnSpc>
              <a:spcBef>
                <a:spcPts val="200"/>
              </a:spcBef>
              <a:spcAft>
                <a:spcPts val="200"/>
              </a:spcAft>
              <a:buFont typeface="Calibri" panose="020B0604020202020204" pitchFamily="34" charset="0"/>
              <a:buChar char="•"/>
              <a:defRPr lang="en-US" sz="1400" b="0" kern="1200" dirty="0">
                <a:solidFill>
                  <a:schemeClr val="tx1"/>
                </a:solidFill>
                <a:latin typeface="+mn-lt"/>
                <a:ea typeface="+mn-ea"/>
                <a:cs typeface="+mn-cs"/>
              </a:defRPr>
            </a:lvl5pPr>
            <a:lvl6pPr>
              <a:lnSpc>
                <a:spcPct val="100000"/>
              </a:lnSpc>
              <a:spcBef>
                <a:spcPts val="200"/>
              </a:spcBef>
              <a:spcAft>
                <a:spcPts val="200"/>
              </a:spcAft>
              <a:defRPr sz="1200"/>
            </a:lvl6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p:txBody>
      </p:sp>
      <p:sp>
        <p:nvSpPr>
          <p:cNvPr id="12" name="Picture Placeholder 4"/>
          <p:cNvSpPr>
            <a:spLocks noGrp="1"/>
          </p:cNvSpPr>
          <p:nvPr>
            <p:ph type="pic" sz="quarter" idx="24"/>
          </p:nvPr>
        </p:nvSpPr>
        <p:spPr>
          <a:xfrm>
            <a:off x="9147583" y="1585576"/>
            <a:ext cx="2697480" cy="2194560"/>
          </a:xfrm>
          <a:prstGeom prst="rect">
            <a:avLst/>
          </a:prstGeom>
        </p:spPr>
        <p:txBody>
          <a:bodyPr/>
          <a:lstStyle/>
          <a:p>
            <a:r>
              <a:rPr lang="en-US" smtClean="0"/>
              <a:t>Click icon to add picture</a:t>
            </a:r>
            <a:endParaRPr lang="en-US"/>
          </a:p>
        </p:txBody>
      </p:sp>
      <p:sp>
        <p:nvSpPr>
          <p:cNvPr id="14" name="Text Placeholder 8"/>
          <p:cNvSpPr>
            <a:spLocks noGrp="1"/>
          </p:cNvSpPr>
          <p:nvPr>
            <p:ph type="body" sz="quarter" idx="12" hasCustomPrompt="1"/>
          </p:nvPr>
        </p:nvSpPr>
        <p:spPr>
          <a:xfrm>
            <a:off x="0" y="0"/>
            <a:ext cx="10424160" cy="1371600"/>
          </a:xfrm>
          <a:prstGeom prst="rect">
            <a:avLst/>
          </a:prstGeom>
          <a:solidFill>
            <a:srgbClr val="0F898F"/>
          </a:solidFill>
        </p:spPr>
        <p:txBody>
          <a:bodyPr lIns="274320" tIns="274320" rIns="274320" bIns="274320" anchor="b">
            <a:normAutofit/>
          </a:bodyPr>
          <a:lstStyle>
            <a:lvl1pPr>
              <a:defRPr sz="3200">
                <a:solidFill>
                  <a:schemeClr val="bg2"/>
                </a:solidFill>
                <a:latin typeface="Calibri" panose="020F0502020204030204" pitchFamily="34" charset="0"/>
              </a:defRPr>
            </a:lvl1pPr>
          </a:lstStyle>
          <a:p>
            <a:pPr lvl="0"/>
            <a:r>
              <a:rPr lang="en-US" dirty="0"/>
              <a:t> Click to edit title</a:t>
            </a:r>
          </a:p>
        </p:txBody>
      </p:sp>
    </p:spTree>
    <p:extLst>
      <p:ext uri="{BB962C8B-B14F-4D97-AF65-F5344CB8AC3E}">
        <p14:creationId xmlns:p14="http://schemas.microsoft.com/office/powerpoint/2010/main" val="905756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374013024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_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6" name="Text Placeholder 7"/>
          <p:cNvSpPr>
            <a:spLocks noGrp="1"/>
          </p:cNvSpPr>
          <p:nvPr>
            <p:ph type="body" sz="quarter" idx="13" hasCustomPrompt="1"/>
          </p:nvPr>
        </p:nvSpPr>
        <p:spPr>
          <a:xfrm>
            <a:off x="392113" y="1182327"/>
            <a:ext cx="11430000" cy="48389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254125" indent="-339725">
              <a:buFont typeface="Calibri" panose="020F0502020204030204" pitchFamily="34" charset="0"/>
              <a:buChar char="‐"/>
              <a:defRPr>
                <a:solidFill>
                  <a:schemeClr val="tx1"/>
                </a:solidFill>
              </a:defRPr>
            </a:lvl5pPr>
          </a:lstStyle>
          <a:p>
            <a:pPr lvl="0"/>
            <a:r>
              <a:rPr lang="en-US" sz="2400" dirty="0">
                <a:solidFill>
                  <a:schemeClr val="tx1"/>
                </a:solidFill>
              </a:rPr>
              <a:t>Click to edit text</a:t>
            </a:r>
          </a:p>
          <a:p>
            <a:pPr marL="344488" lvl="1" indent="-344488">
              <a:buFont typeface="Calibri" panose="020B0604020202020204" pitchFamily="34" charset="0"/>
              <a:buChar char="•"/>
            </a:pPr>
            <a:r>
              <a:rPr lang="en-US" sz="2400" dirty="0">
                <a:solidFill>
                  <a:schemeClr val="tx1"/>
                </a:solidFill>
              </a:rPr>
              <a:t>Second</a:t>
            </a:r>
            <a:r>
              <a:rPr lang="en-US" sz="2400" baseline="0" dirty="0">
                <a:solidFill>
                  <a:schemeClr val="tx1"/>
                </a:solidFill>
              </a:rPr>
              <a:t> level of text</a:t>
            </a:r>
          </a:p>
          <a:p>
            <a:pPr marL="688975" lvl="0" indent="-344488">
              <a:buFont typeface="Calibri" panose="020F0502020204030204" pitchFamily="34" charset="0"/>
              <a:buChar char="‐"/>
            </a:pPr>
            <a:r>
              <a:rPr lang="en-US" sz="2000" baseline="0" dirty="0">
                <a:solidFill>
                  <a:schemeClr val="tx1"/>
                </a:solidFill>
              </a:rPr>
              <a:t>Third level of text</a:t>
            </a:r>
          </a:p>
          <a:p>
            <a:pPr marL="1033463" lvl="0" indent="-344488">
              <a:buFont typeface="Calibri" panose="020B0604020202020204" pitchFamily="34" charset="0"/>
              <a:buChar char="•"/>
            </a:pPr>
            <a:r>
              <a:rPr lang="en-US" sz="1800" baseline="0" dirty="0">
                <a:solidFill>
                  <a:schemeClr val="tx1"/>
                </a:solidFill>
              </a:rPr>
              <a:t>Fourth level of text</a:t>
            </a:r>
          </a:p>
          <a:p>
            <a:pPr marL="1377950" lvl="0" indent="-344488">
              <a:buFont typeface="Calibri" panose="020F0502020204030204" pitchFamily="34" charset="0"/>
              <a:buChar char="‐"/>
            </a:pPr>
            <a:r>
              <a:rPr lang="en-US" sz="1600" baseline="0" dirty="0">
                <a:solidFill>
                  <a:schemeClr val="tx1"/>
                </a:solidFill>
              </a:rPr>
              <a:t>Fifth level of text</a:t>
            </a:r>
            <a:endParaRPr lang="en-US" sz="1600" dirty="0">
              <a:solidFill>
                <a:schemeClr val="tx1"/>
              </a:solidFill>
            </a:endParaRPr>
          </a:p>
        </p:txBody>
      </p:sp>
    </p:spTree>
    <p:custDataLst>
      <p:tags r:id="rId1"/>
    </p:custDataLst>
    <p:extLst>
      <p:ext uri="{BB962C8B-B14F-4D97-AF65-F5344CB8AC3E}">
        <p14:creationId xmlns:p14="http://schemas.microsoft.com/office/powerpoint/2010/main" val="44030760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Tree>
    <p:custDataLst>
      <p:tags r:id="rId1"/>
    </p:custDataLst>
    <p:extLst>
      <p:ext uri="{BB962C8B-B14F-4D97-AF65-F5344CB8AC3E}">
        <p14:creationId xmlns:p14="http://schemas.microsoft.com/office/powerpoint/2010/main" val="403298118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042" y="260615"/>
            <a:ext cx="11430000" cy="812800"/>
          </a:xfrm>
        </p:spPr>
        <p:txBody>
          <a:bodyPr/>
          <a:lstStyle>
            <a:lvl1pPr>
              <a:defRPr sz="2800"/>
            </a:lvl1pPr>
          </a:lstStyle>
          <a:p>
            <a:r>
              <a:rPr lang="en-US" dirty="0"/>
              <a:t>Disclosure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7" name="Text Placeholder 6"/>
          <p:cNvSpPr>
            <a:spLocks noGrp="1"/>
          </p:cNvSpPr>
          <p:nvPr>
            <p:ph type="body" sz="quarter" idx="12"/>
          </p:nvPr>
        </p:nvSpPr>
        <p:spPr>
          <a:xfrm>
            <a:off x="380042" y="1123950"/>
            <a:ext cx="11430000" cy="4897438"/>
          </a:xfrm>
        </p:spPr>
        <p:txBody>
          <a:bodyPr>
            <a:normAutofit/>
          </a:bodyPr>
          <a:lstStyle>
            <a:lvl1pPr>
              <a:defRPr sz="900"/>
            </a:lvl1pPr>
            <a:lvl2pPr>
              <a:defRPr sz="900"/>
            </a:lvl2pPr>
            <a:lvl3pPr>
              <a:defRPr sz="800"/>
            </a:lvl3pPr>
            <a:lvl4pPr>
              <a:defRPr sz="800"/>
            </a:lvl4pPr>
            <a:lvl5pPr>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05635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with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6858000" cy="5212080"/>
          </a:xfrm>
        </p:spPr>
        <p:txBody>
          <a:bodyPr/>
          <a:lstStyle/>
          <a:p>
            <a:r>
              <a:rPr lang="en-US" smtClean="0"/>
              <a:t>Click icon to add picture</a:t>
            </a:r>
            <a:endParaRPr lang="en-US"/>
          </a:p>
        </p:txBody>
      </p:sp>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0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
        <p:nvSpPr>
          <p:cNvPr id="2" name="TextBox 1"/>
          <p:cNvSpPr txBox="1"/>
          <p:nvPr userDrawn="1"/>
        </p:nvSpPr>
        <p:spPr>
          <a:xfrm>
            <a:off x="7476980" y="1700790"/>
            <a:ext cx="2477101" cy="914400"/>
          </a:xfrm>
          <a:prstGeom prst="rect">
            <a:avLst/>
          </a:prstGeom>
          <a:noFill/>
        </p:spPr>
        <p:txBody>
          <a:bodyPr wrap="none" rtlCol="0">
            <a:noAutofit/>
          </a:bodyPr>
          <a:lstStyle/>
          <a:p>
            <a:pPr lvl="0"/>
            <a:r>
              <a:rPr lang="en-US" sz="3200" dirty="0" smtClean="0">
                <a:solidFill>
                  <a:schemeClr val="bg2"/>
                </a:solidFill>
              </a:rPr>
              <a:t>QUESTIONS?</a:t>
            </a:r>
            <a:endParaRPr lang="en-US" sz="3200" dirty="0">
              <a:solidFill>
                <a:schemeClr val="bg2"/>
              </a:solidFill>
            </a:endParaRPr>
          </a:p>
        </p:txBody>
      </p:sp>
    </p:spTree>
    <p:extLst>
      <p:ext uri="{BB962C8B-B14F-4D97-AF65-F5344CB8AC3E}">
        <p14:creationId xmlns:p14="http://schemas.microsoft.com/office/powerpoint/2010/main" val="142373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olid logo VA">
    <p:spTree>
      <p:nvGrpSpPr>
        <p:cNvPr id="1" name=""/>
        <p:cNvGrpSpPr/>
        <p:nvPr/>
      </p:nvGrpSpPr>
      <p:grpSpPr>
        <a:xfrm>
          <a:off x="0" y="0"/>
          <a:ext cx="0" cy="0"/>
          <a:chOff x="0" y="0"/>
          <a:chExt cx="0" cy="0"/>
        </a:xfrm>
      </p:grpSpPr>
      <p:sp>
        <p:nvSpPr>
          <p:cNvPr id="9" name="Rectangle 8"/>
          <p:cNvSpPr/>
          <p:nvPr userDrawn="1"/>
        </p:nvSpPr>
        <p:spPr>
          <a:xfrm>
            <a:off x="0" y="0"/>
            <a:ext cx="12188825"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600">
                <a:solidFill>
                  <a:schemeClr val="bg2"/>
                </a:solidFill>
              </a:defRPr>
            </a:lvl1pPr>
            <a:lvl2pPr>
              <a:defRPr sz="3600">
                <a:solidFill>
                  <a:schemeClr val="bg2"/>
                </a:solidFill>
              </a:defRPr>
            </a:lvl2pPr>
            <a:lvl3pPr>
              <a:defRPr sz="4000">
                <a:solidFill>
                  <a:schemeClr val="bg2"/>
                </a:solidFill>
              </a:defRPr>
            </a:lvl3pPr>
            <a:lvl4pPr>
              <a:defRPr sz="3200">
                <a:solidFill>
                  <a:schemeClr val="bg2"/>
                </a:solidFill>
              </a:defRPr>
            </a:lvl4pPr>
            <a:lvl5pPr>
              <a:defRPr sz="20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3204953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amp; Call to a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6793865" y="2340"/>
            <a:ext cx="5394960" cy="6855660"/>
          </a:xfrm>
          <a:solidFill>
            <a:schemeClr val="accent1"/>
          </a:solidFill>
        </p:spPr>
        <p:txBody>
          <a:bodyPr lIns="731520" tIns="1188720" rIns="457200">
            <a:normAutofit/>
          </a:bodyPr>
          <a:lstStyle>
            <a:lvl1pPr>
              <a:defRPr sz="4800" b="0" cap="all"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THANK YOU</a:t>
            </a:r>
            <a:r>
              <a:rPr lang="en-US" dirty="0" smtClean="0"/>
              <a:t>.</a:t>
            </a:r>
            <a:endParaRPr lang="en-US" dirty="0"/>
          </a:p>
        </p:txBody>
      </p:sp>
      <p:sp>
        <p:nvSpPr>
          <p:cNvPr id="5" name="Slide Number Placeholder 3"/>
          <p:cNvSpPr>
            <a:spLocks noGrp="1"/>
          </p:cNvSpPr>
          <p:nvPr>
            <p:ph type="sldNum" sz="quarter" idx="12"/>
          </p:nvPr>
        </p:nvSpPr>
        <p:spPr>
          <a:xfrm>
            <a:off x="380042" y="6325270"/>
            <a:ext cx="365760" cy="365125"/>
          </a:xfrm>
        </p:spPr>
        <p:txBody>
          <a:bodyPr/>
          <a:lstStyle/>
          <a:p>
            <a:fld id="{67FC5CDF-15F9-4054-9F50-C9080AAD3281}" type="slidenum">
              <a:rPr lang="en-US" smtClean="0"/>
              <a:pPr/>
              <a:t>‹#›</a:t>
            </a:fld>
            <a:endParaRPr lang="en-US" dirty="0"/>
          </a:p>
        </p:txBody>
      </p:sp>
    </p:spTree>
    <p:extLst>
      <p:ext uri="{BB962C8B-B14F-4D97-AF65-F5344CB8AC3E}">
        <p14:creationId xmlns:p14="http://schemas.microsoft.com/office/powerpoint/2010/main" val="1920372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lide 3">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117" name="Rectangle 116"/>
          <p:cNvSpPr/>
          <p:nvPr userDrawn="1"/>
        </p:nvSpPr>
        <p:spPr>
          <a:xfrm>
            <a:off x="103283" y="5859126"/>
            <a:ext cx="11887200" cy="507831"/>
          </a:xfrm>
          <a:prstGeom prst="rect">
            <a:avLst/>
          </a:prstGeom>
        </p:spPr>
        <p:txBody>
          <a:bodyPr wrap="square">
            <a:spAutoFit/>
          </a:bodyPr>
          <a:lstStyle/>
          <a:p>
            <a:pPr defTabSz="914400" fontAlgn="base">
              <a:lnSpc>
                <a:spcPct val="90000"/>
              </a:lnSpc>
              <a:spcBef>
                <a:spcPct val="0"/>
              </a:spcBef>
              <a:spcAft>
                <a:spcPct val="0"/>
              </a:spcAft>
              <a:buClr>
                <a:srgbClr val="0081C6"/>
              </a:buClr>
              <a:defRPr/>
            </a:pPr>
            <a:r>
              <a:rPr lang="en-US" sz="1000" dirty="0" smtClean="0">
                <a:solidFill>
                  <a:prstClr val="white">
                    <a:lumMod val="50000"/>
                  </a:prstClr>
                </a:solidFill>
                <a:ea typeface="ＭＳ Ｐゴシック" charset="-128"/>
              </a:rPr>
              <a:t>Please take note that not all states have the same MVA calculation.  The calculation can be found in the in the statement of understanding for the state specific product that is being purchased by the client and the statement of understanding can be found on the Allianz Life website under forms &amp; materials. Distributions may be subject to a surrender charge.  Distributions are subject to ordinary income tax and, if taken prior to age 59 ½, a 10% additional federal tax. Guarantees are backed by the financial strength and claims-paying ability of Allianz Life Insurance Company of North America.</a:t>
            </a:r>
          </a:p>
        </p:txBody>
      </p:sp>
    </p:spTree>
    <p:custDataLst>
      <p:tags r:id="rId1"/>
    </p:custDataLst>
    <p:extLst>
      <p:ext uri="{BB962C8B-B14F-4D97-AF65-F5344CB8AC3E}">
        <p14:creationId xmlns:p14="http://schemas.microsoft.com/office/powerpoint/2010/main" val="409201715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lide 4">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3" name="Rectangle 2"/>
          <p:cNvSpPr/>
          <p:nvPr userDrawn="1"/>
        </p:nvSpPr>
        <p:spPr>
          <a:xfrm>
            <a:off x="529262" y="5975494"/>
            <a:ext cx="11095422" cy="369332"/>
          </a:xfrm>
          <a:prstGeom prst="rect">
            <a:avLst/>
          </a:prstGeom>
        </p:spPr>
        <p:txBody>
          <a:bodyPr wrap="square">
            <a:spAutoFit/>
          </a:bodyPr>
          <a:lstStyle/>
          <a:p>
            <a:pPr defTabSz="914400" fontAlgn="base">
              <a:lnSpc>
                <a:spcPct val="90000"/>
              </a:lnSpc>
              <a:spcBef>
                <a:spcPct val="0"/>
              </a:spcBef>
              <a:spcAft>
                <a:spcPct val="0"/>
              </a:spcAft>
              <a:buClr>
                <a:srgbClr val="0081C6"/>
              </a:buClr>
              <a:defRPr/>
            </a:pPr>
            <a:r>
              <a:rPr lang="en-US" sz="1000" dirty="0" smtClean="0">
                <a:solidFill>
                  <a:prstClr val="white">
                    <a:lumMod val="50000"/>
                  </a:prstClr>
                </a:solidFill>
                <a:ea typeface="ＭＳ Ｐゴシック" charset="-128"/>
              </a:rPr>
              <a:t>Please take note that not all states have the same MVA calculation  or limit.  The calculation can be found in the in the statement of understanding for the state specific product that is being purchased by the client and the statement of understanding can be found on the Allianz Life website under forms &amp; materials. </a:t>
            </a:r>
          </a:p>
        </p:txBody>
      </p:sp>
    </p:spTree>
    <p:custDataLst>
      <p:tags r:id="rId1"/>
    </p:custDataLst>
    <p:extLst>
      <p:ext uri="{BB962C8B-B14F-4D97-AF65-F5344CB8AC3E}">
        <p14:creationId xmlns:p14="http://schemas.microsoft.com/office/powerpoint/2010/main" val="8481218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lide 5">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Rectangle 4"/>
          <p:cNvSpPr/>
          <p:nvPr userDrawn="1"/>
        </p:nvSpPr>
        <p:spPr>
          <a:xfrm>
            <a:off x="4524495" y="5940018"/>
            <a:ext cx="7406640" cy="507831"/>
          </a:xfrm>
          <a:prstGeom prst="rect">
            <a:avLst/>
          </a:prstGeom>
        </p:spPr>
        <p:txBody>
          <a:bodyPr wrap="square">
            <a:spAutoFit/>
          </a:bodyPr>
          <a:lstStyle/>
          <a:p>
            <a:pPr defTabSz="914400" fontAlgn="base">
              <a:lnSpc>
                <a:spcPct val="90000"/>
              </a:lnSpc>
              <a:spcBef>
                <a:spcPct val="0"/>
              </a:spcBef>
              <a:spcAft>
                <a:spcPct val="0"/>
              </a:spcAft>
              <a:buClr>
                <a:srgbClr val="0081C6"/>
              </a:buClr>
              <a:defRPr/>
            </a:pPr>
            <a:r>
              <a:rPr lang="en-US" sz="1000" dirty="0" smtClean="0">
                <a:solidFill>
                  <a:prstClr val="white">
                    <a:lumMod val="50000"/>
                  </a:prstClr>
                </a:solidFill>
                <a:ea typeface="ＭＳ Ｐゴシック" charset="-128"/>
              </a:rPr>
              <a:t>Please take note that not all states have the same MVA calculation  or limit.  The calculation can be found in the in the statement of understanding for the state specific product that is being purchased by the client and the statement of understanding can be found on the Allianz Life website under forms &amp; materials. </a:t>
            </a:r>
          </a:p>
        </p:txBody>
      </p:sp>
    </p:spTree>
    <p:custDataLst>
      <p:tags r:id="rId1"/>
    </p:custDataLst>
    <p:extLst>
      <p:ext uri="{BB962C8B-B14F-4D97-AF65-F5344CB8AC3E}">
        <p14:creationId xmlns:p14="http://schemas.microsoft.com/office/powerpoint/2010/main" val="289511588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lilde 6">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Box 4"/>
          <p:cNvSpPr txBox="1"/>
          <p:nvPr userDrawn="1"/>
        </p:nvSpPr>
        <p:spPr>
          <a:xfrm>
            <a:off x="5403128" y="1470362"/>
            <a:ext cx="5469152"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a:noFill/>
                </a:ln>
                <a:solidFill>
                  <a:srgbClr val="551461"/>
                </a:solidFill>
                <a:effectLst/>
                <a:uLnTx/>
                <a:uFillTx/>
              </a:rPr>
              <a:t>[(</a:t>
            </a:r>
            <a:r>
              <a:rPr kumimoji="0" lang="en-US" sz="5400" b="1" i="0" u="none" strike="noStrike" kern="0" cap="none" spc="0" normalizeH="0" baseline="0" noProof="0" dirty="0" smtClean="0">
                <a:ln>
                  <a:noFill/>
                </a:ln>
                <a:solidFill>
                  <a:srgbClr val="AF9EB9"/>
                </a:solidFill>
                <a:effectLst/>
                <a:uLnTx/>
                <a:uFillTx/>
              </a:rPr>
              <a:t>A</a:t>
            </a:r>
            <a:r>
              <a:rPr kumimoji="0" lang="en-US" sz="5400" b="1" i="0" u="none" strike="noStrike" kern="0" cap="none" spc="0" normalizeH="0" baseline="0" noProof="0" dirty="0" smtClean="0">
                <a:ln>
                  <a:noFill/>
                </a:ln>
                <a:solidFill>
                  <a:srgbClr val="551461"/>
                </a:solidFill>
                <a:effectLst/>
                <a:uLnTx/>
                <a:uFillTx/>
              </a:rPr>
              <a:t>)/(</a:t>
            </a:r>
            <a:r>
              <a:rPr kumimoji="0" lang="en-US" sz="5400" b="1" i="0" u="none" strike="noStrike" kern="0" cap="none" spc="0" normalizeH="0" baseline="0" noProof="0" dirty="0" smtClean="0">
                <a:ln>
                  <a:noFill/>
                </a:ln>
                <a:solidFill>
                  <a:srgbClr val="AF9EB9"/>
                </a:solidFill>
                <a:effectLst/>
                <a:uLnTx/>
                <a:uFillTx/>
              </a:rPr>
              <a:t>B</a:t>
            </a:r>
            <a:r>
              <a:rPr kumimoji="0" lang="en-US" sz="5400" b="1" i="0" u="none" strike="noStrike" kern="0" cap="none" spc="0" normalizeH="0" baseline="0" noProof="0" dirty="0" smtClean="0">
                <a:ln>
                  <a:noFill/>
                </a:ln>
                <a:solidFill>
                  <a:srgbClr val="551461"/>
                </a:solidFill>
                <a:effectLst/>
                <a:uLnTx/>
                <a:uFillTx/>
              </a:rPr>
              <a:t>)]</a:t>
            </a:r>
            <a:r>
              <a:rPr kumimoji="0" lang="en-US" sz="5400" b="1" i="0" u="none" strike="noStrike" kern="0" cap="none" spc="0" normalizeH="0" baseline="30000" noProof="0" dirty="0" smtClean="0">
                <a:ln>
                  <a:noFill/>
                </a:ln>
                <a:solidFill>
                  <a:srgbClr val="AF9EB9"/>
                </a:solidFill>
                <a:effectLst/>
                <a:uLnTx/>
                <a:uFillTx/>
              </a:rPr>
              <a:t>t</a:t>
            </a:r>
            <a:r>
              <a:rPr kumimoji="0" lang="en-US" sz="5400" b="1" i="0" u="none" strike="noStrike" kern="0" cap="none" spc="0" normalizeH="0" baseline="0" noProof="0" dirty="0" smtClean="0">
                <a:ln>
                  <a:noFill/>
                </a:ln>
                <a:solidFill>
                  <a:srgbClr val="113388"/>
                </a:solidFill>
                <a:effectLst/>
                <a:uLnTx/>
                <a:uFillTx/>
              </a:rPr>
              <a:t> </a:t>
            </a:r>
            <a:r>
              <a:rPr kumimoji="0" lang="en-US" sz="5400" b="1" i="0" u="none" strike="noStrike" kern="0" cap="none" spc="0" normalizeH="0" baseline="0" noProof="0" dirty="0" smtClean="0">
                <a:ln>
                  <a:noFill/>
                </a:ln>
                <a:solidFill>
                  <a:srgbClr val="551461"/>
                </a:solidFill>
                <a:effectLst/>
                <a:uLnTx/>
                <a:uFillTx/>
              </a:rPr>
              <a:t>–</a:t>
            </a:r>
            <a:r>
              <a:rPr kumimoji="0" lang="en-US" sz="5400" b="1" i="0" u="none" strike="noStrike" kern="0" cap="none" spc="0" normalizeH="0" baseline="0" noProof="0" dirty="0" smtClean="0">
                <a:ln>
                  <a:noFill/>
                </a:ln>
                <a:solidFill>
                  <a:srgbClr val="113388"/>
                </a:solidFill>
                <a:effectLst/>
                <a:uLnTx/>
                <a:uFillTx/>
              </a:rPr>
              <a:t> </a:t>
            </a:r>
            <a:r>
              <a:rPr kumimoji="0" lang="en-US" sz="5400" b="1" i="0" u="none" strike="noStrike" kern="0" cap="none" spc="0" normalizeH="0" baseline="0" noProof="0" dirty="0" smtClean="0">
                <a:ln>
                  <a:noFill/>
                </a:ln>
                <a:solidFill>
                  <a:srgbClr val="551461"/>
                </a:solidFill>
                <a:effectLst/>
                <a:uLnTx/>
                <a:uFillTx/>
              </a:rPr>
              <a:t>1</a:t>
            </a:r>
          </a:p>
        </p:txBody>
      </p:sp>
      <p:sp>
        <p:nvSpPr>
          <p:cNvPr id="6" name="TextBox 5"/>
          <p:cNvSpPr txBox="1"/>
          <p:nvPr userDrawn="1"/>
        </p:nvSpPr>
        <p:spPr>
          <a:xfrm>
            <a:off x="4711844" y="606257"/>
            <a:ext cx="6851720" cy="806498"/>
          </a:xfrm>
          <a:prstGeom prst="rect">
            <a:avLst/>
          </a:prstGeom>
          <a:noFill/>
        </p:spPr>
        <p:txBody>
          <a:bodyPr wrap="square" rtlCol="0">
            <a:noAutofit/>
          </a:bodyPr>
          <a:lstStyle/>
          <a:p>
            <a:pPr>
              <a:lnSpc>
                <a:spcPct val="90000"/>
              </a:lnSpc>
            </a:pPr>
            <a:r>
              <a:rPr lang="en-US" sz="2400" b="1" dirty="0" smtClean="0">
                <a:solidFill>
                  <a:srgbClr val="551461"/>
                </a:solidFill>
              </a:rPr>
              <a:t>MVA Factor: </a:t>
            </a:r>
            <a:r>
              <a:rPr lang="en-US" sz="2400" dirty="0" smtClean="0">
                <a:solidFill>
                  <a:schemeClr val="tx1"/>
                </a:solidFill>
              </a:rPr>
              <a:t>the positive or negative percentage that will be applied to the Cash Surrender Value </a:t>
            </a:r>
          </a:p>
        </p:txBody>
      </p:sp>
      <p:sp>
        <p:nvSpPr>
          <p:cNvPr id="7" name="Rectangle 6"/>
          <p:cNvSpPr/>
          <p:nvPr userDrawn="1"/>
        </p:nvSpPr>
        <p:spPr>
          <a:xfrm>
            <a:off x="4524495" y="5940018"/>
            <a:ext cx="7406640" cy="507831"/>
          </a:xfrm>
          <a:prstGeom prst="rect">
            <a:avLst/>
          </a:prstGeom>
        </p:spPr>
        <p:txBody>
          <a:bodyPr wrap="square">
            <a:spAutoFit/>
          </a:bodyPr>
          <a:lstStyle/>
          <a:p>
            <a:pPr defTabSz="914400" fontAlgn="base">
              <a:lnSpc>
                <a:spcPct val="90000"/>
              </a:lnSpc>
              <a:spcBef>
                <a:spcPct val="0"/>
              </a:spcBef>
              <a:spcAft>
                <a:spcPct val="0"/>
              </a:spcAft>
              <a:buClr>
                <a:srgbClr val="0081C6"/>
              </a:buClr>
              <a:defRPr/>
            </a:pPr>
            <a:r>
              <a:rPr lang="en-US" sz="1000" dirty="0" smtClean="0">
                <a:solidFill>
                  <a:prstClr val="white">
                    <a:lumMod val="50000"/>
                  </a:prstClr>
                </a:solidFill>
                <a:ea typeface="ＭＳ Ｐゴシック" charset="-128"/>
              </a:rPr>
              <a:t>Please take note that not all states have the same MVA calculation  or limit.  The calculation can be found in the in the statement of understanding for the state specific product that is being purchased by the client and the statement of understanding can be found on the Allianz Life website under forms &amp; materials. </a:t>
            </a:r>
          </a:p>
        </p:txBody>
      </p:sp>
    </p:spTree>
    <p:custDataLst>
      <p:tags r:id="rId1"/>
    </p:custDataLst>
    <p:extLst>
      <p:ext uri="{BB962C8B-B14F-4D97-AF65-F5344CB8AC3E}">
        <p14:creationId xmlns:p14="http://schemas.microsoft.com/office/powerpoint/2010/main" val="185041804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lide 7">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9" name="Rectangle 8"/>
          <p:cNvSpPr/>
          <p:nvPr userDrawn="1"/>
        </p:nvSpPr>
        <p:spPr>
          <a:xfrm>
            <a:off x="4524495" y="5940018"/>
            <a:ext cx="7406640" cy="507831"/>
          </a:xfrm>
          <a:prstGeom prst="rect">
            <a:avLst/>
          </a:prstGeom>
        </p:spPr>
        <p:txBody>
          <a:bodyPr wrap="square">
            <a:spAutoFit/>
          </a:bodyPr>
          <a:lstStyle/>
          <a:p>
            <a:pPr defTabSz="914400" fontAlgn="base">
              <a:lnSpc>
                <a:spcPct val="90000"/>
              </a:lnSpc>
              <a:spcBef>
                <a:spcPct val="0"/>
              </a:spcBef>
              <a:spcAft>
                <a:spcPct val="0"/>
              </a:spcAft>
              <a:buClr>
                <a:srgbClr val="0081C6"/>
              </a:buClr>
              <a:defRPr/>
            </a:pPr>
            <a:r>
              <a:rPr lang="en-US" sz="1000" dirty="0" smtClean="0">
                <a:solidFill>
                  <a:prstClr val="white">
                    <a:lumMod val="50000"/>
                  </a:prstClr>
                </a:solidFill>
                <a:ea typeface="ＭＳ Ｐゴシック" charset="-128"/>
              </a:rPr>
              <a:t>Please take note that not all states have the same MVA calculation  or limit.  The calculation can be found in the in the statement of understanding for the state specific product that is being purchased by the client and the statement of understanding can be found on the Allianz Life website under forms &amp; materials. </a:t>
            </a:r>
          </a:p>
        </p:txBody>
      </p:sp>
    </p:spTree>
    <p:custDataLst>
      <p:tags r:id="rId1"/>
    </p:custDataLst>
    <p:extLst>
      <p:ext uri="{BB962C8B-B14F-4D97-AF65-F5344CB8AC3E}">
        <p14:creationId xmlns:p14="http://schemas.microsoft.com/office/powerpoint/2010/main" val="344261594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lide 9">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TextBox 4"/>
          <p:cNvSpPr txBox="1"/>
          <p:nvPr userDrawn="1"/>
        </p:nvSpPr>
        <p:spPr>
          <a:xfrm>
            <a:off x="4749765" y="668860"/>
            <a:ext cx="6851720" cy="806498"/>
          </a:xfrm>
          <a:prstGeom prst="rect">
            <a:avLst/>
          </a:prstGeom>
          <a:noFill/>
        </p:spPr>
        <p:txBody>
          <a:bodyPr wrap="square" rtlCol="0">
            <a:noAutofit/>
          </a:bodyPr>
          <a:lstStyle/>
          <a:p>
            <a:pPr>
              <a:lnSpc>
                <a:spcPct val="90000"/>
              </a:lnSpc>
            </a:pPr>
            <a:r>
              <a:rPr lang="en-US" sz="2400" b="1" dirty="0" smtClean="0">
                <a:solidFill>
                  <a:srgbClr val="551461"/>
                </a:solidFill>
              </a:rPr>
              <a:t>Full Market Value Adjustment: </a:t>
            </a:r>
            <a:r>
              <a:rPr lang="en-US" sz="2400" dirty="0" smtClean="0">
                <a:solidFill>
                  <a:schemeClr val="tx1"/>
                </a:solidFill>
              </a:rPr>
              <a:t>dollar amount by which the Cash Value is adjusted</a:t>
            </a:r>
          </a:p>
        </p:txBody>
      </p:sp>
      <p:sp>
        <p:nvSpPr>
          <p:cNvPr id="6" name="Rectangle 5"/>
          <p:cNvSpPr/>
          <p:nvPr userDrawn="1"/>
        </p:nvSpPr>
        <p:spPr>
          <a:xfrm>
            <a:off x="4524495" y="5940018"/>
            <a:ext cx="7406640" cy="507831"/>
          </a:xfrm>
          <a:prstGeom prst="rect">
            <a:avLst/>
          </a:prstGeom>
        </p:spPr>
        <p:txBody>
          <a:bodyPr wrap="square">
            <a:spAutoFit/>
          </a:bodyPr>
          <a:lstStyle/>
          <a:p>
            <a:pPr defTabSz="914400" fontAlgn="base">
              <a:lnSpc>
                <a:spcPct val="90000"/>
              </a:lnSpc>
              <a:spcBef>
                <a:spcPct val="0"/>
              </a:spcBef>
              <a:spcAft>
                <a:spcPct val="0"/>
              </a:spcAft>
              <a:buClr>
                <a:srgbClr val="0081C6"/>
              </a:buClr>
              <a:defRPr/>
            </a:pPr>
            <a:r>
              <a:rPr lang="en-US" sz="1000" dirty="0" smtClean="0">
                <a:solidFill>
                  <a:prstClr val="white">
                    <a:lumMod val="50000"/>
                  </a:prstClr>
                </a:solidFill>
                <a:ea typeface="ＭＳ Ｐゴシック" charset="-128"/>
              </a:rPr>
              <a:t>Please take note that not all states have the same MVA calculation  or limit.  The calculation can be found in the in the statement of understanding for the state specific product that is being purchased by the client and the statement of understanding can be found on the Allianz Life website under forms &amp; materials. </a:t>
            </a:r>
          </a:p>
        </p:txBody>
      </p:sp>
    </p:spTree>
    <p:custDataLst>
      <p:tags r:id="rId1"/>
    </p:custDataLst>
    <p:extLst>
      <p:ext uri="{BB962C8B-B14F-4D97-AF65-F5344CB8AC3E}">
        <p14:creationId xmlns:p14="http://schemas.microsoft.com/office/powerpoint/2010/main" val="3529081091"/>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lide 10">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7FC5CDF-15F9-4054-9F50-C9080AAD3281}" type="slidenum">
              <a:rPr lang="en-US" smtClean="0"/>
              <a:pPr/>
              <a:t>‹#›</a:t>
            </a:fld>
            <a:endParaRPr lang="en-US" dirty="0"/>
          </a:p>
        </p:txBody>
      </p:sp>
      <p:sp>
        <p:nvSpPr>
          <p:cNvPr id="5" name="Rectangle 4"/>
          <p:cNvSpPr/>
          <p:nvPr userDrawn="1"/>
        </p:nvSpPr>
        <p:spPr>
          <a:xfrm>
            <a:off x="4524495" y="5940018"/>
            <a:ext cx="7406640" cy="507831"/>
          </a:xfrm>
          <a:prstGeom prst="rect">
            <a:avLst/>
          </a:prstGeom>
        </p:spPr>
        <p:txBody>
          <a:bodyPr wrap="square">
            <a:spAutoFit/>
          </a:bodyPr>
          <a:lstStyle/>
          <a:p>
            <a:pPr defTabSz="914400" fontAlgn="base">
              <a:lnSpc>
                <a:spcPct val="90000"/>
              </a:lnSpc>
              <a:spcBef>
                <a:spcPct val="0"/>
              </a:spcBef>
              <a:spcAft>
                <a:spcPct val="0"/>
              </a:spcAft>
              <a:buClr>
                <a:srgbClr val="0081C6"/>
              </a:buClr>
              <a:defRPr/>
            </a:pPr>
            <a:r>
              <a:rPr lang="en-US" sz="1000" dirty="0" smtClean="0">
                <a:solidFill>
                  <a:prstClr val="white">
                    <a:lumMod val="50000"/>
                  </a:prstClr>
                </a:solidFill>
                <a:ea typeface="ＭＳ Ｐゴシック" charset="-128"/>
              </a:rPr>
              <a:t>Please take note that not all states have the same MVA calculation  or limit.  The calculation can be found in the in the statement of understanding for the state specific product that is being purchased by the client and the statement of understanding can be found on the Allianz Life website under forms &amp; materials. </a:t>
            </a:r>
          </a:p>
        </p:txBody>
      </p:sp>
    </p:spTree>
    <p:custDataLst>
      <p:tags r:id="rId1"/>
    </p:custDataLst>
    <p:extLst>
      <p:ext uri="{BB962C8B-B14F-4D97-AF65-F5344CB8AC3E}">
        <p14:creationId xmlns:p14="http://schemas.microsoft.com/office/powerpoint/2010/main" val="262820657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6" name="Picture Placeholder 12"/>
          <p:cNvSpPr>
            <a:spLocks noGrp="1"/>
          </p:cNvSpPr>
          <p:nvPr>
            <p:ph type="pic" sz="quarter" idx="21"/>
          </p:nvPr>
        </p:nvSpPr>
        <p:spPr>
          <a:xfrm>
            <a:off x="5788026" y="836684"/>
            <a:ext cx="6400800" cy="5212080"/>
          </a:xfrm>
          <a:prstGeom prst="rect">
            <a:avLst/>
          </a:prstGeom>
        </p:spPr>
        <p:txBody>
          <a:bodyPr/>
          <a:lstStyle>
            <a:lvl1pPr>
              <a:defRPr>
                <a:solidFill>
                  <a:schemeClr val="tx1"/>
                </a:solidFill>
              </a:defRPr>
            </a:lvl1pPr>
          </a:lstStyle>
          <a:p>
            <a:r>
              <a:rPr lang="en-US" smtClean="0"/>
              <a:t>Click icon to add picture</a:t>
            </a:r>
            <a:endParaRPr lang="en-US" dirty="0"/>
          </a:p>
        </p:txBody>
      </p:sp>
      <p:sp>
        <p:nvSpPr>
          <p:cNvPr id="8" name="Text Placeholder 4"/>
          <p:cNvSpPr>
            <a:spLocks noGrp="1"/>
          </p:cNvSpPr>
          <p:nvPr>
            <p:ph type="body" sz="quarter" idx="13" hasCustomPrompt="1"/>
          </p:nvPr>
        </p:nvSpPr>
        <p:spPr>
          <a:xfrm>
            <a:off x="391319" y="6309354"/>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7937836" y="145401"/>
            <a:ext cx="3974883" cy="274320"/>
          </a:xfrm>
          <a:prstGeom prst="rect">
            <a:avLst/>
          </a:prstGeom>
          <a:noFill/>
        </p:spPr>
        <p:txBody>
          <a:bodyPr wrap="square" rtlCol="0" anchor="b">
            <a:noAutofit/>
          </a:bodyPr>
          <a:lstStyle/>
          <a:p>
            <a:pPr lvl="0" algn="r"/>
            <a:r>
              <a:rPr lang="en-US" sz="1000" dirty="0">
                <a:solidFill>
                  <a:schemeClr val="tx1"/>
                </a:solidFill>
                <a:latin typeface="Calibri" panose="020F0502020204030204" pitchFamily="34" charset="0"/>
              </a:rPr>
              <a:t>Allianz Life Insurance Company of North America</a:t>
            </a:r>
          </a:p>
        </p:txBody>
      </p:sp>
      <p:sp>
        <p:nvSpPr>
          <p:cNvPr id="11" name="Text Placeholder 2"/>
          <p:cNvSpPr>
            <a:spLocks noGrp="1"/>
          </p:cNvSpPr>
          <p:nvPr>
            <p:ph type="body" sz="quarter" idx="24" hasCustomPrompt="1"/>
          </p:nvPr>
        </p:nvSpPr>
        <p:spPr>
          <a:xfrm>
            <a:off x="407059" y="838202"/>
            <a:ext cx="5029200" cy="3109263"/>
          </a:xfrm>
          <a:prstGeom prst="rect">
            <a:avLst/>
          </a:prstGeom>
        </p:spPr>
        <p:txBody>
          <a:bodyPr anchor="b"/>
          <a:lstStyle>
            <a:lvl1pPr>
              <a:spcBef>
                <a:spcPts val="600"/>
              </a:spcBef>
              <a:spcAft>
                <a:spcPts val="0"/>
              </a:spcAft>
              <a:defRPr sz="39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3"/>
            <a:ext cx="5029200" cy="1440175"/>
          </a:xfrm>
          <a:prstGeom prst="rect">
            <a:avLst/>
          </a:prstGeom>
        </p:spPr>
        <p:txBody>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3" name="Picture 2">
            <a:extLst>
              <a:ext uri="{FF2B5EF4-FFF2-40B4-BE49-F238E27FC236}">
                <a16:creationId xmlns:a16="http://schemas.microsoft.com/office/drawing/2014/main" id="{D4EE67CA-134E-F742-8923-8770FF9B00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Tree>
    <p:extLst>
      <p:ext uri="{BB962C8B-B14F-4D97-AF65-F5344CB8AC3E}">
        <p14:creationId xmlns:p14="http://schemas.microsoft.com/office/powerpoint/2010/main" val="5241646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with block">
    <p:spTree>
      <p:nvGrpSpPr>
        <p:cNvPr id="1" name=""/>
        <p:cNvGrpSpPr/>
        <p:nvPr/>
      </p:nvGrpSpPr>
      <p:grpSpPr>
        <a:xfrm>
          <a:off x="0" y="0"/>
          <a:ext cx="0" cy="0"/>
          <a:chOff x="0" y="0"/>
          <a:chExt cx="0" cy="0"/>
        </a:xfrm>
      </p:grpSpPr>
      <p:sp>
        <p:nvSpPr>
          <p:cNvPr id="5" name="Textplatzhalter 23"/>
          <p:cNvSpPr>
            <a:spLocks noGrp="1"/>
          </p:cNvSpPr>
          <p:nvPr>
            <p:ph type="body" sz="quarter" idx="18" hasCustomPrompt="1"/>
          </p:nvPr>
        </p:nvSpPr>
        <p:spPr>
          <a:xfrm>
            <a:off x="0" y="0"/>
            <a:ext cx="57881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lvl1pPr algn="l">
              <a:defRPr lang="de-DE" sz="900" dirty="0" smtClean="0">
                <a:solidFill>
                  <a:schemeClr val="bg2"/>
                </a:solidFill>
                <a:latin typeface="Calibri" panose="020F0502020204030204" pitchFamily="34" charset="0"/>
              </a:defRPr>
            </a:lvl1pPr>
          </a:lstStyle>
          <a:p>
            <a:pPr lvl="0" algn="ctr"/>
            <a:r>
              <a:rPr lang="de-DE" dirty="0"/>
              <a:t> </a:t>
            </a:r>
          </a:p>
        </p:txBody>
      </p:sp>
      <p:sp>
        <p:nvSpPr>
          <p:cNvPr id="8" name="Text Placeholder 4"/>
          <p:cNvSpPr>
            <a:spLocks noGrp="1"/>
          </p:cNvSpPr>
          <p:nvPr>
            <p:ph type="body" sz="quarter" idx="13" hasCustomPrompt="1"/>
          </p:nvPr>
        </p:nvSpPr>
        <p:spPr>
          <a:xfrm>
            <a:off x="391319" y="6309354"/>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2"/>
            <a:ext cx="5029200" cy="3109263"/>
          </a:xfrm>
          <a:prstGeom prst="rect">
            <a:avLst/>
          </a:prstGeom>
        </p:spPr>
        <p:txBody>
          <a:bodyPr anchor="b"/>
          <a:lstStyle>
            <a:lvl1pPr>
              <a:spcBef>
                <a:spcPts val="600"/>
              </a:spcBef>
              <a:spcAft>
                <a:spcPts val="0"/>
              </a:spcAft>
              <a:defRPr sz="39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3"/>
            <a:ext cx="5029200" cy="1440175"/>
          </a:xfrm>
          <a:prstGeom prst="rect">
            <a:avLst/>
          </a:prstGeom>
        </p:spPr>
        <p:txBody>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4" name="Rectangle 13"/>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err="1">
              <a:solidFill>
                <a:srgbClr val="FFFFFF"/>
              </a:solidFill>
              <a:latin typeface="Calibri" panose="020F0502020204030204" pitchFamily="34" charset="0"/>
            </a:endParaRPr>
          </a:p>
        </p:txBody>
      </p:sp>
      <p:pic>
        <p:nvPicPr>
          <p:cNvPr id="13" name="Picture 12">
            <a:extLst>
              <a:ext uri="{FF2B5EF4-FFF2-40B4-BE49-F238E27FC236}">
                <a16:creationId xmlns:a16="http://schemas.microsoft.com/office/drawing/2014/main" id="{1CCFEDC5-B065-C048-A90E-EA7DE13442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
        <p:nvSpPr>
          <p:cNvPr id="15" name="TextBox 14"/>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735900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w/Block VA">
    <p:spTree>
      <p:nvGrpSpPr>
        <p:cNvPr id="1" name=""/>
        <p:cNvGrpSpPr/>
        <p:nvPr/>
      </p:nvGrpSpPr>
      <p:grpSpPr>
        <a:xfrm>
          <a:off x="0" y="0"/>
          <a:ext cx="0" cy="0"/>
          <a:chOff x="0" y="0"/>
          <a:chExt cx="0" cy="0"/>
        </a:xfrm>
      </p:grpSpPr>
      <p:sp>
        <p:nvSpPr>
          <p:cNvPr id="9" name="Rectangle 8"/>
          <p:cNvSpPr/>
          <p:nvPr userDrawn="1"/>
        </p:nvSpPr>
        <p:spPr>
          <a:xfrm>
            <a:off x="0" y="0"/>
            <a:ext cx="576072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0"/>
            <a:ext cx="5029200" cy="3109263"/>
          </a:xfrm>
          <a:prstGeom prst="rect">
            <a:avLst/>
          </a:prstGeom>
        </p:spPr>
        <p:txBody>
          <a:bodyPr anchor="b"/>
          <a:lstStyle>
            <a:lvl1pPr>
              <a:spcBef>
                <a:spcPts val="600"/>
              </a:spcBef>
              <a:spcAft>
                <a:spcPts val="0"/>
              </a:spcAft>
              <a:defRPr sz="40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1"/>
            <a:ext cx="5029200" cy="1440175"/>
          </a:xfrm>
          <a:prstGeom prst="rect">
            <a:avLst/>
          </a:prstGeom>
        </p:spPr>
        <p:txBody>
          <a:bodyPr/>
          <a:lstStyle>
            <a:lvl1pPr>
              <a:defRPr sz="2400" baseline="0">
                <a:solidFill>
                  <a:schemeClr val="bg2"/>
                </a:solidFill>
                <a:latin typeface="Calibri" panose="020F0502020204030204" pitchFamily="34" charset="0"/>
              </a:defRPr>
            </a:lvl1pPr>
            <a:lvl2pPr>
              <a:defRPr sz="3200">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6" name="Text Placeholder 4"/>
          <p:cNvSpPr>
            <a:spLocks noGrp="1"/>
          </p:cNvSpPr>
          <p:nvPr>
            <p:ph type="body" sz="quarter" idx="13" hasCustomPrompt="1"/>
          </p:nvPr>
        </p:nvSpPr>
        <p:spPr>
          <a:xfrm>
            <a:off x="383911" y="6309352"/>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8"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54D45FC9-7FC1-E149-B394-5A5ADEAEDB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4" y="6342964"/>
            <a:ext cx="1257569" cy="312028"/>
          </a:xfrm>
          <a:prstGeom prst="rect">
            <a:avLst/>
          </a:prstGeom>
        </p:spPr>
      </p:pic>
      <p:sp>
        <p:nvSpPr>
          <p:cNvPr id="15" name="TextBox 14"/>
          <p:cNvSpPr txBox="1"/>
          <p:nvPr userDrawn="1"/>
        </p:nvSpPr>
        <p:spPr>
          <a:xfrm>
            <a:off x="391319"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801790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olid logo">
    <p:spTree>
      <p:nvGrpSpPr>
        <p:cNvPr id="1" name=""/>
        <p:cNvGrpSpPr/>
        <p:nvPr/>
      </p:nvGrpSpPr>
      <p:grpSpPr>
        <a:xfrm>
          <a:off x="0" y="0"/>
          <a:ext cx="0" cy="0"/>
          <a:chOff x="0" y="0"/>
          <a:chExt cx="0" cy="0"/>
        </a:xfrm>
      </p:grpSpPr>
      <p:sp>
        <p:nvSpPr>
          <p:cNvPr id="14" name="Rectangle 13"/>
          <p:cNvSpPr/>
          <p:nvPr userDrawn="1"/>
        </p:nvSpPr>
        <p:spPr>
          <a:xfrm>
            <a:off x="1"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4"/>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2"/>
            <a:ext cx="5029200" cy="3109263"/>
          </a:xfrm>
          <a:prstGeom prst="rect">
            <a:avLst/>
          </a:prstGeom>
        </p:spPr>
        <p:txBody>
          <a:bodyPr anchor="b"/>
          <a:lstStyle>
            <a:lvl1pPr>
              <a:spcBef>
                <a:spcPts val="600"/>
              </a:spcBef>
              <a:spcAft>
                <a:spcPts val="0"/>
              </a:spcAft>
              <a:defRPr sz="39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3"/>
            <a:ext cx="5029200" cy="1440175"/>
          </a:xfrm>
          <a:prstGeom prst="rect">
            <a:avLst/>
          </a:prstGeom>
        </p:spPr>
        <p:txBody>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5"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17" name="TextBox 16"/>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4639345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olid">
    <p:spTree>
      <p:nvGrpSpPr>
        <p:cNvPr id="1" name=""/>
        <p:cNvGrpSpPr/>
        <p:nvPr/>
      </p:nvGrpSpPr>
      <p:grpSpPr>
        <a:xfrm>
          <a:off x="0" y="0"/>
          <a:ext cx="0" cy="0"/>
          <a:chOff x="0" y="0"/>
          <a:chExt cx="0" cy="0"/>
        </a:xfrm>
      </p:grpSpPr>
      <p:sp>
        <p:nvSpPr>
          <p:cNvPr id="14" name="Rectangle 13"/>
          <p:cNvSpPr/>
          <p:nvPr userDrawn="1"/>
        </p:nvSpPr>
        <p:spPr>
          <a:xfrm>
            <a:off x="1" y="0"/>
            <a:ext cx="9601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alibri" panose="020F0502020204030204" pitchFamily="34" charset="0"/>
            </a:endParaRPr>
          </a:p>
        </p:txBody>
      </p:sp>
      <p:sp>
        <p:nvSpPr>
          <p:cNvPr id="8" name="Text Placeholder 4"/>
          <p:cNvSpPr>
            <a:spLocks noGrp="1"/>
          </p:cNvSpPr>
          <p:nvPr>
            <p:ph type="body" sz="quarter" idx="13" hasCustomPrompt="1"/>
          </p:nvPr>
        </p:nvSpPr>
        <p:spPr>
          <a:xfrm>
            <a:off x="391319" y="6309354"/>
            <a:ext cx="5029200" cy="241697"/>
          </a:xfrm>
          <a:prstGeom prst="rect">
            <a:avLst/>
          </a:prstGeom>
        </p:spPr>
        <p:txBody>
          <a:bodyPr anchor="ctr">
            <a:noAutofit/>
          </a:bodyPr>
          <a:lstStyle>
            <a:lvl1pPr>
              <a:defRPr sz="1000" b="1">
                <a:solidFill>
                  <a:schemeClr val="bg2"/>
                </a:solidFill>
              </a:defRPr>
            </a:lvl1pPr>
          </a:lstStyle>
          <a:p>
            <a:pPr lvl="0"/>
            <a:r>
              <a:rPr lang="en-US" dirty="0"/>
              <a:t>[For XXX use only – not for public distribution.]</a:t>
            </a:r>
          </a:p>
        </p:txBody>
      </p:sp>
      <p:sp>
        <p:nvSpPr>
          <p:cNvPr id="9" name="Text Placeholder 16"/>
          <p:cNvSpPr>
            <a:spLocks noGrp="1"/>
          </p:cNvSpPr>
          <p:nvPr>
            <p:ph type="body" sz="quarter" idx="23" hasCustomPrompt="1"/>
          </p:nvPr>
        </p:nvSpPr>
        <p:spPr>
          <a:xfrm>
            <a:off x="391319"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1" name="Text Placeholder 2"/>
          <p:cNvSpPr>
            <a:spLocks noGrp="1"/>
          </p:cNvSpPr>
          <p:nvPr>
            <p:ph type="body" sz="quarter" idx="24" hasCustomPrompt="1"/>
          </p:nvPr>
        </p:nvSpPr>
        <p:spPr>
          <a:xfrm>
            <a:off x="407059" y="838202"/>
            <a:ext cx="8798131" cy="3109263"/>
          </a:xfrm>
          <a:prstGeom prst="rect">
            <a:avLst/>
          </a:prstGeom>
        </p:spPr>
        <p:txBody>
          <a:bodyPr anchor="t">
            <a:normAutofit/>
          </a:bodyPr>
          <a:lstStyle>
            <a:lvl1pPr>
              <a:spcBef>
                <a:spcPts val="600"/>
              </a:spcBef>
              <a:spcAft>
                <a:spcPts val="0"/>
              </a:spcAft>
              <a:defRPr sz="4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2" name="Text Placeholder 2"/>
          <p:cNvSpPr>
            <a:spLocks noGrp="1"/>
          </p:cNvSpPr>
          <p:nvPr>
            <p:ph type="body" sz="quarter" idx="25" hasCustomPrompt="1"/>
          </p:nvPr>
        </p:nvSpPr>
        <p:spPr>
          <a:xfrm>
            <a:off x="407058" y="4177893"/>
            <a:ext cx="8798131" cy="1440175"/>
          </a:xfrm>
          <a:prstGeom prst="rect">
            <a:avLst/>
          </a:prstGeom>
        </p:spPr>
        <p:txBody>
          <a:bodyPr anchor="t">
            <a:normAutofit/>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pic>
        <p:nvPicPr>
          <p:cNvPr id="10" name="Picture 9">
            <a:extLst>
              <a:ext uri="{FF2B5EF4-FFF2-40B4-BE49-F238E27FC236}">
                <a16:creationId xmlns:a16="http://schemas.microsoft.com/office/drawing/2014/main" id="{A8FC05D1-5B02-8742-89C6-344AD7CB00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
        <p:nvSpPr>
          <p:cNvPr id="16" name="TextBox 15"/>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9103041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olid logo LIFE">
    <p:spTree>
      <p:nvGrpSpPr>
        <p:cNvPr id="1" name=""/>
        <p:cNvGrpSpPr/>
        <p:nvPr/>
      </p:nvGrpSpPr>
      <p:grpSpPr>
        <a:xfrm>
          <a:off x="0" y="0"/>
          <a:ext cx="0" cy="0"/>
          <a:chOff x="0" y="0"/>
          <a:chExt cx="0" cy="0"/>
        </a:xfrm>
      </p:grpSpPr>
      <p:sp>
        <p:nvSpPr>
          <p:cNvPr id="2" name="Rectangle 1"/>
          <p:cNvSpPr/>
          <p:nvPr userDrawn="1"/>
        </p:nvSpPr>
        <p:spPr>
          <a:xfrm>
            <a:off x="1" y="0"/>
            <a:ext cx="12188825"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599">
                <a:solidFill>
                  <a:schemeClr val="bg2"/>
                </a:solidFill>
              </a:defRPr>
            </a:lvl1pPr>
            <a:lvl2pPr>
              <a:defRPr sz="3599">
                <a:solidFill>
                  <a:schemeClr val="bg2"/>
                </a:solidFill>
              </a:defRPr>
            </a:lvl2pPr>
            <a:lvl3pPr>
              <a:defRPr sz="3999">
                <a:solidFill>
                  <a:schemeClr val="bg2"/>
                </a:solidFill>
              </a:defRPr>
            </a:lvl3pPr>
            <a:lvl4pPr>
              <a:defRPr sz="3199">
                <a:solidFill>
                  <a:schemeClr val="bg2"/>
                </a:solidFill>
              </a:defRPr>
            </a:lvl4pPr>
            <a:lvl5pPr>
              <a:defRPr sz="1999">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p:cNvSpPr>
            <a:spLocks noGrp="1"/>
          </p:cNvSpPr>
          <p:nvPr>
            <p:ph type="body" sz="quarter" idx="13" hasCustomPrompt="1"/>
          </p:nvPr>
        </p:nvSpPr>
        <p:spPr>
          <a:xfrm>
            <a:off x="383911" y="6309354"/>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1"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9" name="TextBox 8"/>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15834808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w/Block Life">
    <p:spTree>
      <p:nvGrpSpPr>
        <p:cNvPr id="1" name=""/>
        <p:cNvGrpSpPr/>
        <p:nvPr/>
      </p:nvGrpSpPr>
      <p:grpSpPr>
        <a:xfrm>
          <a:off x="0" y="0"/>
          <a:ext cx="0" cy="0"/>
          <a:chOff x="0" y="0"/>
          <a:chExt cx="0" cy="0"/>
        </a:xfrm>
      </p:grpSpPr>
      <p:sp>
        <p:nvSpPr>
          <p:cNvPr id="9" name="Rectangle 8"/>
          <p:cNvSpPr/>
          <p:nvPr userDrawn="1"/>
        </p:nvSpPr>
        <p:spPr>
          <a:xfrm>
            <a:off x="1" y="0"/>
            <a:ext cx="5760720" cy="6858000"/>
          </a:xfrm>
          <a:prstGeom prst="rect">
            <a:avLst/>
          </a:prstGeom>
          <a:solidFill>
            <a:srgbClr val="6F0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2"/>
            <a:ext cx="5029200" cy="3109263"/>
          </a:xfrm>
          <a:prstGeom prst="rect">
            <a:avLst/>
          </a:prstGeom>
        </p:spPr>
        <p:txBody>
          <a:bodyPr anchor="b"/>
          <a:lstStyle>
            <a:lvl1pPr>
              <a:spcBef>
                <a:spcPts val="600"/>
              </a:spcBef>
              <a:spcAft>
                <a:spcPts val="0"/>
              </a:spcAft>
              <a:defRPr sz="39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3"/>
            <a:ext cx="5029200" cy="1440175"/>
          </a:xfrm>
          <a:prstGeom prst="rect">
            <a:avLst/>
          </a:prstGeom>
        </p:spPr>
        <p:txBody>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4"/>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6" name="Picture 15">
            <a:extLst>
              <a:ext uri="{FF2B5EF4-FFF2-40B4-BE49-F238E27FC236}">
                <a16:creationId xmlns:a16="http://schemas.microsoft.com/office/drawing/2014/main" id="{502B16E5-BA32-AD4E-AABF-AE02D92D4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
        <p:nvSpPr>
          <p:cNvPr id="17" name="TextBox 16"/>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40310796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olid Life">
    <p:spTree>
      <p:nvGrpSpPr>
        <p:cNvPr id="1" name=""/>
        <p:cNvGrpSpPr/>
        <p:nvPr/>
      </p:nvGrpSpPr>
      <p:grpSpPr>
        <a:xfrm>
          <a:off x="0" y="0"/>
          <a:ext cx="0" cy="0"/>
          <a:chOff x="0" y="0"/>
          <a:chExt cx="0" cy="0"/>
        </a:xfrm>
      </p:grpSpPr>
      <p:sp>
        <p:nvSpPr>
          <p:cNvPr id="16" name="Rectangle 15"/>
          <p:cNvSpPr/>
          <p:nvPr userDrawn="1"/>
        </p:nvSpPr>
        <p:spPr>
          <a:xfrm>
            <a:off x="1" y="0"/>
            <a:ext cx="9601200" cy="6858000"/>
          </a:xfrm>
          <a:prstGeom prst="rect">
            <a:avLst/>
          </a:prstGeom>
          <a:solidFill>
            <a:srgbClr val="6A0A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60" y="838202"/>
            <a:ext cx="8510096" cy="3109263"/>
          </a:xfrm>
          <a:prstGeom prst="rect">
            <a:avLst/>
          </a:prstGeom>
        </p:spPr>
        <p:txBody>
          <a:bodyPr anchor="t">
            <a:normAutofit/>
          </a:bodyPr>
          <a:lstStyle>
            <a:lvl1pPr>
              <a:spcBef>
                <a:spcPts val="600"/>
              </a:spcBef>
              <a:spcAft>
                <a:spcPts val="0"/>
              </a:spcAft>
              <a:defRPr sz="4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3"/>
            <a:ext cx="8567704" cy="1440175"/>
          </a:xfrm>
          <a:prstGeom prst="rect">
            <a:avLst/>
          </a:prstGeom>
        </p:spPr>
        <p:txBody>
          <a:bodyPr>
            <a:normAutofit/>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4"/>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AE719572-71D4-084F-AEEA-5092100C9D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
        <p:nvSpPr>
          <p:cNvPr id="12" name="TextBox 11"/>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7460951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olid logo VA">
    <p:spTree>
      <p:nvGrpSpPr>
        <p:cNvPr id="1" name=""/>
        <p:cNvGrpSpPr/>
        <p:nvPr/>
      </p:nvGrpSpPr>
      <p:grpSpPr>
        <a:xfrm>
          <a:off x="0" y="0"/>
          <a:ext cx="0" cy="0"/>
          <a:chOff x="0" y="0"/>
          <a:chExt cx="0" cy="0"/>
        </a:xfrm>
      </p:grpSpPr>
      <p:sp>
        <p:nvSpPr>
          <p:cNvPr id="9" name="Rectangle 8"/>
          <p:cNvSpPr/>
          <p:nvPr userDrawn="1"/>
        </p:nvSpPr>
        <p:spPr>
          <a:xfrm>
            <a:off x="1" y="0"/>
            <a:ext cx="12188825"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599">
                <a:solidFill>
                  <a:schemeClr val="bg2"/>
                </a:solidFill>
              </a:defRPr>
            </a:lvl1pPr>
            <a:lvl2pPr>
              <a:defRPr sz="3599">
                <a:solidFill>
                  <a:schemeClr val="bg2"/>
                </a:solidFill>
              </a:defRPr>
            </a:lvl2pPr>
            <a:lvl3pPr>
              <a:defRPr sz="3999">
                <a:solidFill>
                  <a:schemeClr val="bg2"/>
                </a:solidFill>
              </a:defRPr>
            </a:lvl3pPr>
            <a:lvl4pPr>
              <a:defRPr sz="3199">
                <a:solidFill>
                  <a:schemeClr val="bg2"/>
                </a:solidFill>
              </a:defRPr>
            </a:lvl4pPr>
            <a:lvl5pPr>
              <a:defRPr sz="1999">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4"/>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0" name="TextBox 9"/>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2442691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w/Block VA">
    <p:spTree>
      <p:nvGrpSpPr>
        <p:cNvPr id="1" name=""/>
        <p:cNvGrpSpPr/>
        <p:nvPr/>
      </p:nvGrpSpPr>
      <p:grpSpPr>
        <a:xfrm>
          <a:off x="0" y="0"/>
          <a:ext cx="0" cy="0"/>
          <a:chOff x="0" y="0"/>
          <a:chExt cx="0" cy="0"/>
        </a:xfrm>
      </p:grpSpPr>
      <p:sp>
        <p:nvSpPr>
          <p:cNvPr id="9" name="Rectangle 8"/>
          <p:cNvSpPr/>
          <p:nvPr userDrawn="1"/>
        </p:nvSpPr>
        <p:spPr>
          <a:xfrm>
            <a:off x="1" y="0"/>
            <a:ext cx="576072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2" name="Rectangle 11"/>
          <p:cNvSpPr/>
          <p:nvPr userDrawn="1"/>
        </p:nvSpPr>
        <p:spPr>
          <a:xfrm>
            <a:off x="5760720" y="0"/>
            <a:ext cx="3931920" cy="504199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2"/>
            <a:ext cx="5029200" cy="3109263"/>
          </a:xfrm>
          <a:prstGeom prst="rect">
            <a:avLst/>
          </a:prstGeom>
        </p:spPr>
        <p:txBody>
          <a:bodyPr anchor="b"/>
          <a:lstStyle>
            <a:lvl1pPr>
              <a:spcBef>
                <a:spcPts val="600"/>
              </a:spcBef>
              <a:spcAft>
                <a:spcPts val="0"/>
              </a:spcAft>
              <a:defRPr sz="39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3"/>
            <a:ext cx="5029200" cy="1440175"/>
          </a:xfrm>
          <a:prstGeom prst="rect">
            <a:avLst/>
          </a:prstGeom>
        </p:spPr>
        <p:txBody>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6" name="Text Placeholder 4"/>
          <p:cNvSpPr>
            <a:spLocks noGrp="1"/>
          </p:cNvSpPr>
          <p:nvPr>
            <p:ph type="body" sz="quarter" idx="13" hasCustomPrompt="1"/>
          </p:nvPr>
        </p:nvSpPr>
        <p:spPr>
          <a:xfrm>
            <a:off x="383911" y="6309354"/>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8"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54D45FC9-7FC1-E149-B394-5A5ADEAEDB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
        <p:nvSpPr>
          <p:cNvPr id="15" name="TextBox 14"/>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32582821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olid VA">
    <p:spTree>
      <p:nvGrpSpPr>
        <p:cNvPr id="1" name=""/>
        <p:cNvGrpSpPr/>
        <p:nvPr/>
      </p:nvGrpSpPr>
      <p:grpSpPr>
        <a:xfrm>
          <a:off x="0" y="0"/>
          <a:ext cx="0" cy="0"/>
          <a:chOff x="0" y="0"/>
          <a:chExt cx="0" cy="0"/>
        </a:xfrm>
      </p:grpSpPr>
      <p:sp>
        <p:nvSpPr>
          <p:cNvPr id="12" name="Rectangle 11"/>
          <p:cNvSpPr/>
          <p:nvPr userDrawn="1"/>
        </p:nvSpPr>
        <p:spPr>
          <a:xfrm>
            <a:off x="1" y="0"/>
            <a:ext cx="9601200" cy="6858000"/>
          </a:xfrm>
          <a:prstGeom prst="rect">
            <a:avLst/>
          </a:prstGeom>
          <a:solidFill>
            <a:srgbClr val="0944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000" dirty="0">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60" y="838202"/>
            <a:ext cx="8510096" cy="3109263"/>
          </a:xfrm>
          <a:prstGeom prst="rect">
            <a:avLst/>
          </a:prstGeom>
        </p:spPr>
        <p:txBody>
          <a:bodyPr anchor="t">
            <a:normAutofit/>
          </a:bodyPr>
          <a:lstStyle>
            <a:lvl1pPr>
              <a:spcBef>
                <a:spcPts val="600"/>
              </a:spcBef>
              <a:spcAft>
                <a:spcPts val="0"/>
              </a:spcAft>
              <a:defRPr sz="4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TITLE</a:t>
            </a:r>
          </a:p>
          <a:p>
            <a:pPr lvl="0"/>
            <a:r>
              <a:rPr lang="en-US" dirty="0"/>
              <a:t>No image cover</a:t>
            </a:r>
          </a:p>
        </p:txBody>
      </p:sp>
      <p:sp>
        <p:nvSpPr>
          <p:cNvPr id="11" name="Text Placeholder 2"/>
          <p:cNvSpPr>
            <a:spLocks noGrp="1"/>
          </p:cNvSpPr>
          <p:nvPr>
            <p:ph type="body" sz="quarter" idx="25" hasCustomPrompt="1"/>
          </p:nvPr>
        </p:nvSpPr>
        <p:spPr>
          <a:xfrm>
            <a:off x="407058" y="4177893"/>
            <a:ext cx="8567704" cy="1440175"/>
          </a:xfrm>
          <a:prstGeom prst="rect">
            <a:avLst/>
          </a:prstGeom>
        </p:spPr>
        <p:txBody>
          <a:bodyPr>
            <a:normAutofit/>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13" name="Text Placeholder 4"/>
          <p:cNvSpPr>
            <a:spLocks noGrp="1"/>
          </p:cNvSpPr>
          <p:nvPr>
            <p:ph type="body" sz="quarter" idx="13" hasCustomPrompt="1"/>
          </p:nvPr>
        </p:nvSpPr>
        <p:spPr>
          <a:xfrm>
            <a:off x="383911" y="6309354"/>
            <a:ext cx="5029200" cy="241697"/>
          </a:xfrm>
          <a:prstGeom prst="rect">
            <a:avLst/>
          </a:prstGeom>
        </p:spPr>
        <p:txBody>
          <a:bodyPr anchor="ctr">
            <a:noAutofit/>
          </a:bodyPr>
          <a:lstStyle>
            <a:lvl1pPr>
              <a:defRPr sz="900" b="1">
                <a:solidFill>
                  <a:schemeClr val="bg2"/>
                </a:solidFill>
              </a:defRPr>
            </a:lvl1pPr>
          </a:lstStyle>
          <a:p>
            <a:pPr lvl="0"/>
            <a:r>
              <a:rPr lang="en-US" dirty="0"/>
              <a:t>[For XXX use only – not for public distribution.]</a:t>
            </a:r>
          </a:p>
        </p:txBody>
      </p:sp>
      <p:sp>
        <p:nvSpPr>
          <p:cNvPr id="14"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9" name="Picture 8">
            <a:extLst>
              <a:ext uri="{FF2B5EF4-FFF2-40B4-BE49-F238E27FC236}">
                <a16:creationId xmlns:a16="http://schemas.microsoft.com/office/drawing/2014/main" id="{5C003804-D1AF-B146-AE4C-8E7366111B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
        <p:nvSpPr>
          <p:cNvPr id="18" name="TextBox 17"/>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5747580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olid logo FIA">
    <p:spTree>
      <p:nvGrpSpPr>
        <p:cNvPr id="1" name=""/>
        <p:cNvGrpSpPr/>
        <p:nvPr/>
      </p:nvGrpSpPr>
      <p:grpSpPr>
        <a:xfrm>
          <a:off x="0" y="0"/>
          <a:ext cx="0" cy="0"/>
          <a:chOff x="0" y="0"/>
          <a:chExt cx="0" cy="0"/>
        </a:xfrm>
      </p:grpSpPr>
      <p:sp>
        <p:nvSpPr>
          <p:cNvPr id="9" name="Rectangle 8"/>
          <p:cNvSpPr/>
          <p:nvPr userDrawn="1"/>
        </p:nvSpPr>
        <p:spPr>
          <a:xfrm>
            <a:off x="1" y="0"/>
            <a:ext cx="12188825"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pic>
        <p:nvPicPr>
          <p:cNvPr id="7" name="Grafik 8"/>
          <p:cNvPicPr>
            <a:picLocks noChangeAspect="1"/>
          </p:cNvPicPr>
          <p:nvPr userDrawn="1"/>
        </p:nvPicPr>
        <p:blipFill>
          <a:blip r:embed="rId2">
            <a:alphaModFix amt="45000"/>
            <a:duotone>
              <a:prstClr val="black"/>
              <a:schemeClr val="tx2">
                <a:tint val="45000"/>
                <a:satMod val="400000"/>
              </a:schemeClr>
            </a:duotone>
          </a:blip>
          <a:stretch>
            <a:fillRect/>
          </a:stretch>
        </p:blipFill>
        <p:spPr>
          <a:xfrm>
            <a:off x="6095207" y="550109"/>
            <a:ext cx="6095206" cy="6309480"/>
          </a:xfrm>
          <a:prstGeom prst="rect">
            <a:avLst/>
          </a:prstGeom>
        </p:spPr>
      </p:pic>
      <p:sp>
        <p:nvSpPr>
          <p:cNvPr id="5" name="Text Placeholder 4"/>
          <p:cNvSpPr>
            <a:spLocks noGrp="1"/>
          </p:cNvSpPr>
          <p:nvPr>
            <p:ph type="body" sz="quarter" idx="21"/>
          </p:nvPr>
        </p:nvSpPr>
        <p:spPr>
          <a:xfrm>
            <a:off x="333375" y="720725"/>
            <a:ext cx="7200900" cy="3227388"/>
          </a:xfrm>
          <a:prstGeom prst="rect">
            <a:avLst/>
          </a:prstGeom>
        </p:spPr>
        <p:txBody>
          <a:bodyPr/>
          <a:lstStyle>
            <a:lvl1pPr>
              <a:defRPr sz="3599">
                <a:solidFill>
                  <a:schemeClr val="bg2"/>
                </a:solidFill>
              </a:defRPr>
            </a:lvl1pPr>
            <a:lvl2pPr>
              <a:defRPr sz="3599">
                <a:solidFill>
                  <a:schemeClr val="bg2"/>
                </a:solidFill>
              </a:defRPr>
            </a:lvl2pPr>
            <a:lvl3pPr>
              <a:defRPr sz="3999">
                <a:solidFill>
                  <a:schemeClr val="bg2"/>
                </a:solidFill>
              </a:defRPr>
            </a:lvl3pPr>
            <a:lvl4pPr>
              <a:defRPr sz="3199">
                <a:solidFill>
                  <a:schemeClr val="bg2"/>
                </a:solidFill>
              </a:defRPr>
            </a:lvl4pPr>
            <a:lvl5pPr>
              <a:defRPr sz="1999">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hasCustomPrompt="1"/>
          </p:nvPr>
        </p:nvSpPr>
        <p:spPr>
          <a:xfrm>
            <a:off x="383911" y="6309354"/>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sp>
        <p:nvSpPr>
          <p:cNvPr id="13" name="TextBox 12"/>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extLst>
      <p:ext uri="{BB962C8B-B14F-4D97-AF65-F5344CB8AC3E}">
        <p14:creationId xmlns:p14="http://schemas.microsoft.com/office/powerpoint/2010/main" val="667933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w/Block FIA">
    <p:spTree>
      <p:nvGrpSpPr>
        <p:cNvPr id="1" name=""/>
        <p:cNvGrpSpPr/>
        <p:nvPr/>
      </p:nvGrpSpPr>
      <p:grpSpPr>
        <a:xfrm>
          <a:off x="0" y="0"/>
          <a:ext cx="0" cy="0"/>
          <a:chOff x="0" y="0"/>
          <a:chExt cx="0" cy="0"/>
        </a:xfrm>
      </p:grpSpPr>
      <p:sp>
        <p:nvSpPr>
          <p:cNvPr id="2" name="Rectangle 1"/>
          <p:cNvSpPr/>
          <p:nvPr userDrawn="1"/>
        </p:nvSpPr>
        <p:spPr>
          <a:xfrm>
            <a:off x="1" y="0"/>
            <a:ext cx="5760720"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err="1">
              <a:solidFill>
                <a:srgbClr val="FFFFFF"/>
              </a:solidFill>
              <a:latin typeface="Calibri" panose="020F0502020204030204" pitchFamily="34" charset="0"/>
            </a:endParaRPr>
          </a:p>
        </p:txBody>
      </p:sp>
      <p:sp>
        <p:nvSpPr>
          <p:cNvPr id="10" name="Text Placeholder 2"/>
          <p:cNvSpPr>
            <a:spLocks noGrp="1"/>
          </p:cNvSpPr>
          <p:nvPr>
            <p:ph type="body" sz="quarter" idx="24" hasCustomPrompt="1"/>
          </p:nvPr>
        </p:nvSpPr>
        <p:spPr>
          <a:xfrm>
            <a:off x="407059" y="838202"/>
            <a:ext cx="5029200" cy="3109263"/>
          </a:xfrm>
          <a:prstGeom prst="rect">
            <a:avLst/>
          </a:prstGeom>
        </p:spPr>
        <p:txBody>
          <a:bodyPr anchor="b"/>
          <a:lstStyle>
            <a:lvl1pPr>
              <a:spcBef>
                <a:spcPts val="600"/>
              </a:spcBef>
              <a:spcAft>
                <a:spcPts val="0"/>
              </a:spcAft>
              <a:defRPr sz="39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presentation title</a:t>
            </a:r>
          </a:p>
        </p:txBody>
      </p:sp>
      <p:sp>
        <p:nvSpPr>
          <p:cNvPr id="11" name="Text Placeholder 2"/>
          <p:cNvSpPr>
            <a:spLocks noGrp="1"/>
          </p:cNvSpPr>
          <p:nvPr>
            <p:ph type="body" sz="quarter" idx="25" hasCustomPrompt="1"/>
          </p:nvPr>
        </p:nvSpPr>
        <p:spPr>
          <a:xfrm>
            <a:off x="407058" y="4177893"/>
            <a:ext cx="5029200" cy="1440175"/>
          </a:xfrm>
          <a:prstGeom prst="rect">
            <a:avLst/>
          </a:prstGeom>
        </p:spPr>
        <p:txBody>
          <a:bodyPr/>
          <a:lstStyle>
            <a:lvl1pPr>
              <a:defRPr sz="2399" baseline="0">
                <a:solidFill>
                  <a:schemeClr val="bg2"/>
                </a:solidFill>
                <a:latin typeface="Calibri" panose="020F0502020204030204" pitchFamily="34" charset="0"/>
              </a:defRPr>
            </a:lvl1pPr>
            <a:lvl2pPr>
              <a:defRPr sz="3199">
                <a:solidFill>
                  <a:schemeClr val="bg2"/>
                </a:solidFill>
                <a:latin typeface="+mj-lt"/>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content </a:t>
            </a:r>
            <a:br>
              <a:rPr lang="en-US" dirty="0"/>
            </a:br>
            <a:r>
              <a:rPr lang="en-US" dirty="0"/>
              <a:t>(i.e. presenter, date, event)</a:t>
            </a:r>
          </a:p>
        </p:txBody>
      </p:sp>
      <p:sp>
        <p:nvSpPr>
          <p:cNvPr id="9" name="Text Placeholder 4"/>
          <p:cNvSpPr>
            <a:spLocks noGrp="1"/>
          </p:cNvSpPr>
          <p:nvPr>
            <p:ph type="body" sz="quarter" idx="13" hasCustomPrompt="1"/>
          </p:nvPr>
        </p:nvSpPr>
        <p:spPr>
          <a:xfrm>
            <a:off x="383911" y="6309354"/>
            <a:ext cx="5029200" cy="241697"/>
          </a:xfrm>
          <a:prstGeom prst="rect">
            <a:avLst/>
          </a:prstGeom>
        </p:spPr>
        <p:txBody>
          <a:bodyPr anchor="ctr">
            <a:normAutofit/>
          </a:bodyPr>
          <a:lstStyle>
            <a:lvl1pPr>
              <a:defRPr sz="900" b="1">
                <a:solidFill>
                  <a:schemeClr val="bg2"/>
                </a:solidFill>
              </a:defRPr>
            </a:lvl1pPr>
          </a:lstStyle>
          <a:p>
            <a:pPr lvl="0"/>
            <a:r>
              <a:rPr lang="en-US" dirty="0"/>
              <a:t>[For XXX use only – not for public distribution.]</a:t>
            </a:r>
          </a:p>
        </p:txBody>
      </p:sp>
      <p:sp>
        <p:nvSpPr>
          <p:cNvPr id="12" name="Text Placeholder 16"/>
          <p:cNvSpPr>
            <a:spLocks noGrp="1"/>
          </p:cNvSpPr>
          <p:nvPr>
            <p:ph type="body" sz="quarter" idx="23" hasCustomPrompt="1"/>
          </p:nvPr>
        </p:nvSpPr>
        <p:spPr>
          <a:xfrm>
            <a:off x="383911" y="6539779"/>
            <a:ext cx="2808288" cy="182880"/>
          </a:xfrm>
          <a:prstGeom prst="rect">
            <a:avLst/>
          </a:prstGeom>
        </p:spPr>
        <p:txBody>
          <a:bodyPr anchor="ctr"/>
          <a:lstStyle>
            <a:lvl1pPr>
              <a:defRPr sz="800" baseline="0">
                <a:solidFill>
                  <a:schemeClr val="bg2"/>
                </a:solidFill>
              </a:defRPr>
            </a:lvl1pPr>
            <a:lvl2pPr>
              <a:defRPr sz="1100"/>
            </a:lvl2pPr>
            <a:lvl3pPr>
              <a:defRPr sz="1100"/>
            </a:lvl3pPr>
            <a:lvl4pPr>
              <a:defRPr sz="1100"/>
            </a:lvl4pPr>
            <a:lvl5pPr>
              <a:defRPr sz="1100"/>
            </a:lvl5pPr>
          </a:lstStyle>
          <a:p>
            <a:pPr lvl="0"/>
            <a:r>
              <a:rPr lang="en-US" dirty="0"/>
              <a:t>LIT/ASTRO CODE GOES HERE</a:t>
            </a:r>
          </a:p>
        </p:txBody>
      </p:sp>
      <p:pic>
        <p:nvPicPr>
          <p:cNvPr id="14" name="Picture 13">
            <a:extLst>
              <a:ext uri="{FF2B5EF4-FFF2-40B4-BE49-F238E27FC236}">
                <a16:creationId xmlns:a16="http://schemas.microsoft.com/office/drawing/2014/main" id="{85B0170D-DEFB-3A40-9055-8BB88DCB23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97545" y="6342964"/>
            <a:ext cx="1257569" cy="312028"/>
          </a:xfrm>
          <a:prstGeom prst="rect">
            <a:avLst/>
          </a:prstGeom>
        </p:spPr>
      </p:pic>
      <p:sp>
        <p:nvSpPr>
          <p:cNvPr id="16" name="TextBox 15"/>
          <p:cNvSpPr txBox="1"/>
          <p:nvPr userDrawn="1"/>
        </p:nvSpPr>
        <p:spPr>
          <a:xfrm>
            <a:off x="391320" y="6035030"/>
            <a:ext cx="3974883" cy="274320"/>
          </a:xfrm>
          <a:prstGeom prst="rect">
            <a:avLst/>
          </a:prstGeom>
          <a:noFill/>
        </p:spPr>
        <p:txBody>
          <a:bodyPr wrap="square" rtlCol="0" anchor="b">
            <a:noAutofit/>
          </a:bodyPr>
          <a:lstStyle/>
          <a:p>
            <a:pPr lvl="0" algn="l"/>
            <a:r>
              <a:rPr lang="en-US" sz="1000" dirty="0">
                <a:solidFill>
                  <a:schemeClr val="bg2"/>
                </a:solidFill>
                <a:latin typeface="Calibri" panose="020F0502020204030204" pitchFamily="34" charset="0"/>
              </a:rPr>
              <a:t>Allianz Life Insurance Company of North America</a:t>
            </a:r>
          </a:p>
        </p:txBody>
      </p:sp>
    </p:spTree>
    <p:custDataLst>
      <p:tags r:id="rId1"/>
    </p:custDataLst>
    <p:extLst>
      <p:ext uri="{BB962C8B-B14F-4D97-AF65-F5344CB8AC3E}">
        <p14:creationId xmlns:p14="http://schemas.microsoft.com/office/powerpoint/2010/main" val="34077122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tags" Target="../tags/tag9.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theme" Target="../theme/theme2.xml"/><Relationship Id="rId8"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47" Type="http://schemas.openxmlformats.org/officeDocument/2006/relationships/tags" Target="../tags/tag26.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theme" Target="../theme/theme3.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slideLayout" Target="../slideLayouts/slideLayout12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tags" Target="../tags/tag34.xml"/><Relationship Id="rId5" Type="http://schemas.openxmlformats.org/officeDocument/2006/relationships/slideLayout" Target="../slideLayouts/slideLayout137.xml"/><Relationship Id="rId10"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slideLayout" Target="../slideLayouts/slideLayout180.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42" Type="http://schemas.openxmlformats.org/officeDocument/2006/relationships/tags" Target="../tags/tag45.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41" Type="http://schemas.openxmlformats.org/officeDocument/2006/relationships/theme" Target="../theme/theme5.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40" Type="http://schemas.openxmlformats.org/officeDocument/2006/relationships/slideLayout" Target="../slideLayouts/slideLayout181.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9" Type="http://schemas.openxmlformats.org/officeDocument/2006/relationships/slideLayout" Target="../slideLayouts/slideLayout220.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34" Type="http://schemas.openxmlformats.org/officeDocument/2006/relationships/slideLayout" Target="../slideLayouts/slideLayout215.xml"/><Relationship Id="rId42" Type="http://schemas.openxmlformats.org/officeDocument/2006/relationships/theme" Target="../theme/theme6.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33" Type="http://schemas.openxmlformats.org/officeDocument/2006/relationships/slideLayout" Target="../slideLayouts/slideLayout214.xml"/><Relationship Id="rId38" Type="http://schemas.openxmlformats.org/officeDocument/2006/relationships/slideLayout" Target="../slideLayouts/slideLayout219.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slideLayout" Target="../slideLayouts/slideLayout210.xml"/><Relationship Id="rId41" Type="http://schemas.openxmlformats.org/officeDocument/2006/relationships/slideLayout" Target="../slideLayouts/slideLayout222.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32" Type="http://schemas.openxmlformats.org/officeDocument/2006/relationships/slideLayout" Target="../slideLayouts/slideLayout213.xml"/><Relationship Id="rId37" Type="http://schemas.openxmlformats.org/officeDocument/2006/relationships/slideLayout" Target="../slideLayouts/slideLayout218.xml"/><Relationship Id="rId40" Type="http://schemas.openxmlformats.org/officeDocument/2006/relationships/slideLayout" Target="../slideLayouts/slideLayout221.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slideLayout" Target="../slideLayouts/slideLayout209.xml"/><Relationship Id="rId36" Type="http://schemas.openxmlformats.org/officeDocument/2006/relationships/slideLayout" Target="../slideLayouts/slideLayout217.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31" Type="http://schemas.openxmlformats.org/officeDocument/2006/relationships/slideLayout" Target="../slideLayouts/slideLayout21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 Id="rId30" Type="http://schemas.openxmlformats.org/officeDocument/2006/relationships/slideLayout" Target="../slideLayouts/slideLayout211.xml"/><Relationship Id="rId35" Type="http://schemas.openxmlformats.org/officeDocument/2006/relationships/slideLayout" Target="../slideLayouts/slideLayout2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39" Type="http://schemas.openxmlformats.org/officeDocument/2006/relationships/slideLayout" Target="../slideLayouts/slideLayout261.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34" Type="http://schemas.openxmlformats.org/officeDocument/2006/relationships/slideLayout" Target="../slideLayouts/slideLayout256.xml"/><Relationship Id="rId42" Type="http://schemas.openxmlformats.org/officeDocument/2006/relationships/tags" Target="../tags/tag50.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33" Type="http://schemas.openxmlformats.org/officeDocument/2006/relationships/slideLayout" Target="../slideLayouts/slideLayout255.xml"/><Relationship Id="rId38" Type="http://schemas.openxmlformats.org/officeDocument/2006/relationships/slideLayout" Target="../slideLayouts/slideLayout260.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29" Type="http://schemas.openxmlformats.org/officeDocument/2006/relationships/slideLayout" Target="../slideLayouts/slideLayout251.xml"/><Relationship Id="rId41" Type="http://schemas.openxmlformats.org/officeDocument/2006/relationships/theme" Target="../theme/theme7.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slideLayout" Target="../slideLayouts/slideLayout254.xml"/><Relationship Id="rId37" Type="http://schemas.openxmlformats.org/officeDocument/2006/relationships/slideLayout" Target="../slideLayouts/slideLayout259.xml"/><Relationship Id="rId40" Type="http://schemas.openxmlformats.org/officeDocument/2006/relationships/slideLayout" Target="../slideLayouts/slideLayout262.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slideLayout" Target="../slideLayouts/slideLayout250.xml"/><Relationship Id="rId36" Type="http://schemas.openxmlformats.org/officeDocument/2006/relationships/slideLayout" Target="../slideLayouts/slideLayout258.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31" Type="http://schemas.openxmlformats.org/officeDocument/2006/relationships/slideLayout" Target="../slideLayouts/slideLayout253.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slideLayout" Target="../slideLayouts/slideLayout249.xml"/><Relationship Id="rId30" Type="http://schemas.openxmlformats.org/officeDocument/2006/relationships/slideLayout" Target="../slideLayouts/slideLayout252.xml"/><Relationship Id="rId35" Type="http://schemas.openxmlformats.org/officeDocument/2006/relationships/slideLayout" Target="../slideLayouts/slideLayout2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26" Type="http://schemas.openxmlformats.org/officeDocument/2006/relationships/slideLayout" Target="../slideLayouts/slideLayout288.xml"/><Relationship Id="rId3" Type="http://schemas.openxmlformats.org/officeDocument/2006/relationships/slideLayout" Target="../slideLayouts/slideLayout265.xml"/><Relationship Id="rId21" Type="http://schemas.openxmlformats.org/officeDocument/2006/relationships/slideLayout" Target="../slideLayouts/slideLayout283.xml"/><Relationship Id="rId34" Type="http://schemas.openxmlformats.org/officeDocument/2006/relationships/slideLayout" Target="../slideLayouts/slideLayout296.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5" Type="http://schemas.openxmlformats.org/officeDocument/2006/relationships/slideLayout" Target="../slideLayouts/slideLayout287.xml"/><Relationship Id="rId33" Type="http://schemas.openxmlformats.org/officeDocument/2006/relationships/slideLayout" Target="../slideLayouts/slideLayout295.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0" Type="http://schemas.openxmlformats.org/officeDocument/2006/relationships/slideLayout" Target="../slideLayouts/slideLayout282.xml"/><Relationship Id="rId29" Type="http://schemas.openxmlformats.org/officeDocument/2006/relationships/slideLayout" Target="../slideLayouts/slideLayout291.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24" Type="http://schemas.openxmlformats.org/officeDocument/2006/relationships/slideLayout" Target="../slideLayouts/slideLayout286.xml"/><Relationship Id="rId32" Type="http://schemas.openxmlformats.org/officeDocument/2006/relationships/slideLayout" Target="../slideLayouts/slideLayout294.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23" Type="http://schemas.openxmlformats.org/officeDocument/2006/relationships/slideLayout" Target="../slideLayouts/slideLayout285.xml"/><Relationship Id="rId28" Type="http://schemas.openxmlformats.org/officeDocument/2006/relationships/slideLayout" Target="../slideLayouts/slideLayout290.xml"/><Relationship Id="rId36" Type="http://schemas.openxmlformats.org/officeDocument/2006/relationships/tags" Target="../tags/tag54.xml"/><Relationship Id="rId10" Type="http://schemas.openxmlformats.org/officeDocument/2006/relationships/slideLayout" Target="../slideLayouts/slideLayout272.xml"/><Relationship Id="rId19" Type="http://schemas.openxmlformats.org/officeDocument/2006/relationships/slideLayout" Target="../slideLayouts/slideLayout281.xml"/><Relationship Id="rId31" Type="http://schemas.openxmlformats.org/officeDocument/2006/relationships/slideLayout" Target="../slideLayouts/slideLayout293.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 Id="rId22" Type="http://schemas.openxmlformats.org/officeDocument/2006/relationships/slideLayout" Target="../slideLayouts/slideLayout284.xml"/><Relationship Id="rId27" Type="http://schemas.openxmlformats.org/officeDocument/2006/relationships/slideLayout" Target="../slideLayouts/slideLayout289.xml"/><Relationship Id="rId30" Type="http://schemas.openxmlformats.org/officeDocument/2006/relationships/slideLayout" Target="../slideLayouts/slideLayout292.xml"/><Relationship Id="rId35"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 Type="http://schemas.openxmlformats.org/officeDocument/2006/relationships/slideLayout" Target="../slideLayouts/slideLayout299.xml"/><Relationship Id="rId21" Type="http://schemas.openxmlformats.org/officeDocument/2006/relationships/slideLayout" Target="../slideLayouts/slideLayout317.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theme" Target="../theme/theme9.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33" name="Straight Connector 32"/>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80042" y="260615"/>
            <a:ext cx="10956607" cy="812800"/>
          </a:xfrm>
          <a:prstGeom prst="rect">
            <a:avLst/>
          </a:prstGeom>
        </p:spPr>
        <p:txBody>
          <a:bodyPr vert="horz" lIns="0" tIns="0" rIns="0" bIns="0" rtlCol="0" anchor="b">
            <a:noAutofit/>
          </a:bodyPr>
          <a:lstStyle/>
          <a:p>
            <a:r>
              <a:rPr kumimoji="0" lang="en-US" sz="3200" b="0" i="0" u="none" strike="noStrike" kern="0" cap="none" spc="0" normalizeH="0" baseline="0" noProof="0" dirty="0" smtClean="0">
                <a:ln>
                  <a:noFill/>
                </a:ln>
                <a:solidFill>
                  <a:schemeClr val="tx1"/>
                </a:solidFill>
                <a:effectLst/>
                <a:uLnTx/>
                <a:uFillTx/>
                <a:latin typeface="+mn-lt"/>
                <a:ea typeface="+mn-ea"/>
                <a:cs typeface="+mn-cs"/>
              </a:rPr>
              <a:t>Standard text layout – heading (Calibri 32pt type)</a:t>
            </a:r>
            <a:endParaRPr lang="en-US" sz="3200" dirty="0"/>
          </a:p>
        </p:txBody>
      </p:sp>
      <p:sp>
        <p:nvSpPr>
          <p:cNvPr id="5" name="Footer Placeholder 4"/>
          <p:cNvSpPr>
            <a:spLocks noGrp="1"/>
          </p:cNvSpPr>
          <p:nvPr>
            <p:ph type="ftr" sz="quarter" idx="3"/>
          </p:nvPr>
        </p:nvSpPr>
        <p:spPr>
          <a:xfrm>
            <a:off x="380042" y="6019800"/>
            <a:ext cx="11014214" cy="304800"/>
          </a:xfrm>
          <a:prstGeom prst="rect">
            <a:avLst/>
          </a:prstGeom>
        </p:spPr>
        <p:txBody>
          <a:bodyPr vert="horz" lIns="0" tIns="0" rIns="0" bIns="0" rtlCol="0" anchor="b"/>
          <a:lstStyle>
            <a:lvl1pPr algn="l">
              <a:lnSpc>
                <a:spcPct val="90000"/>
              </a:lnSpc>
              <a:defRPr sz="800">
                <a:solidFill>
                  <a:srgbClr val="5F5F5F"/>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rgbClr val="4D4D4D"/>
                </a:solidFill>
                <a:latin typeface="Calibri" panose="020F0502020204030204" pitchFamily="34" charset="0"/>
              </a:defRPr>
            </a:lvl1pPr>
          </a:lstStyle>
          <a:p>
            <a:fld id="{67FC5CDF-15F9-4054-9F50-C9080AAD3281}" type="slidenum">
              <a:rPr lang="en-US" smtClean="0"/>
              <a:pPr/>
              <a:t>‹#›</a:t>
            </a:fld>
            <a:endParaRPr lang="en-US" dirty="0"/>
          </a:p>
        </p:txBody>
      </p:sp>
      <p:sp>
        <p:nvSpPr>
          <p:cNvPr id="20" name="Rectangle 21"/>
          <p:cNvSpPr>
            <a:spLocks noChangeArrowheads="1"/>
          </p:cNvSpPr>
          <p:nvPr/>
        </p:nvSpPr>
        <p:spPr bwMode="gray">
          <a:xfrm>
            <a:off x="736960" y="6390039"/>
            <a:ext cx="10887724" cy="235586"/>
          </a:xfrm>
          <a:prstGeom prst="rect">
            <a:avLst/>
          </a:prstGeom>
          <a:noFill/>
          <a:ln w="6350">
            <a:noFill/>
            <a:miter lim="800000"/>
            <a:headEnd/>
            <a:tailEnd/>
          </a:ln>
          <a:effectLst/>
        </p:spPr>
        <p:txBody>
          <a:bodyPr wrap="square" lIns="0" tIns="55694" rIns="107104" bIns="55694">
            <a:spAutoFit/>
          </a:bodyPr>
          <a:lstStyle/>
          <a:p>
            <a:pPr eaLnBrk="0" hangingPunct="0"/>
            <a:r>
              <a:rPr lang="en-US" sz="800" b="0" i="0" dirty="0">
                <a:solidFill>
                  <a:srgbClr val="4D4D4D"/>
                </a:solidFill>
                <a:latin typeface="Calibri" panose="020F0502020204030204" pitchFamily="34" charset="0"/>
                <a:ea typeface="Calibri" panose="020B0604020202020204" pitchFamily="34" charset="-128"/>
              </a:rPr>
              <a:t>For </a:t>
            </a:r>
            <a:r>
              <a:rPr lang="en-US" sz="800" b="0" i="0" dirty="0" smtClean="0">
                <a:solidFill>
                  <a:srgbClr val="4D4D4D"/>
                </a:solidFill>
                <a:latin typeface="Calibri" panose="020F0502020204030204" pitchFamily="34" charset="0"/>
                <a:ea typeface="Calibri" panose="020B0604020202020204" pitchFamily="34" charset="-128"/>
              </a:rPr>
              <a:t>financial professional</a:t>
            </a:r>
            <a:r>
              <a:rPr lang="en-US" sz="800" b="0" i="0" baseline="0" dirty="0" smtClean="0">
                <a:solidFill>
                  <a:srgbClr val="4D4D4D"/>
                </a:solidFill>
                <a:latin typeface="Calibri" panose="020F0502020204030204" pitchFamily="34" charset="0"/>
                <a:ea typeface="Calibri" panose="020B0604020202020204" pitchFamily="34" charset="-128"/>
              </a:rPr>
              <a:t> </a:t>
            </a:r>
            <a:r>
              <a:rPr lang="en-US" sz="800" b="0" i="0" baseline="0" dirty="0">
                <a:solidFill>
                  <a:srgbClr val="4D4D4D"/>
                </a:solidFill>
                <a:latin typeface="Calibri" panose="020F0502020204030204" pitchFamily="34" charset="0"/>
                <a:ea typeface="Calibri" panose="020B0604020202020204" pitchFamily="34" charset="-128"/>
              </a:rPr>
              <a:t>use only  –  not for public distribution</a:t>
            </a:r>
            <a:r>
              <a:rPr lang="en-US" sz="800" b="0" i="0" baseline="0" dirty="0" smtClean="0">
                <a:solidFill>
                  <a:srgbClr val="4D4D4D"/>
                </a:solidFill>
                <a:latin typeface="Calibri" panose="020F0502020204030204" pitchFamily="34" charset="0"/>
                <a:ea typeface="Calibri" panose="020B0604020202020204" pitchFamily="34" charset="-128"/>
              </a:rPr>
              <a:t>.</a:t>
            </a:r>
          </a:p>
        </p:txBody>
      </p:sp>
      <p:sp>
        <p:nvSpPr>
          <p:cNvPr id="25"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30" name="Straight Connector 29"/>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28" name="Straight Connector 27"/>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80042" y="1185398"/>
            <a:ext cx="10969625"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2"/>
          <p:cNvSpPr/>
          <p:nvPr/>
        </p:nvSpPr>
        <p:spPr>
          <a:xfrm>
            <a:off x="380042" y="7059134"/>
            <a:ext cx="5703825" cy="1077218"/>
          </a:xfrm>
          <a:prstGeom prst="rect">
            <a:avLst/>
          </a:prstGeom>
        </p:spPr>
        <p:txBody>
          <a:bodyPr wrap="square">
            <a:spAutoFit/>
          </a:bodyPr>
          <a:lstStyle/>
          <a:p>
            <a:r>
              <a:rPr lang="en-US" sz="800" dirty="0" smtClean="0"/>
              <a:t>DISCLOSURE OPTIONS </a:t>
            </a:r>
            <a:br>
              <a:rPr lang="en-US" sz="800" dirty="0" smtClean="0"/>
            </a:br>
            <a:r>
              <a:rPr lang="en-US" sz="800" dirty="0" smtClean="0"/>
              <a:t>(Copy + Paste into disclosure</a:t>
            </a:r>
            <a:r>
              <a:rPr lang="en-US" sz="800" baseline="0" dirty="0" smtClean="0"/>
              <a:t> text box)</a:t>
            </a:r>
          </a:p>
          <a:p>
            <a:r>
              <a:rPr lang="en-US" sz="800" b="1" dirty="0" smtClean="0"/>
              <a:t>Internal: </a:t>
            </a:r>
            <a:r>
              <a:rPr lang="en-US" sz="800" dirty="0" smtClean="0"/>
              <a:t>For internal use only – not for public distribution.</a:t>
            </a:r>
          </a:p>
          <a:p>
            <a:r>
              <a:rPr lang="en-US" sz="800" b="1" dirty="0" smtClean="0"/>
              <a:t>Client facing: </a:t>
            </a:r>
            <a:r>
              <a:rPr lang="en-US" sz="800" dirty="0" smtClean="0"/>
              <a:t>Delete text.</a:t>
            </a:r>
          </a:p>
          <a:p>
            <a:r>
              <a:rPr lang="en-US" sz="800" b="1" dirty="0" smtClean="0"/>
              <a:t>Fixed and Life products:  </a:t>
            </a:r>
            <a:r>
              <a:rPr lang="en-US" sz="800" dirty="0" smtClean="0"/>
              <a:t>For financial professional use only – not for use with</a:t>
            </a:r>
            <a:r>
              <a:rPr lang="en-US" sz="800" baseline="0" dirty="0" smtClean="0"/>
              <a:t> the </a:t>
            </a:r>
            <a:r>
              <a:rPr lang="en-US" sz="800" dirty="0" smtClean="0"/>
              <a:t>public.</a:t>
            </a:r>
          </a:p>
          <a:p>
            <a:r>
              <a:rPr lang="en-US" sz="800" b="1" dirty="0" smtClean="0"/>
              <a:t>Variable products:  </a:t>
            </a:r>
            <a:r>
              <a:rPr lang="en-US" sz="800" dirty="0" smtClean="0"/>
              <a:t>For broker</a:t>
            </a:r>
            <a:r>
              <a:rPr lang="en-US" sz="800" baseline="0" dirty="0" smtClean="0"/>
              <a:t>/</a:t>
            </a:r>
            <a:r>
              <a:rPr lang="en-US" sz="800" dirty="0" smtClean="0"/>
              <a:t>dealer use only – not for use with</a:t>
            </a:r>
            <a:r>
              <a:rPr lang="en-US" sz="800" baseline="0" dirty="0" smtClean="0"/>
              <a:t> the </a:t>
            </a:r>
            <a:r>
              <a:rPr lang="en-US" sz="800" dirty="0" smtClean="0"/>
              <a:t>public.</a:t>
            </a:r>
          </a:p>
          <a:p>
            <a:r>
              <a:rPr lang="en-US" sz="800" b="1" dirty="0" smtClean="0"/>
              <a:t>Combined audience: </a:t>
            </a:r>
            <a:r>
              <a:rPr lang="en-US" sz="800" dirty="0" smtClean="0"/>
              <a:t>For financial</a:t>
            </a:r>
            <a:r>
              <a:rPr lang="en-US" sz="800" baseline="0" dirty="0" smtClean="0"/>
              <a:t> professional use only – not for use with the public. </a:t>
            </a:r>
            <a:endParaRPr lang="en-US" sz="800" dirty="0" smtClean="0"/>
          </a:p>
          <a:p>
            <a:pPr marL="0" marR="0" indent="0" algn="l" defTabSz="1088167" rtl="0" eaLnBrk="1" fontAlgn="auto" latinLnBrk="0" hangingPunct="1">
              <a:lnSpc>
                <a:spcPct val="100000"/>
              </a:lnSpc>
              <a:spcBef>
                <a:spcPts val="0"/>
              </a:spcBef>
              <a:spcAft>
                <a:spcPts val="0"/>
              </a:spcAft>
              <a:buClrTx/>
              <a:buSzTx/>
              <a:buFontTx/>
              <a:buNone/>
              <a:tabLst/>
              <a:defRPr/>
            </a:pPr>
            <a:r>
              <a:rPr lang="en-US" sz="800" b="1" dirty="0" smtClean="0"/>
              <a:t>Event: </a:t>
            </a:r>
            <a:r>
              <a:rPr lang="en-US" sz="800" dirty="0" smtClean="0"/>
              <a:t>For &lt;event name&gt; use only </a:t>
            </a:r>
            <a:r>
              <a:rPr lang="en-US" sz="800" baseline="0" dirty="0" smtClean="0"/>
              <a:t>– not for use with the public. </a:t>
            </a:r>
            <a:r>
              <a:rPr lang="en-US" sz="800" dirty="0" smtClean="0"/>
              <a:t> </a:t>
            </a:r>
            <a:endParaRPr lang="en-US" dirty="0"/>
          </a:p>
        </p:txBody>
      </p:sp>
    </p:spTree>
    <p:custDataLst>
      <p:tags r:id="rId42"/>
    </p:custDataLst>
    <p:extLst>
      <p:ext uri="{BB962C8B-B14F-4D97-AF65-F5344CB8AC3E}">
        <p14:creationId xmlns:p14="http://schemas.microsoft.com/office/powerpoint/2010/main" val="1453861134"/>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50" r:id="rId14"/>
    <p:sldLayoutId id="2147483731" r:id="rId15"/>
    <p:sldLayoutId id="2147483748" r:id="rId16"/>
    <p:sldLayoutId id="2147483749" r:id="rId17"/>
    <p:sldLayoutId id="2147483757" r:id="rId18"/>
    <p:sldLayoutId id="2147483758" r:id="rId19"/>
    <p:sldLayoutId id="2147483759" r:id="rId20"/>
    <p:sldLayoutId id="2147483760" r:id="rId21"/>
    <p:sldLayoutId id="2147483751" r:id="rId22"/>
    <p:sldLayoutId id="2147483752" r:id="rId23"/>
    <p:sldLayoutId id="2147483774" r:id="rId24"/>
    <p:sldLayoutId id="2147483761" r:id="rId25"/>
    <p:sldLayoutId id="2147483762" r:id="rId26"/>
    <p:sldLayoutId id="2147483763" r:id="rId27"/>
    <p:sldLayoutId id="2147483764" r:id="rId28"/>
    <p:sldLayoutId id="2147483765" r:id="rId29"/>
    <p:sldLayoutId id="2147483743" r:id="rId30"/>
    <p:sldLayoutId id="2147483766" r:id="rId31"/>
    <p:sldLayoutId id="2147483773" r:id="rId32"/>
    <p:sldLayoutId id="2147483767" r:id="rId33"/>
    <p:sldLayoutId id="2147483772" r:id="rId34"/>
    <p:sldLayoutId id="2147483768" r:id="rId35"/>
    <p:sldLayoutId id="2147483769" r:id="rId36"/>
    <p:sldLayoutId id="2147483770" r:id="rId37"/>
    <p:sldLayoutId id="2147483771" r:id="rId38"/>
    <p:sldLayoutId id="2147483711" r:id="rId39"/>
    <p:sldLayoutId id="2147483776" r:id="rId40"/>
  </p:sldLayoutIdLst>
  <p:timing>
    <p:tnLst>
      <p:par>
        <p:cTn id="1" dur="indefinite" restart="never" nodeType="tmRoot"/>
      </p:par>
    </p:tnLst>
  </p:timing>
  <p:hf hdr="0" ftr="0" dt="0"/>
  <p:txStyles>
    <p:titleStyle>
      <a:lvl1pPr algn="l" defTabSz="1088167" rtl="0" eaLnBrk="1" latinLnBrk="0" hangingPunct="1">
        <a:lnSpc>
          <a:spcPct val="90000"/>
        </a:lnSpc>
        <a:spcBef>
          <a:spcPct val="0"/>
        </a:spcBef>
        <a:buNone/>
        <a:defRPr kumimoji="0" lang="en-US" sz="2400"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p:titleStyle>
    <p:body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p:bodyStyle>
    <p:otherStyle>
      <a:defPPr>
        <a:defRPr lang="en-US"/>
      </a:defPPr>
      <a:lvl1pPr marL="0" algn="l" defTabSz="1088167" rtl="0" eaLnBrk="1" latinLnBrk="0" hangingPunct="1">
        <a:defRPr sz="2300" kern="1200">
          <a:solidFill>
            <a:schemeClr val="tx1"/>
          </a:solidFill>
          <a:latin typeface="+mn-lt"/>
          <a:ea typeface="+mn-ea"/>
          <a:cs typeface="+mn-cs"/>
        </a:defRPr>
      </a:lvl1pPr>
      <a:lvl2pPr marL="544083" algn="l" defTabSz="1088167" rtl="0" eaLnBrk="1" latinLnBrk="0" hangingPunct="1">
        <a:defRPr sz="2300" kern="1200">
          <a:solidFill>
            <a:schemeClr val="tx1"/>
          </a:solidFill>
          <a:latin typeface="+mn-lt"/>
          <a:ea typeface="+mn-ea"/>
          <a:cs typeface="+mn-cs"/>
        </a:defRPr>
      </a:lvl2pPr>
      <a:lvl3pPr marL="1088167" algn="l" defTabSz="1088167" rtl="0" eaLnBrk="1" latinLnBrk="0" hangingPunct="1">
        <a:defRPr sz="2300" kern="1200">
          <a:solidFill>
            <a:schemeClr val="tx1"/>
          </a:solidFill>
          <a:latin typeface="+mn-lt"/>
          <a:ea typeface="+mn-ea"/>
          <a:cs typeface="+mn-cs"/>
        </a:defRPr>
      </a:lvl3pPr>
      <a:lvl4pPr marL="1632250" algn="l" defTabSz="1088167" rtl="0" eaLnBrk="1" latinLnBrk="0" hangingPunct="1">
        <a:defRPr sz="2300" kern="1200">
          <a:solidFill>
            <a:schemeClr val="tx1"/>
          </a:solidFill>
          <a:latin typeface="+mn-lt"/>
          <a:ea typeface="+mn-ea"/>
          <a:cs typeface="+mn-cs"/>
        </a:defRPr>
      </a:lvl4pPr>
      <a:lvl5pPr marL="2176334" algn="l" defTabSz="1088167" rtl="0" eaLnBrk="1" latinLnBrk="0" hangingPunct="1">
        <a:defRPr sz="2300" kern="1200">
          <a:solidFill>
            <a:schemeClr val="tx1"/>
          </a:solidFill>
          <a:latin typeface="+mn-lt"/>
          <a:ea typeface="+mn-ea"/>
          <a:cs typeface="+mn-cs"/>
        </a:defRPr>
      </a:lvl5pPr>
      <a:lvl6pPr marL="2720417" algn="l" defTabSz="1088167" rtl="0" eaLnBrk="1" latinLnBrk="0" hangingPunct="1">
        <a:defRPr sz="2300" kern="1200">
          <a:solidFill>
            <a:schemeClr val="tx1"/>
          </a:solidFill>
          <a:latin typeface="+mn-lt"/>
          <a:ea typeface="+mn-ea"/>
          <a:cs typeface="+mn-cs"/>
        </a:defRPr>
      </a:lvl6pPr>
      <a:lvl7pPr marL="3264499" algn="l" defTabSz="1088167" rtl="0" eaLnBrk="1" latinLnBrk="0" hangingPunct="1">
        <a:defRPr sz="2300" kern="1200">
          <a:solidFill>
            <a:schemeClr val="tx1"/>
          </a:solidFill>
          <a:latin typeface="+mn-lt"/>
          <a:ea typeface="+mn-ea"/>
          <a:cs typeface="+mn-cs"/>
        </a:defRPr>
      </a:lvl7pPr>
      <a:lvl8pPr marL="3808583" algn="l" defTabSz="1088167" rtl="0" eaLnBrk="1" latinLnBrk="0" hangingPunct="1">
        <a:defRPr sz="2300" kern="1200">
          <a:solidFill>
            <a:schemeClr val="tx1"/>
          </a:solidFill>
          <a:latin typeface="+mn-lt"/>
          <a:ea typeface="+mn-ea"/>
          <a:cs typeface="+mn-cs"/>
        </a:defRPr>
      </a:lvl8pPr>
      <a:lvl9pPr marL="4352667" algn="l" defTabSz="1088167"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33" name="Straight Connector 32"/>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80042" y="260615"/>
            <a:ext cx="10956607" cy="812800"/>
          </a:xfrm>
          <a:prstGeom prst="rect">
            <a:avLst/>
          </a:prstGeom>
        </p:spPr>
        <p:txBody>
          <a:bodyPr vert="horz" lIns="0" tIns="0" rIns="0" bIns="0" rtlCol="0" anchor="b">
            <a:noAutofit/>
          </a:bodyPr>
          <a:lstStyle/>
          <a:p>
            <a:r>
              <a:rPr kumimoji="0" lang="en-US" sz="3200" b="0" i="0" u="none" strike="noStrike" kern="0" cap="none" spc="0" normalizeH="0" baseline="0" noProof="0" dirty="0" smtClean="0">
                <a:ln>
                  <a:noFill/>
                </a:ln>
                <a:solidFill>
                  <a:schemeClr val="tx1"/>
                </a:solidFill>
                <a:effectLst/>
                <a:uLnTx/>
                <a:uFillTx/>
                <a:latin typeface="+mn-lt"/>
                <a:ea typeface="+mn-ea"/>
                <a:cs typeface="+mn-cs"/>
              </a:rPr>
              <a:t>Standard text layout – heading (Calibri 32pt type)</a:t>
            </a:r>
            <a:endParaRPr lang="en-US" sz="3200" dirty="0"/>
          </a:p>
        </p:txBody>
      </p:sp>
      <p:sp>
        <p:nvSpPr>
          <p:cNvPr id="5" name="Footer Placeholder 4"/>
          <p:cNvSpPr>
            <a:spLocks noGrp="1"/>
          </p:cNvSpPr>
          <p:nvPr>
            <p:ph type="ftr" sz="quarter" idx="3"/>
          </p:nvPr>
        </p:nvSpPr>
        <p:spPr>
          <a:xfrm>
            <a:off x="380042" y="6019800"/>
            <a:ext cx="11014214" cy="304800"/>
          </a:xfrm>
          <a:prstGeom prst="rect">
            <a:avLst/>
          </a:prstGeom>
        </p:spPr>
        <p:txBody>
          <a:bodyPr vert="horz" lIns="0" tIns="0" rIns="0" bIns="0" rtlCol="0" anchor="b"/>
          <a:lstStyle>
            <a:lvl1pPr algn="l">
              <a:lnSpc>
                <a:spcPct val="90000"/>
              </a:lnSpc>
              <a:defRPr sz="800">
                <a:solidFill>
                  <a:srgbClr val="5F5F5F"/>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rgbClr val="4D4D4D"/>
                </a:solidFill>
                <a:latin typeface="Calibri" panose="020F0502020204030204" pitchFamily="34" charset="0"/>
              </a:defRPr>
            </a:lvl1pPr>
          </a:lstStyle>
          <a:p>
            <a:fld id="{67FC5CDF-15F9-4054-9F50-C9080AAD3281}" type="slidenum">
              <a:rPr lang="en-US" smtClean="0"/>
              <a:pPr/>
              <a:t>‹#›</a:t>
            </a:fld>
            <a:endParaRPr lang="en-US" dirty="0"/>
          </a:p>
        </p:txBody>
      </p:sp>
      <p:sp>
        <p:nvSpPr>
          <p:cNvPr id="20" name="Rectangle 21"/>
          <p:cNvSpPr>
            <a:spLocks noChangeArrowheads="1"/>
          </p:cNvSpPr>
          <p:nvPr/>
        </p:nvSpPr>
        <p:spPr bwMode="gray">
          <a:xfrm>
            <a:off x="736960" y="6390039"/>
            <a:ext cx="10887724" cy="235586"/>
          </a:xfrm>
          <a:prstGeom prst="rect">
            <a:avLst/>
          </a:prstGeom>
          <a:noFill/>
          <a:ln w="6350">
            <a:noFill/>
            <a:miter lim="800000"/>
            <a:headEnd/>
            <a:tailEnd/>
          </a:ln>
          <a:effectLst/>
        </p:spPr>
        <p:txBody>
          <a:bodyPr wrap="square" lIns="0" tIns="55694" rIns="107104" bIns="55694">
            <a:spAutoFit/>
          </a:bodyPr>
          <a:lstStyle/>
          <a:p>
            <a:pPr eaLnBrk="0" hangingPunct="0"/>
            <a:r>
              <a:rPr lang="en-US" sz="800" b="0" i="0" dirty="0">
                <a:solidFill>
                  <a:srgbClr val="4D4D4D"/>
                </a:solidFill>
                <a:latin typeface="Calibri" panose="020F0502020204030204" pitchFamily="34" charset="0"/>
                <a:ea typeface="Calibri" panose="020B0604020202020204" pitchFamily="34" charset="-128"/>
              </a:rPr>
              <a:t>For </a:t>
            </a:r>
            <a:r>
              <a:rPr lang="en-US" sz="800" b="0" i="0" dirty="0" smtClean="0">
                <a:solidFill>
                  <a:srgbClr val="4D4D4D"/>
                </a:solidFill>
                <a:latin typeface="Calibri" panose="020F0502020204030204" pitchFamily="34" charset="0"/>
                <a:ea typeface="Calibri" panose="020B0604020202020204" pitchFamily="34" charset="-128"/>
              </a:rPr>
              <a:t>financial</a:t>
            </a:r>
            <a:r>
              <a:rPr lang="en-US" sz="800" b="0" i="0" baseline="0" dirty="0" smtClean="0">
                <a:solidFill>
                  <a:srgbClr val="4D4D4D"/>
                </a:solidFill>
                <a:latin typeface="Calibri" panose="020F0502020204030204" pitchFamily="34" charset="0"/>
                <a:ea typeface="Calibri" panose="020B0604020202020204" pitchFamily="34" charset="-128"/>
              </a:rPr>
              <a:t> professional </a:t>
            </a:r>
            <a:r>
              <a:rPr lang="en-US" sz="800" b="0" i="0" baseline="0" dirty="0">
                <a:solidFill>
                  <a:srgbClr val="4D4D4D"/>
                </a:solidFill>
                <a:latin typeface="Calibri" panose="020F0502020204030204" pitchFamily="34" charset="0"/>
                <a:ea typeface="Calibri" panose="020B0604020202020204" pitchFamily="34" charset="-128"/>
              </a:rPr>
              <a:t>use only  –  not for public distribution. </a:t>
            </a:r>
            <a:endParaRPr lang="en-US" sz="800" b="0" i="0" dirty="0">
              <a:solidFill>
                <a:srgbClr val="4D4D4D"/>
              </a:solidFill>
              <a:latin typeface="Calibri" panose="020F0502020204030204" pitchFamily="34" charset="0"/>
              <a:ea typeface="Calibri" panose="020B0604020202020204" pitchFamily="34" charset="-128"/>
            </a:endParaRPr>
          </a:p>
        </p:txBody>
      </p:sp>
      <p:sp>
        <p:nvSpPr>
          <p:cNvPr id="25"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30" name="Straight Connector 29"/>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28" name="Straight Connector 27"/>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80042" y="1185398"/>
            <a:ext cx="10969625"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2"/>
          <p:cNvSpPr/>
          <p:nvPr/>
        </p:nvSpPr>
        <p:spPr>
          <a:xfrm>
            <a:off x="380042" y="7059134"/>
            <a:ext cx="5703825" cy="1077218"/>
          </a:xfrm>
          <a:prstGeom prst="rect">
            <a:avLst/>
          </a:prstGeom>
        </p:spPr>
        <p:txBody>
          <a:bodyPr wrap="square">
            <a:spAutoFit/>
          </a:bodyPr>
          <a:lstStyle/>
          <a:p>
            <a:r>
              <a:rPr lang="en-US" sz="800" dirty="0" smtClean="0"/>
              <a:t>DISCLOSURE OPTIONS </a:t>
            </a:r>
            <a:br>
              <a:rPr lang="en-US" sz="800" dirty="0" smtClean="0"/>
            </a:br>
            <a:r>
              <a:rPr lang="en-US" sz="800" dirty="0" smtClean="0"/>
              <a:t>(Copy + Paste into disclosure</a:t>
            </a:r>
            <a:r>
              <a:rPr lang="en-US" sz="800" baseline="0" dirty="0" smtClean="0"/>
              <a:t> text box)</a:t>
            </a:r>
          </a:p>
          <a:p>
            <a:r>
              <a:rPr lang="en-US" sz="800" b="1" dirty="0" smtClean="0"/>
              <a:t>Internal: </a:t>
            </a:r>
            <a:r>
              <a:rPr lang="en-US" sz="800" dirty="0" smtClean="0"/>
              <a:t>For internal use only – not for public distribution.</a:t>
            </a:r>
          </a:p>
          <a:p>
            <a:r>
              <a:rPr lang="en-US" sz="800" b="1" dirty="0" smtClean="0"/>
              <a:t>Client facing: </a:t>
            </a:r>
            <a:r>
              <a:rPr lang="en-US" sz="800" dirty="0" smtClean="0"/>
              <a:t>Delete text.</a:t>
            </a:r>
          </a:p>
          <a:p>
            <a:r>
              <a:rPr lang="en-US" sz="800" b="1" dirty="0" smtClean="0"/>
              <a:t>Fixed and Life products:  </a:t>
            </a:r>
            <a:r>
              <a:rPr lang="en-US" sz="800" dirty="0" smtClean="0"/>
              <a:t>For financial professional use only – not for use with</a:t>
            </a:r>
            <a:r>
              <a:rPr lang="en-US" sz="800" baseline="0" dirty="0" smtClean="0"/>
              <a:t> the </a:t>
            </a:r>
            <a:r>
              <a:rPr lang="en-US" sz="800" dirty="0" smtClean="0"/>
              <a:t>public.</a:t>
            </a:r>
          </a:p>
          <a:p>
            <a:r>
              <a:rPr lang="en-US" sz="800" b="1" dirty="0" smtClean="0"/>
              <a:t>Variable products:  </a:t>
            </a:r>
            <a:r>
              <a:rPr lang="en-US" sz="800" dirty="0" smtClean="0"/>
              <a:t>For broker</a:t>
            </a:r>
            <a:r>
              <a:rPr lang="en-US" sz="800" baseline="0" dirty="0" smtClean="0"/>
              <a:t>/</a:t>
            </a:r>
            <a:r>
              <a:rPr lang="en-US" sz="800" dirty="0" smtClean="0"/>
              <a:t>dealer use only – not for use with</a:t>
            </a:r>
            <a:r>
              <a:rPr lang="en-US" sz="800" baseline="0" dirty="0" smtClean="0"/>
              <a:t> the </a:t>
            </a:r>
            <a:r>
              <a:rPr lang="en-US" sz="800" dirty="0" smtClean="0"/>
              <a:t>public.</a:t>
            </a:r>
          </a:p>
          <a:p>
            <a:r>
              <a:rPr lang="en-US" sz="800" b="1" dirty="0" smtClean="0"/>
              <a:t>Combined audience: </a:t>
            </a:r>
            <a:r>
              <a:rPr lang="en-US" sz="800" dirty="0" smtClean="0"/>
              <a:t>For financial</a:t>
            </a:r>
            <a:r>
              <a:rPr lang="en-US" sz="800" baseline="0" dirty="0" smtClean="0"/>
              <a:t> professional use only – not for use with the public. </a:t>
            </a:r>
            <a:endParaRPr lang="en-US" sz="800" dirty="0" smtClean="0"/>
          </a:p>
          <a:p>
            <a:pPr marL="0" marR="0" indent="0" algn="l" defTabSz="1088167" rtl="0" eaLnBrk="1" fontAlgn="auto" latinLnBrk="0" hangingPunct="1">
              <a:lnSpc>
                <a:spcPct val="100000"/>
              </a:lnSpc>
              <a:spcBef>
                <a:spcPts val="0"/>
              </a:spcBef>
              <a:spcAft>
                <a:spcPts val="0"/>
              </a:spcAft>
              <a:buClrTx/>
              <a:buSzTx/>
              <a:buFontTx/>
              <a:buNone/>
              <a:tabLst/>
              <a:defRPr/>
            </a:pPr>
            <a:r>
              <a:rPr lang="en-US" sz="800" b="1" dirty="0" smtClean="0"/>
              <a:t>Event: </a:t>
            </a:r>
            <a:r>
              <a:rPr lang="en-US" sz="800" dirty="0" smtClean="0"/>
              <a:t>For &lt;event name&gt; use only </a:t>
            </a:r>
            <a:r>
              <a:rPr lang="en-US" sz="800" baseline="0" dirty="0" smtClean="0"/>
              <a:t>– not for use with the public. </a:t>
            </a:r>
            <a:r>
              <a:rPr lang="en-US" sz="800" dirty="0" smtClean="0"/>
              <a:t> </a:t>
            </a:r>
            <a:endParaRPr lang="en-US" dirty="0"/>
          </a:p>
        </p:txBody>
      </p:sp>
    </p:spTree>
    <p:custDataLst>
      <p:tags r:id="rId49"/>
    </p:custDataLst>
    <p:extLst>
      <p:ext uri="{BB962C8B-B14F-4D97-AF65-F5344CB8AC3E}">
        <p14:creationId xmlns:p14="http://schemas.microsoft.com/office/powerpoint/2010/main" val="1906374452"/>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9" r:id="rId41"/>
    <p:sldLayoutId id="2147483820" r:id="rId42"/>
    <p:sldLayoutId id="2147483821" r:id="rId43"/>
    <p:sldLayoutId id="2147483822" r:id="rId44"/>
    <p:sldLayoutId id="2147483823" r:id="rId45"/>
    <p:sldLayoutId id="2147483825" r:id="rId46"/>
    <p:sldLayoutId id="2147483826" r:id="rId47"/>
  </p:sldLayoutIdLst>
  <p:timing>
    <p:tnLst>
      <p:par>
        <p:cTn id="1" dur="indefinite" restart="never" nodeType="tmRoot"/>
      </p:par>
    </p:tnLst>
  </p:timing>
  <p:hf hdr="0" ftr="0" dt="0"/>
  <p:txStyles>
    <p:titleStyle>
      <a:lvl1pPr algn="l" defTabSz="1088167" rtl="0" eaLnBrk="1" latinLnBrk="0" hangingPunct="1">
        <a:lnSpc>
          <a:spcPct val="90000"/>
        </a:lnSpc>
        <a:spcBef>
          <a:spcPct val="0"/>
        </a:spcBef>
        <a:buNone/>
        <a:defRPr kumimoji="0" lang="en-US" sz="2400"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p:titleStyle>
    <p:body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p:bodyStyle>
    <p:otherStyle>
      <a:defPPr>
        <a:defRPr lang="en-US"/>
      </a:defPPr>
      <a:lvl1pPr marL="0" algn="l" defTabSz="1088167" rtl="0" eaLnBrk="1" latinLnBrk="0" hangingPunct="1">
        <a:defRPr sz="2300" kern="1200">
          <a:solidFill>
            <a:schemeClr val="tx1"/>
          </a:solidFill>
          <a:latin typeface="+mn-lt"/>
          <a:ea typeface="+mn-ea"/>
          <a:cs typeface="+mn-cs"/>
        </a:defRPr>
      </a:lvl1pPr>
      <a:lvl2pPr marL="544083" algn="l" defTabSz="1088167" rtl="0" eaLnBrk="1" latinLnBrk="0" hangingPunct="1">
        <a:defRPr sz="2300" kern="1200">
          <a:solidFill>
            <a:schemeClr val="tx1"/>
          </a:solidFill>
          <a:latin typeface="+mn-lt"/>
          <a:ea typeface="+mn-ea"/>
          <a:cs typeface="+mn-cs"/>
        </a:defRPr>
      </a:lvl2pPr>
      <a:lvl3pPr marL="1088167" algn="l" defTabSz="1088167" rtl="0" eaLnBrk="1" latinLnBrk="0" hangingPunct="1">
        <a:defRPr sz="2300" kern="1200">
          <a:solidFill>
            <a:schemeClr val="tx1"/>
          </a:solidFill>
          <a:latin typeface="+mn-lt"/>
          <a:ea typeface="+mn-ea"/>
          <a:cs typeface="+mn-cs"/>
        </a:defRPr>
      </a:lvl3pPr>
      <a:lvl4pPr marL="1632250" algn="l" defTabSz="1088167" rtl="0" eaLnBrk="1" latinLnBrk="0" hangingPunct="1">
        <a:defRPr sz="2300" kern="1200">
          <a:solidFill>
            <a:schemeClr val="tx1"/>
          </a:solidFill>
          <a:latin typeface="+mn-lt"/>
          <a:ea typeface="+mn-ea"/>
          <a:cs typeface="+mn-cs"/>
        </a:defRPr>
      </a:lvl4pPr>
      <a:lvl5pPr marL="2176334" algn="l" defTabSz="1088167" rtl="0" eaLnBrk="1" latinLnBrk="0" hangingPunct="1">
        <a:defRPr sz="2300" kern="1200">
          <a:solidFill>
            <a:schemeClr val="tx1"/>
          </a:solidFill>
          <a:latin typeface="+mn-lt"/>
          <a:ea typeface="+mn-ea"/>
          <a:cs typeface="+mn-cs"/>
        </a:defRPr>
      </a:lvl5pPr>
      <a:lvl6pPr marL="2720417" algn="l" defTabSz="1088167" rtl="0" eaLnBrk="1" latinLnBrk="0" hangingPunct="1">
        <a:defRPr sz="2300" kern="1200">
          <a:solidFill>
            <a:schemeClr val="tx1"/>
          </a:solidFill>
          <a:latin typeface="+mn-lt"/>
          <a:ea typeface="+mn-ea"/>
          <a:cs typeface="+mn-cs"/>
        </a:defRPr>
      </a:lvl6pPr>
      <a:lvl7pPr marL="3264499" algn="l" defTabSz="1088167" rtl="0" eaLnBrk="1" latinLnBrk="0" hangingPunct="1">
        <a:defRPr sz="2300" kern="1200">
          <a:solidFill>
            <a:schemeClr val="tx1"/>
          </a:solidFill>
          <a:latin typeface="+mn-lt"/>
          <a:ea typeface="+mn-ea"/>
          <a:cs typeface="+mn-cs"/>
        </a:defRPr>
      </a:lvl7pPr>
      <a:lvl8pPr marL="3808583" algn="l" defTabSz="1088167" rtl="0" eaLnBrk="1" latinLnBrk="0" hangingPunct="1">
        <a:defRPr sz="2300" kern="1200">
          <a:solidFill>
            <a:schemeClr val="tx1"/>
          </a:solidFill>
          <a:latin typeface="+mn-lt"/>
          <a:ea typeface="+mn-ea"/>
          <a:cs typeface="+mn-cs"/>
        </a:defRPr>
      </a:lvl8pPr>
      <a:lvl9pPr marL="4352667" algn="l" defTabSz="1088167"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33" name="Straight Connector 32"/>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80043" y="260615"/>
            <a:ext cx="10956607" cy="812800"/>
          </a:xfrm>
          <a:prstGeom prst="rect">
            <a:avLst/>
          </a:prstGeom>
        </p:spPr>
        <p:txBody>
          <a:bodyPr vert="horz" lIns="0" tIns="0" rIns="0" bIns="0" rtlCol="0" anchor="b">
            <a:noAutofit/>
          </a:bodyPr>
          <a:lstStyle/>
          <a:p>
            <a:r>
              <a:rPr kumimoji="0" lang="en-US" sz="3199" b="0" i="0" u="none" strike="noStrike" kern="0" cap="none" spc="0" normalizeH="0" baseline="0" noProof="0" dirty="0" smtClean="0">
                <a:ln>
                  <a:noFill/>
                </a:ln>
                <a:solidFill>
                  <a:schemeClr val="tx1"/>
                </a:solidFill>
                <a:effectLst/>
                <a:uLnTx/>
                <a:uFillTx/>
                <a:latin typeface="+mn-lt"/>
                <a:ea typeface="+mn-ea"/>
                <a:cs typeface="+mn-cs"/>
              </a:rPr>
              <a:t>Standard text layout – heading (Calibri 32pt type)</a:t>
            </a:r>
            <a:endParaRPr lang="en-US" sz="3199" dirty="0"/>
          </a:p>
        </p:txBody>
      </p:sp>
      <p:sp>
        <p:nvSpPr>
          <p:cNvPr id="5" name="Footer Placeholder 4"/>
          <p:cNvSpPr>
            <a:spLocks noGrp="1"/>
          </p:cNvSpPr>
          <p:nvPr>
            <p:ph type="ftr" sz="quarter" idx="3"/>
          </p:nvPr>
        </p:nvSpPr>
        <p:spPr>
          <a:xfrm>
            <a:off x="380042" y="6019800"/>
            <a:ext cx="11014214" cy="304800"/>
          </a:xfrm>
          <a:prstGeom prst="rect">
            <a:avLst/>
          </a:prstGeom>
        </p:spPr>
        <p:txBody>
          <a:bodyPr vert="horz" lIns="0" tIns="0" rIns="0" bIns="0" rtlCol="0" anchor="b"/>
          <a:lstStyle>
            <a:lvl1pPr algn="l">
              <a:lnSpc>
                <a:spcPct val="90000"/>
              </a:lnSpc>
              <a:defRPr sz="800">
                <a:solidFill>
                  <a:srgbClr val="5F5F5F"/>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380042" y="6325272"/>
            <a:ext cx="365760" cy="365125"/>
          </a:xfrm>
          <a:prstGeom prst="rect">
            <a:avLst/>
          </a:prstGeom>
        </p:spPr>
        <p:txBody>
          <a:bodyPr vert="horz" lIns="0" tIns="54409" rIns="0" bIns="54409" rtlCol="0" anchor="ctr"/>
          <a:lstStyle>
            <a:lvl1pPr algn="l">
              <a:defRPr sz="800">
                <a:solidFill>
                  <a:srgbClr val="4D4D4D"/>
                </a:solidFill>
                <a:latin typeface="Calibri" panose="020F0502020204030204" pitchFamily="34" charset="0"/>
              </a:defRPr>
            </a:lvl1pPr>
          </a:lstStyle>
          <a:p>
            <a:fld id="{67FC5CDF-15F9-4054-9F50-C9080AAD3281}" type="slidenum">
              <a:rPr lang="en-US" smtClean="0"/>
              <a:pPr/>
              <a:t>‹#›</a:t>
            </a:fld>
            <a:endParaRPr lang="en-US" dirty="0"/>
          </a:p>
        </p:txBody>
      </p:sp>
      <p:sp>
        <p:nvSpPr>
          <p:cNvPr id="20" name="Rectangle 21"/>
          <p:cNvSpPr>
            <a:spLocks noChangeArrowheads="1"/>
          </p:cNvSpPr>
          <p:nvPr/>
        </p:nvSpPr>
        <p:spPr bwMode="gray">
          <a:xfrm>
            <a:off x="736960" y="6390039"/>
            <a:ext cx="10887724" cy="235586"/>
          </a:xfrm>
          <a:prstGeom prst="rect">
            <a:avLst/>
          </a:prstGeom>
          <a:noFill/>
          <a:ln w="6350">
            <a:noFill/>
            <a:miter lim="800000"/>
            <a:headEnd/>
            <a:tailEnd/>
          </a:ln>
          <a:effectLst/>
        </p:spPr>
        <p:txBody>
          <a:bodyPr wrap="square" lIns="0" tIns="55679" rIns="107076" bIns="55679">
            <a:spAutoFit/>
          </a:bodyPr>
          <a:lstStyle/>
          <a:p>
            <a:pPr eaLnBrk="0" hangingPunct="0"/>
            <a:r>
              <a:rPr lang="en-US" sz="800" b="0" i="0" dirty="0">
                <a:solidFill>
                  <a:srgbClr val="4D4D4D"/>
                </a:solidFill>
                <a:latin typeface="Calibri" panose="020F0502020204030204" pitchFamily="34" charset="0"/>
                <a:ea typeface="Calibri" panose="020B0604020202020204" pitchFamily="34" charset="-128"/>
              </a:rPr>
              <a:t>For </a:t>
            </a:r>
            <a:r>
              <a:rPr lang="en-US" sz="800" b="0" i="0" dirty="0" smtClean="0">
                <a:solidFill>
                  <a:srgbClr val="4D4D4D"/>
                </a:solidFill>
                <a:latin typeface="Calibri" panose="020F0502020204030204" pitchFamily="34" charset="0"/>
                <a:ea typeface="Calibri" panose="020B0604020202020204" pitchFamily="34" charset="-128"/>
              </a:rPr>
              <a:t>broker dealer due diligence </a:t>
            </a:r>
            <a:r>
              <a:rPr lang="en-US" sz="800" b="0" i="0" baseline="0" dirty="0" smtClean="0">
                <a:solidFill>
                  <a:srgbClr val="4D4D4D"/>
                </a:solidFill>
                <a:latin typeface="Calibri" panose="020F0502020204030204" pitchFamily="34" charset="0"/>
                <a:ea typeface="Calibri" panose="020B0604020202020204" pitchFamily="34" charset="-128"/>
              </a:rPr>
              <a:t>use </a:t>
            </a:r>
            <a:r>
              <a:rPr lang="en-US" sz="800" b="0" i="0" baseline="0" dirty="0">
                <a:solidFill>
                  <a:srgbClr val="4D4D4D"/>
                </a:solidFill>
                <a:latin typeface="Calibri" panose="020F0502020204030204" pitchFamily="34" charset="0"/>
                <a:ea typeface="Calibri" panose="020B0604020202020204" pitchFamily="34" charset="-128"/>
              </a:rPr>
              <a:t>only  –  not for public distribution. </a:t>
            </a:r>
            <a:endParaRPr lang="en-US" sz="800" b="0" i="0" dirty="0">
              <a:solidFill>
                <a:srgbClr val="4D4D4D"/>
              </a:solidFill>
              <a:latin typeface="Calibri" panose="020F0502020204030204" pitchFamily="34" charset="0"/>
              <a:ea typeface="Calibri" panose="020B0604020202020204" pitchFamily="34" charset="-128"/>
            </a:endParaRPr>
          </a:p>
        </p:txBody>
      </p:sp>
      <p:sp>
        <p:nvSpPr>
          <p:cNvPr id="25" name="Freeform 54"/>
          <p:cNvSpPr>
            <a:spLocks noEditPoints="1"/>
          </p:cNvSpPr>
          <p:nvPr/>
        </p:nvSpPr>
        <p:spPr bwMode="auto">
          <a:xfrm>
            <a:off x="11488671" y="260650"/>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28" tIns="60913" rIns="121828" bIns="60913" numCol="1" anchor="t" anchorCtr="0" compatLnSpc="1">
            <a:prstTxWarp prst="textNoShape">
              <a:avLst/>
            </a:prstTxWarp>
          </a:bodyPr>
          <a:lstStyle/>
          <a:p>
            <a:pPr marL="0" marR="0" lvl="0" indent="0" defTabSz="1218561" eaLnBrk="1" fontAlgn="auto" latinLnBrk="0" hangingPunct="1">
              <a:lnSpc>
                <a:spcPct val="100000"/>
              </a:lnSpc>
              <a:spcBef>
                <a:spcPts val="0"/>
              </a:spcBef>
              <a:spcAft>
                <a:spcPts val="0"/>
              </a:spcAft>
              <a:buClrTx/>
              <a:buSzTx/>
              <a:buFontTx/>
              <a:buNone/>
              <a:tabLst/>
              <a:defRPr/>
            </a:pPr>
            <a:endParaRPr kumimoji="0" lang="en-GB" sz="2399"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30" name="Straight Connector 29"/>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80042"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855112"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59548"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86883"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095707"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Freeform 54"/>
          <p:cNvSpPr>
            <a:spLocks noEditPoints="1"/>
          </p:cNvSpPr>
          <p:nvPr/>
        </p:nvSpPr>
        <p:spPr bwMode="auto">
          <a:xfrm>
            <a:off x="11488671" y="260650"/>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28" tIns="60913" rIns="121828" bIns="60913" numCol="1" anchor="t" anchorCtr="0" compatLnSpc="1">
            <a:prstTxWarp prst="textNoShape">
              <a:avLst/>
            </a:prstTxWarp>
          </a:bodyPr>
          <a:lstStyle/>
          <a:p>
            <a:pPr marL="0" marR="0" lvl="0" indent="0" defTabSz="1218561" eaLnBrk="1" fontAlgn="auto" latinLnBrk="0" hangingPunct="1">
              <a:lnSpc>
                <a:spcPct val="100000"/>
              </a:lnSpc>
              <a:spcBef>
                <a:spcPts val="0"/>
              </a:spcBef>
              <a:spcAft>
                <a:spcPts val="0"/>
              </a:spcAft>
              <a:buClrTx/>
              <a:buSzTx/>
              <a:buFontTx/>
              <a:buNone/>
              <a:tabLst/>
              <a:defRPr/>
            </a:pPr>
            <a:endParaRPr kumimoji="0" lang="en-GB" sz="2399"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28" name="Straight Connector 27"/>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0042"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855112"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59548"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86883"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095707" y="6901409"/>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21747" y="6366958"/>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80043" y="1185400"/>
            <a:ext cx="10969625"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2"/>
          <p:cNvSpPr/>
          <p:nvPr/>
        </p:nvSpPr>
        <p:spPr>
          <a:xfrm>
            <a:off x="380043" y="7059134"/>
            <a:ext cx="5703825" cy="1077218"/>
          </a:xfrm>
          <a:prstGeom prst="rect">
            <a:avLst/>
          </a:prstGeom>
        </p:spPr>
        <p:txBody>
          <a:bodyPr wrap="square">
            <a:spAutoFit/>
          </a:bodyPr>
          <a:lstStyle/>
          <a:p>
            <a:r>
              <a:rPr lang="en-US" sz="800" dirty="0" smtClean="0"/>
              <a:t>DISCLOSURE OPTIONS </a:t>
            </a:r>
            <a:br>
              <a:rPr lang="en-US" sz="800" dirty="0" smtClean="0"/>
            </a:br>
            <a:r>
              <a:rPr lang="en-US" sz="800" dirty="0" smtClean="0"/>
              <a:t>(Copy + Paste into disclosure</a:t>
            </a:r>
            <a:r>
              <a:rPr lang="en-US" sz="800" baseline="0" dirty="0" smtClean="0"/>
              <a:t> text box)</a:t>
            </a:r>
          </a:p>
          <a:p>
            <a:r>
              <a:rPr lang="en-US" sz="800" b="1" dirty="0" smtClean="0"/>
              <a:t>Internal: </a:t>
            </a:r>
            <a:r>
              <a:rPr lang="en-US" sz="800" dirty="0" smtClean="0"/>
              <a:t>For internal use only – not for public distribution.</a:t>
            </a:r>
          </a:p>
          <a:p>
            <a:r>
              <a:rPr lang="en-US" sz="800" b="1" dirty="0" smtClean="0"/>
              <a:t>Client facing: </a:t>
            </a:r>
            <a:r>
              <a:rPr lang="en-US" sz="800" dirty="0" smtClean="0"/>
              <a:t>Delete text.</a:t>
            </a:r>
          </a:p>
          <a:p>
            <a:r>
              <a:rPr lang="en-US" sz="800" b="1" dirty="0" smtClean="0"/>
              <a:t>Fixed and Life products:  </a:t>
            </a:r>
            <a:r>
              <a:rPr lang="en-US" sz="800" dirty="0" smtClean="0"/>
              <a:t>For financial professional use only – not for use with</a:t>
            </a:r>
            <a:r>
              <a:rPr lang="en-US" sz="800" baseline="0" dirty="0" smtClean="0"/>
              <a:t> the </a:t>
            </a:r>
            <a:r>
              <a:rPr lang="en-US" sz="800" dirty="0" smtClean="0"/>
              <a:t>public.</a:t>
            </a:r>
          </a:p>
          <a:p>
            <a:r>
              <a:rPr lang="en-US" sz="800" b="1" dirty="0" smtClean="0"/>
              <a:t>Variable products:  </a:t>
            </a:r>
            <a:r>
              <a:rPr lang="en-US" sz="800" dirty="0" smtClean="0"/>
              <a:t>For broker</a:t>
            </a:r>
            <a:r>
              <a:rPr lang="en-US" sz="800" baseline="0" dirty="0" smtClean="0"/>
              <a:t>/</a:t>
            </a:r>
            <a:r>
              <a:rPr lang="en-US" sz="800" dirty="0" smtClean="0"/>
              <a:t>dealer use only – not for use with</a:t>
            </a:r>
            <a:r>
              <a:rPr lang="en-US" sz="800" baseline="0" dirty="0" smtClean="0"/>
              <a:t> the </a:t>
            </a:r>
            <a:r>
              <a:rPr lang="en-US" sz="800" dirty="0" smtClean="0"/>
              <a:t>public.</a:t>
            </a:r>
          </a:p>
          <a:p>
            <a:r>
              <a:rPr lang="en-US" sz="800" b="1" dirty="0" smtClean="0"/>
              <a:t>Combined audience: </a:t>
            </a:r>
            <a:r>
              <a:rPr lang="en-US" sz="800" dirty="0" smtClean="0"/>
              <a:t>For financial</a:t>
            </a:r>
            <a:r>
              <a:rPr lang="en-US" sz="800" baseline="0" dirty="0" smtClean="0"/>
              <a:t> professional use only – not for use with the public. </a:t>
            </a:r>
            <a:endParaRPr lang="en-US" sz="800" dirty="0" smtClean="0"/>
          </a:p>
          <a:p>
            <a:pPr marL="0" marR="0" indent="0" algn="l" defTabSz="1087841" rtl="0" eaLnBrk="1" fontAlgn="auto" latinLnBrk="0" hangingPunct="1">
              <a:lnSpc>
                <a:spcPct val="100000"/>
              </a:lnSpc>
              <a:spcBef>
                <a:spcPts val="0"/>
              </a:spcBef>
              <a:spcAft>
                <a:spcPts val="0"/>
              </a:spcAft>
              <a:buClrTx/>
              <a:buSzTx/>
              <a:buFontTx/>
              <a:buNone/>
              <a:tabLst/>
              <a:defRPr/>
            </a:pPr>
            <a:r>
              <a:rPr lang="en-US" sz="800" b="1" dirty="0" smtClean="0"/>
              <a:t>Event: </a:t>
            </a:r>
            <a:r>
              <a:rPr lang="en-US" sz="800" dirty="0" smtClean="0"/>
              <a:t>For &lt;event name&gt; use only </a:t>
            </a:r>
            <a:r>
              <a:rPr lang="en-US" sz="800" baseline="0" dirty="0" smtClean="0"/>
              <a:t>– not for use with the public. </a:t>
            </a:r>
            <a:r>
              <a:rPr lang="en-US" sz="800" dirty="0" smtClean="0"/>
              <a:t> </a:t>
            </a:r>
            <a:endParaRPr lang="en-US" sz="1799" dirty="0"/>
          </a:p>
        </p:txBody>
      </p:sp>
    </p:spTree>
    <p:custDataLst>
      <p:tags r:id="rId47"/>
    </p:custDataLst>
    <p:extLst>
      <p:ext uri="{BB962C8B-B14F-4D97-AF65-F5344CB8AC3E}">
        <p14:creationId xmlns:p14="http://schemas.microsoft.com/office/powerpoint/2010/main" val="3375948841"/>
      </p:ext>
    </p:extLst>
  </p:cSld>
  <p:clrMap bg1="dk1" tx1="lt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Lst>
  <p:timing>
    <p:tnLst>
      <p:par>
        <p:cTn id="1" dur="indefinite" restart="never" nodeType="tmRoot"/>
      </p:par>
    </p:tnLst>
  </p:timing>
  <p:hf hdr="0" ftr="0" dt="0"/>
  <p:txStyles>
    <p:titleStyle>
      <a:lvl1pPr algn="l" defTabSz="1087841" rtl="0" eaLnBrk="1" latinLnBrk="0" hangingPunct="1">
        <a:lnSpc>
          <a:spcPct val="90000"/>
        </a:lnSpc>
        <a:spcBef>
          <a:spcPct val="0"/>
        </a:spcBef>
        <a:buNone/>
        <a:defRPr kumimoji="0" lang="en-US" sz="2399"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p:titleStyle>
    <p:bodyStyle>
      <a:lvl1pPr marL="0" indent="0" algn="l" defTabSz="1087841" rtl="0" eaLnBrk="1" latinLnBrk="0" hangingPunct="1">
        <a:lnSpc>
          <a:spcPct val="100000"/>
        </a:lnSpc>
        <a:spcBef>
          <a:spcPts val="600"/>
        </a:spcBef>
        <a:spcAft>
          <a:spcPts val="0"/>
        </a:spcAft>
        <a:buClr>
          <a:schemeClr val="tx1"/>
        </a:buClr>
        <a:buSzPct val="100000"/>
        <a:buFont typeface="Calibri" panose="020B0604020202020204" pitchFamily="34" charset="0"/>
        <a:buNone/>
        <a:defRPr sz="2399" b="0" kern="1200">
          <a:solidFill>
            <a:schemeClr val="tx1"/>
          </a:solidFill>
          <a:latin typeface="Calibri" panose="020F0502020204030204" pitchFamily="34" charset="0"/>
          <a:ea typeface="+mn-ea"/>
          <a:cs typeface="+mn-cs"/>
        </a:defRPr>
      </a:lvl1pPr>
      <a:lvl2pPr marL="225357" indent="-225357" algn="l" defTabSz="1087841" rtl="0" eaLnBrk="1" latinLnBrk="0" hangingPunct="1">
        <a:lnSpc>
          <a:spcPct val="100000"/>
        </a:lnSpc>
        <a:spcBef>
          <a:spcPts val="600"/>
        </a:spcBef>
        <a:spcAft>
          <a:spcPts val="0"/>
        </a:spcAft>
        <a:buFont typeface="Calibri" panose="020B0604020202020204" pitchFamily="34" charset="0"/>
        <a:buChar char="•"/>
        <a:tabLst>
          <a:tab pos="225357" algn="l"/>
          <a:tab pos="463411" algn="l"/>
          <a:tab pos="688768" algn="l"/>
          <a:tab pos="914126" algn="l"/>
        </a:tabLst>
        <a:defRPr sz="2399" kern="1200">
          <a:solidFill>
            <a:schemeClr val="tx1"/>
          </a:solidFill>
          <a:latin typeface="Calibri" panose="020F0502020204030204" pitchFamily="34" charset="0"/>
          <a:ea typeface="+mn-ea"/>
          <a:cs typeface="+mn-cs"/>
        </a:defRPr>
      </a:lvl2pPr>
      <a:lvl3pPr marL="457063" indent="-228531" algn="l" defTabSz="1087841" rtl="0" eaLnBrk="1" latinLnBrk="0" hangingPunct="1">
        <a:lnSpc>
          <a:spcPct val="100000"/>
        </a:lnSpc>
        <a:spcBef>
          <a:spcPts val="600"/>
        </a:spcBef>
        <a:spcAft>
          <a:spcPts val="0"/>
        </a:spcAft>
        <a:buFont typeface="Calibri" panose="020F0502020204030204" pitchFamily="34" charset="0"/>
        <a:buChar char="‐"/>
        <a:tabLst>
          <a:tab pos="225357" algn="l"/>
        </a:tabLst>
        <a:defRPr sz="1999" kern="1200">
          <a:solidFill>
            <a:schemeClr val="tx1"/>
          </a:solidFill>
          <a:latin typeface="Calibri" panose="020F0502020204030204" pitchFamily="34" charset="0"/>
          <a:ea typeface="+mn-ea"/>
          <a:cs typeface="+mn-cs"/>
        </a:defRPr>
      </a:lvl3pPr>
      <a:lvl4pPr marL="688768" indent="-225357" algn="l" defTabSz="1087841" rtl="0" eaLnBrk="1" latinLnBrk="0" hangingPunct="1">
        <a:lnSpc>
          <a:spcPct val="100000"/>
        </a:lnSpc>
        <a:spcBef>
          <a:spcPts val="600"/>
        </a:spcBef>
        <a:spcAft>
          <a:spcPts val="0"/>
        </a:spcAft>
        <a:buFont typeface="Calibri" panose="020B0604020202020204" pitchFamily="34" charset="0"/>
        <a:buChar char="•"/>
        <a:defRPr sz="1799" kern="1200">
          <a:solidFill>
            <a:schemeClr val="tx1"/>
          </a:solidFill>
          <a:latin typeface="Calibri" panose="020F0502020204030204" pitchFamily="34" charset="0"/>
          <a:ea typeface="+mn-ea"/>
          <a:cs typeface="+mn-cs"/>
        </a:defRPr>
      </a:lvl4pPr>
      <a:lvl5pPr marL="914126" indent="-225357" algn="l" defTabSz="1087841"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587" indent="-139758" algn="l" defTabSz="1087841"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3893" indent="-130314" algn="l" defTabSz="1087841"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1640" indent="-130314" algn="l" defTabSz="1087841"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387" indent="-139758" algn="l" defTabSz="1087841" rtl="0" eaLnBrk="1" latinLnBrk="0" hangingPunct="1">
        <a:spcBef>
          <a:spcPts val="0"/>
        </a:spcBef>
        <a:buFont typeface="Calibri" pitchFamily="34" charset="0"/>
        <a:buChar char="-"/>
        <a:tabLst/>
        <a:defRPr sz="1500" kern="1200">
          <a:solidFill>
            <a:schemeClr val="tx1"/>
          </a:solidFill>
          <a:latin typeface="+mn-lt"/>
          <a:ea typeface="+mn-ea"/>
          <a:cs typeface="+mn-cs"/>
        </a:defRPr>
      </a:lvl9pPr>
    </p:bodyStyle>
    <p:otherStyle>
      <a:defPPr>
        <a:defRPr lang="en-US"/>
      </a:defPPr>
      <a:lvl1pPr marL="0" algn="l" defTabSz="1087841" rtl="0" eaLnBrk="1" latinLnBrk="0" hangingPunct="1">
        <a:defRPr sz="2299" kern="1200">
          <a:solidFill>
            <a:schemeClr val="tx1"/>
          </a:solidFill>
          <a:latin typeface="+mn-lt"/>
          <a:ea typeface="+mn-ea"/>
          <a:cs typeface="+mn-cs"/>
        </a:defRPr>
      </a:lvl1pPr>
      <a:lvl2pPr marL="543920" algn="l" defTabSz="1087841" rtl="0" eaLnBrk="1" latinLnBrk="0" hangingPunct="1">
        <a:defRPr sz="2299" kern="1200">
          <a:solidFill>
            <a:schemeClr val="tx1"/>
          </a:solidFill>
          <a:latin typeface="+mn-lt"/>
          <a:ea typeface="+mn-ea"/>
          <a:cs typeface="+mn-cs"/>
        </a:defRPr>
      </a:lvl2pPr>
      <a:lvl3pPr marL="1087841" algn="l" defTabSz="1087841" rtl="0" eaLnBrk="1" latinLnBrk="0" hangingPunct="1">
        <a:defRPr sz="2299" kern="1200">
          <a:solidFill>
            <a:schemeClr val="tx1"/>
          </a:solidFill>
          <a:latin typeface="+mn-lt"/>
          <a:ea typeface="+mn-ea"/>
          <a:cs typeface="+mn-cs"/>
        </a:defRPr>
      </a:lvl3pPr>
      <a:lvl4pPr marL="1631760" algn="l" defTabSz="1087841" rtl="0" eaLnBrk="1" latinLnBrk="0" hangingPunct="1">
        <a:defRPr sz="2299" kern="1200">
          <a:solidFill>
            <a:schemeClr val="tx1"/>
          </a:solidFill>
          <a:latin typeface="+mn-lt"/>
          <a:ea typeface="+mn-ea"/>
          <a:cs typeface="+mn-cs"/>
        </a:defRPr>
      </a:lvl4pPr>
      <a:lvl5pPr marL="2175681" algn="l" defTabSz="1087841" rtl="0" eaLnBrk="1" latinLnBrk="0" hangingPunct="1">
        <a:defRPr sz="2299" kern="1200">
          <a:solidFill>
            <a:schemeClr val="tx1"/>
          </a:solidFill>
          <a:latin typeface="+mn-lt"/>
          <a:ea typeface="+mn-ea"/>
          <a:cs typeface="+mn-cs"/>
        </a:defRPr>
      </a:lvl5pPr>
      <a:lvl6pPr marL="2719601" algn="l" defTabSz="1087841" rtl="0" eaLnBrk="1" latinLnBrk="0" hangingPunct="1">
        <a:defRPr sz="2299" kern="1200">
          <a:solidFill>
            <a:schemeClr val="tx1"/>
          </a:solidFill>
          <a:latin typeface="+mn-lt"/>
          <a:ea typeface="+mn-ea"/>
          <a:cs typeface="+mn-cs"/>
        </a:defRPr>
      </a:lvl6pPr>
      <a:lvl7pPr marL="3263520" algn="l" defTabSz="1087841" rtl="0" eaLnBrk="1" latinLnBrk="0" hangingPunct="1">
        <a:defRPr sz="2299" kern="1200">
          <a:solidFill>
            <a:schemeClr val="tx1"/>
          </a:solidFill>
          <a:latin typeface="+mn-lt"/>
          <a:ea typeface="+mn-ea"/>
          <a:cs typeface="+mn-cs"/>
        </a:defRPr>
      </a:lvl7pPr>
      <a:lvl8pPr marL="3807440" algn="l" defTabSz="1087841" rtl="0" eaLnBrk="1" latinLnBrk="0" hangingPunct="1">
        <a:defRPr sz="2299" kern="1200">
          <a:solidFill>
            <a:schemeClr val="tx1"/>
          </a:solidFill>
          <a:latin typeface="+mn-lt"/>
          <a:ea typeface="+mn-ea"/>
          <a:cs typeface="+mn-cs"/>
        </a:defRPr>
      </a:lvl8pPr>
      <a:lvl9pPr marL="4351361" algn="l" defTabSz="1087841" rtl="0" eaLnBrk="1" latinLnBrk="0" hangingPunct="1">
        <a:defRPr sz="22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33" name="Straight Connector 32"/>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80042" y="260615"/>
            <a:ext cx="10956607" cy="812800"/>
          </a:xfrm>
          <a:prstGeom prst="rect">
            <a:avLst/>
          </a:prstGeom>
        </p:spPr>
        <p:txBody>
          <a:bodyPr vert="horz" lIns="0" tIns="0" rIns="0" bIns="0" rtlCol="0" anchor="b">
            <a:noAutofit/>
          </a:bodyPr>
          <a:lstStyle/>
          <a:p>
            <a:r>
              <a:rPr kumimoji="0" lang="en-US" sz="3200" b="0" i="0" u="none" strike="noStrike" kern="0" cap="none" spc="0" normalizeH="0" baseline="0" noProof="0" dirty="0" smtClean="0">
                <a:ln>
                  <a:noFill/>
                </a:ln>
                <a:solidFill>
                  <a:schemeClr val="tx1"/>
                </a:solidFill>
                <a:effectLst/>
                <a:uLnTx/>
                <a:uFillTx/>
                <a:latin typeface="+mn-lt"/>
                <a:ea typeface="+mn-ea"/>
                <a:cs typeface="+mn-cs"/>
              </a:rPr>
              <a:t>Standard text layout – heading (Calibri 32pt type)</a:t>
            </a:r>
            <a:endParaRPr lang="en-US" sz="3200" dirty="0"/>
          </a:p>
        </p:txBody>
      </p:sp>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rgbClr val="4D4D4D"/>
                </a:solidFill>
                <a:latin typeface="Calibri" panose="020F0502020204030204" pitchFamily="34" charset="0"/>
              </a:defRPr>
            </a:lvl1pPr>
          </a:lstStyle>
          <a:p>
            <a:fld id="{67FC5CDF-15F9-4054-9F50-C9080AAD3281}" type="slidenum">
              <a:rPr lang="en-US" smtClean="0"/>
              <a:pPr/>
              <a:t>‹#›</a:t>
            </a:fld>
            <a:endParaRPr lang="en-US" dirty="0"/>
          </a:p>
        </p:txBody>
      </p:sp>
      <p:sp>
        <p:nvSpPr>
          <p:cNvPr id="25"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30" name="Straight Connector 29"/>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28" name="Straight Connector 27"/>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80042" y="1185398"/>
            <a:ext cx="10969625"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7" name="Rectangle 21"/>
          <p:cNvSpPr>
            <a:spLocks noChangeArrowheads="1"/>
          </p:cNvSpPr>
          <p:nvPr userDrawn="1"/>
        </p:nvSpPr>
        <p:spPr bwMode="gray">
          <a:xfrm>
            <a:off x="736960" y="6390039"/>
            <a:ext cx="10887724" cy="358697"/>
          </a:xfrm>
          <a:prstGeom prst="rect">
            <a:avLst/>
          </a:prstGeom>
          <a:noFill/>
          <a:ln w="6350">
            <a:noFill/>
            <a:miter lim="800000"/>
            <a:headEnd/>
            <a:tailEnd/>
          </a:ln>
          <a:effectLst/>
        </p:spPr>
        <p:txBody>
          <a:bodyPr wrap="square" lIns="0" tIns="55694" rIns="107104" bIns="55694">
            <a:spAutoFit/>
          </a:bodyPr>
          <a:lstStyle/>
          <a:p>
            <a:pPr eaLnBrk="0" hangingPunct="0"/>
            <a:r>
              <a:rPr lang="en-US" sz="800" b="0" i="0" dirty="0">
                <a:solidFill>
                  <a:srgbClr val="4D4D4D"/>
                </a:solidFill>
                <a:latin typeface="Calibri" panose="020F0502020204030204" pitchFamily="34" charset="0"/>
                <a:ea typeface="Calibri" panose="020B0604020202020204" pitchFamily="34" charset="-128"/>
              </a:rPr>
              <a:t>For </a:t>
            </a:r>
            <a:r>
              <a:rPr lang="en-US" sz="800" b="0" i="0" dirty="0" smtClean="0">
                <a:solidFill>
                  <a:srgbClr val="4D4D4D"/>
                </a:solidFill>
                <a:latin typeface="Calibri" panose="020F0502020204030204" pitchFamily="34" charset="0"/>
                <a:ea typeface="Calibri" panose="020B0604020202020204" pitchFamily="34" charset="-128"/>
              </a:rPr>
              <a:t>financial</a:t>
            </a:r>
            <a:r>
              <a:rPr lang="en-US" sz="800" b="0" i="0" baseline="0" dirty="0" smtClean="0">
                <a:solidFill>
                  <a:srgbClr val="4D4D4D"/>
                </a:solidFill>
                <a:latin typeface="Calibri" panose="020F0502020204030204" pitchFamily="34" charset="0"/>
                <a:ea typeface="Calibri" panose="020B0604020202020204" pitchFamily="34" charset="-128"/>
              </a:rPr>
              <a:t> professional use only – not for use with public.</a:t>
            </a:r>
            <a:br>
              <a:rPr lang="en-US" sz="800" b="0" i="0" baseline="0" dirty="0" smtClean="0">
                <a:solidFill>
                  <a:srgbClr val="4D4D4D"/>
                </a:solidFill>
                <a:latin typeface="Calibri" panose="020F0502020204030204" pitchFamily="34" charset="0"/>
                <a:ea typeface="Calibri" panose="020B0604020202020204" pitchFamily="34" charset="-128"/>
              </a:rPr>
            </a:br>
            <a:r>
              <a:rPr lang="en-US" sz="800" b="0" i="0" baseline="0" dirty="0" smtClean="0">
                <a:solidFill>
                  <a:srgbClr val="4D4D4D"/>
                </a:solidFill>
                <a:latin typeface="Calibri" panose="020F0502020204030204" pitchFamily="34" charset="0"/>
                <a:ea typeface="Calibri" panose="020B0604020202020204" pitchFamily="34" charset="-128"/>
              </a:rPr>
              <a:t>Product and feature availability may vary by state and broker/dealer.  </a:t>
            </a:r>
            <a:endParaRPr lang="en-US" sz="800" b="0" i="0" dirty="0">
              <a:solidFill>
                <a:srgbClr val="4D4D4D"/>
              </a:solidFill>
              <a:latin typeface="Calibri" panose="020F0502020204030204" pitchFamily="34" charset="0"/>
              <a:ea typeface="Calibri" panose="020B0604020202020204" pitchFamily="34" charset="-128"/>
            </a:endParaRPr>
          </a:p>
        </p:txBody>
      </p:sp>
    </p:spTree>
    <p:custDataLst>
      <p:tags r:id="rId11"/>
    </p:custDataLst>
    <p:extLst>
      <p:ext uri="{BB962C8B-B14F-4D97-AF65-F5344CB8AC3E}">
        <p14:creationId xmlns:p14="http://schemas.microsoft.com/office/powerpoint/2010/main" val="140581166"/>
      </p:ext>
    </p:extLst>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Lst>
  <p:timing>
    <p:tnLst>
      <p:par>
        <p:cTn id="1" dur="indefinite" restart="never" nodeType="tmRoot"/>
      </p:par>
    </p:tnLst>
  </p:timing>
  <p:hf hdr="0" ftr="0" dt="0"/>
  <p:txStyles>
    <p:titleStyle>
      <a:lvl1pPr algn="l" defTabSz="1088167" rtl="0" eaLnBrk="1" latinLnBrk="0" hangingPunct="1">
        <a:lnSpc>
          <a:spcPct val="90000"/>
        </a:lnSpc>
        <a:spcBef>
          <a:spcPct val="0"/>
        </a:spcBef>
        <a:buNone/>
        <a:defRPr kumimoji="0" lang="en-US" sz="2400"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p:titleStyle>
    <p:body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p:bodyStyle>
    <p:otherStyle>
      <a:defPPr>
        <a:defRPr lang="en-US"/>
      </a:defPPr>
      <a:lvl1pPr marL="0" algn="l" defTabSz="1088167" rtl="0" eaLnBrk="1" latinLnBrk="0" hangingPunct="1">
        <a:defRPr sz="2300" kern="1200">
          <a:solidFill>
            <a:schemeClr val="tx1"/>
          </a:solidFill>
          <a:latin typeface="+mn-lt"/>
          <a:ea typeface="+mn-ea"/>
          <a:cs typeface="+mn-cs"/>
        </a:defRPr>
      </a:lvl1pPr>
      <a:lvl2pPr marL="544083" algn="l" defTabSz="1088167" rtl="0" eaLnBrk="1" latinLnBrk="0" hangingPunct="1">
        <a:defRPr sz="2300" kern="1200">
          <a:solidFill>
            <a:schemeClr val="tx1"/>
          </a:solidFill>
          <a:latin typeface="+mn-lt"/>
          <a:ea typeface="+mn-ea"/>
          <a:cs typeface="+mn-cs"/>
        </a:defRPr>
      </a:lvl2pPr>
      <a:lvl3pPr marL="1088167" algn="l" defTabSz="1088167" rtl="0" eaLnBrk="1" latinLnBrk="0" hangingPunct="1">
        <a:defRPr sz="2300" kern="1200">
          <a:solidFill>
            <a:schemeClr val="tx1"/>
          </a:solidFill>
          <a:latin typeface="+mn-lt"/>
          <a:ea typeface="+mn-ea"/>
          <a:cs typeface="+mn-cs"/>
        </a:defRPr>
      </a:lvl3pPr>
      <a:lvl4pPr marL="1632250" algn="l" defTabSz="1088167" rtl="0" eaLnBrk="1" latinLnBrk="0" hangingPunct="1">
        <a:defRPr sz="2300" kern="1200">
          <a:solidFill>
            <a:schemeClr val="tx1"/>
          </a:solidFill>
          <a:latin typeface="+mn-lt"/>
          <a:ea typeface="+mn-ea"/>
          <a:cs typeface="+mn-cs"/>
        </a:defRPr>
      </a:lvl4pPr>
      <a:lvl5pPr marL="2176334" algn="l" defTabSz="1088167" rtl="0" eaLnBrk="1" latinLnBrk="0" hangingPunct="1">
        <a:defRPr sz="2300" kern="1200">
          <a:solidFill>
            <a:schemeClr val="tx1"/>
          </a:solidFill>
          <a:latin typeface="+mn-lt"/>
          <a:ea typeface="+mn-ea"/>
          <a:cs typeface="+mn-cs"/>
        </a:defRPr>
      </a:lvl5pPr>
      <a:lvl6pPr marL="2720417" algn="l" defTabSz="1088167" rtl="0" eaLnBrk="1" latinLnBrk="0" hangingPunct="1">
        <a:defRPr sz="2300" kern="1200">
          <a:solidFill>
            <a:schemeClr val="tx1"/>
          </a:solidFill>
          <a:latin typeface="+mn-lt"/>
          <a:ea typeface="+mn-ea"/>
          <a:cs typeface="+mn-cs"/>
        </a:defRPr>
      </a:lvl6pPr>
      <a:lvl7pPr marL="3264499" algn="l" defTabSz="1088167" rtl="0" eaLnBrk="1" latinLnBrk="0" hangingPunct="1">
        <a:defRPr sz="2300" kern="1200">
          <a:solidFill>
            <a:schemeClr val="tx1"/>
          </a:solidFill>
          <a:latin typeface="+mn-lt"/>
          <a:ea typeface="+mn-ea"/>
          <a:cs typeface="+mn-cs"/>
        </a:defRPr>
      </a:lvl7pPr>
      <a:lvl8pPr marL="3808583" algn="l" defTabSz="1088167" rtl="0" eaLnBrk="1" latinLnBrk="0" hangingPunct="1">
        <a:defRPr sz="2300" kern="1200">
          <a:solidFill>
            <a:schemeClr val="tx1"/>
          </a:solidFill>
          <a:latin typeface="+mn-lt"/>
          <a:ea typeface="+mn-ea"/>
          <a:cs typeface="+mn-cs"/>
        </a:defRPr>
      </a:lvl8pPr>
      <a:lvl9pPr marL="4352667" algn="l" defTabSz="1088167" rtl="0" eaLnBrk="1" latinLnBrk="0" hangingPunct="1">
        <a:defRPr sz="2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33" name="Straight Connector 32"/>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80042" y="260615"/>
            <a:ext cx="10956607" cy="812800"/>
          </a:xfrm>
          <a:prstGeom prst="rect">
            <a:avLst/>
          </a:prstGeom>
        </p:spPr>
        <p:txBody>
          <a:bodyPr vert="horz" lIns="0" tIns="0" rIns="0" bIns="0" rtlCol="0" anchor="b">
            <a:noAutofit/>
          </a:bodyPr>
          <a:lstStyle/>
          <a:p>
            <a:r>
              <a:rPr kumimoji="0" lang="en-US" sz="3200" b="0" i="0" u="none" strike="noStrike" kern="0" cap="none" spc="0" normalizeH="0" baseline="0" noProof="0" dirty="0" smtClean="0">
                <a:ln>
                  <a:noFill/>
                </a:ln>
                <a:solidFill>
                  <a:schemeClr val="tx1"/>
                </a:solidFill>
                <a:effectLst/>
                <a:uLnTx/>
                <a:uFillTx/>
                <a:latin typeface="+mn-lt"/>
                <a:ea typeface="+mn-ea"/>
                <a:cs typeface="+mn-cs"/>
              </a:rPr>
              <a:t>Standard text layout – heading (Calibri 32pt type)</a:t>
            </a:r>
            <a:endParaRPr lang="en-US" sz="3200" dirty="0"/>
          </a:p>
        </p:txBody>
      </p:sp>
      <p:sp>
        <p:nvSpPr>
          <p:cNvPr id="5" name="Footer Placeholder 4"/>
          <p:cNvSpPr>
            <a:spLocks noGrp="1"/>
          </p:cNvSpPr>
          <p:nvPr>
            <p:ph type="ftr" sz="quarter" idx="3"/>
          </p:nvPr>
        </p:nvSpPr>
        <p:spPr>
          <a:xfrm>
            <a:off x="380042" y="6019800"/>
            <a:ext cx="11014214" cy="304800"/>
          </a:xfrm>
          <a:prstGeom prst="rect">
            <a:avLst/>
          </a:prstGeom>
        </p:spPr>
        <p:txBody>
          <a:bodyPr vert="horz" lIns="0" tIns="0" rIns="0" bIns="0" rtlCol="0" anchor="b"/>
          <a:lstStyle>
            <a:lvl1pPr algn="l">
              <a:lnSpc>
                <a:spcPct val="90000"/>
              </a:lnSpc>
              <a:defRPr sz="800">
                <a:solidFill>
                  <a:srgbClr val="5F5F5F"/>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rgbClr val="4D4D4D"/>
                </a:solidFill>
                <a:latin typeface="Calibri" panose="020F0502020204030204" pitchFamily="34" charset="0"/>
              </a:defRPr>
            </a:lvl1pPr>
          </a:lstStyle>
          <a:p>
            <a:fld id="{67FC5CDF-15F9-4054-9F50-C9080AAD3281}" type="slidenum">
              <a:rPr lang="en-US" smtClean="0"/>
              <a:pPr/>
              <a:t>‹#›</a:t>
            </a:fld>
            <a:endParaRPr lang="en-US" dirty="0"/>
          </a:p>
        </p:txBody>
      </p:sp>
      <p:sp>
        <p:nvSpPr>
          <p:cNvPr id="20" name="Rectangle 21"/>
          <p:cNvSpPr>
            <a:spLocks noChangeArrowheads="1"/>
          </p:cNvSpPr>
          <p:nvPr/>
        </p:nvSpPr>
        <p:spPr bwMode="gray">
          <a:xfrm>
            <a:off x="736960" y="6390039"/>
            <a:ext cx="10887724" cy="235586"/>
          </a:xfrm>
          <a:prstGeom prst="rect">
            <a:avLst/>
          </a:prstGeom>
          <a:noFill/>
          <a:ln w="6350">
            <a:noFill/>
            <a:miter lim="800000"/>
            <a:headEnd/>
            <a:tailEnd/>
          </a:ln>
          <a:effectLst/>
        </p:spPr>
        <p:txBody>
          <a:bodyPr wrap="square" lIns="0" tIns="55694" rIns="107104" bIns="55694">
            <a:spAutoFit/>
          </a:bodyPr>
          <a:lstStyle/>
          <a:p>
            <a:pPr eaLnBrk="0" hangingPunct="0"/>
            <a:r>
              <a:rPr lang="en-US" sz="800" b="0" i="0" dirty="0" smtClean="0">
                <a:solidFill>
                  <a:srgbClr val="4D4D4D"/>
                </a:solidFill>
                <a:latin typeface="Calibri" panose="020F0502020204030204" pitchFamily="34" charset="0"/>
                <a:ea typeface="Calibri" panose="020B0604020202020204" pitchFamily="34" charset="-128"/>
              </a:rPr>
              <a:t>For</a:t>
            </a:r>
            <a:r>
              <a:rPr lang="en-US" sz="800" b="0" i="0" baseline="0" dirty="0" smtClean="0">
                <a:solidFill>
                  <a:srgbClr val="4D4D4D"/>
                </a:solidFill>
                <a:latin typeface="Calibri" panose="020F0502020204030204" pitchFamily="34" charset="0"/>
                <a:ea typeface="Calibri" panose="020B0604020202020204" pitchFamily="34" charset="-128"/>
              </a:rPr>
              <a:t> financial professional use only – not for public distribution.</a:t>
            </a:r>
            <a:endParaRPr lang="en-US" sz="800" b="0" i="0" dirty="0">
              <a:solidFill>
                <a:srgbClr val="4D4D4D"/>
              </a:solidFill>
              <a:latin typeface="Calibri" panose="020F0502020204030204" pitchFamily="34" charset="0"/>
              <a:ea typeface="Calibri" panose="020B0604020202020204" pitchFamily="34" charset="-128"/>
            </a:endParaRPr>
          </a:p>
        </p:txBody>
      </p:sp>
      <p:sp>
        <p:nvSpPr>
          <p:cNvPr id="25"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30" name="Straight Connector 29"/>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28" name="Straight Connector 27"/>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80042" y="1185398"/>
            <a:ext cx="10969625"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2"/>
          <p:cNvSpPr/>
          <p:nvPr/>
        </p:nvSpPr>
        <p:spPr>
          <a:xfrm>
            <a:off x="380042" y="7059134"/>
            <a:ext cx="5703825" cy="1077218"/>
          </a:xfrm>
          <a:prstGeom prst="rect">
            <a:avLst/>
          </a:prstGeom>
        </p:spPr>
        <p:txBody>
          <a:bodyPr wrap="square">
            <a:spAutoFit/>
          </a:bodyPr>
          <a:lstStyle/>
          <a:p>
            <a:r>
              <a:rPr lang="en-US" sz="800" dirty="0" smtClean="0"/>
              <a:t>DISCLOSURE OPTIONS </a:t>
            </a:r>
            <a:br>
              <a:rPr lang="en-US" sz="800" dirty="0" smtClean="0"/>
            </a:br>
            <a:r>
              <a:rPr lang="en-US" sz="800" dirty="0" smtClean="0"/>
              <a:t>(Copy + Paste into disclosure</a:t>
            </a:r>
            <a:r>
              <a:rPr lang="en-US" sz="800" baseline="0" dirty="0" smtClean="0"/>
              <a:t> text box)</a:t>
            </a:r>
          </a:p>
          <a:p>
            <a:r>
              <a:rPr lang="en-US" sz="800" b="1" dirty="0" smtClean="0"/>
              <a:t>Internal: </a:t>
            </a:r>
            <a:r>
              <a:rPr lang="en-US" sz="800" dirty="0" smtClean="0"/>
              <a:t>For internal use only – not for public distribution.</a:t>
            </a:r>
          </a:p>
          <a:p>
            <a:r>
              <a:rPr lang="en-US" sz="800" b="1" dirty="0" smtClean="0"/>
              <a:t>Client facing: </a:t>
            </a:r>
            <a:r>
              <a:rPr lang="en-US" sz="800" dirty="0" smtClean="0"/>
              <a:t>Delete text.</a:t>
            </a:r>
          </a:p>
          <a:p>
            <a:r>
              <a:rPr lang="en-US" sz="800" b="1" dirty="0" smtClean="0"/>
              <a:t>Fixed and Life products:  </a:t>
            </a:r>
            <a:r>
              <a:rPr lang="en-US" sz="800" dirty="0" smtClean="0"/>
              <a:t>For financial professional use only – not for use with</a:t>
            </a:r>
            <a:r>
              <a:rPr lang="en-US" sz="800" baseline="0" dirty="0" smtClean="0"/>
              <a:t> the </a:t>
            </a:r>
            <a:r>
              <a:rPr lang="en-US" sz="800" dirty="0" smtClean="0"/>
              <a:t>public.</a:t>
            </a:r>
          </a:p>
          <a:p>
            <a:r>
              <a:rPr lang="en-US" sz="800" b="1" dirty="0" smtClean="0"/>
              <a:t>Variable products:  </a:t>
            </a:r>
            <a:r>
              <a:rPr lang="en-US" sz="800" dirty="0" smtClean="0"/>
              <a:t>For broker</a:t>
            </a:r>
            <a:r>
              <a:rPr lang="en-US" sz="800" baseline="0" dirty="0" smtClean="0"/>
              <a:t>/</a:t>
            </a:r>
            <a:r>
              <a:rPr lang="en-US" sz="800" dirty="0" smtClean="0"/>
              <a:t>dealer use only – not for use with</a:t>
            </a:r>
            <a:r>
              <a:rPr lang="en-US" sz="800" baseline="0" dirty="0" smtClean="0"/>
              <a:t> the </a:t>
            </a:r>
            <a:r>
              <a:rPr lang="en-US" sz="800" dirty="0" smtClean="0"/>
              <a:t>public.</a:t>
            </a:r>
          </a:p>
          <a:p>
            <a:r>
              <a:rPr lang="en-US" sz="800" b="1" dirty="0" smtClean="0"/>
              <a:t>Combined audience: </a:t>
            </a:r>
            <a:r>
              <a:rPr lang="en-US" sz="800" dirty="0" smtClean="0"/>
              <a:t>For financial</a:t>
            </a:r>
            <a:r>
              <a:rPr lang="en-US" sz="800" baseline="0" dirty="0" smtClean="0"/>
              <a:t> professional use only – not for use with the public. </a:t>
            </a:r>
            <a:endParaRPr lang="en-US" sz="800" dirty="0" smtClean="0"/>
          </a:p>
          <a:p>
            <a:pPr marL="0" marR="0" indent="0" algn="l" defTabSz="1088167" rtl="0" eaLnBrk="1" fontAlgn="auto" latinLnBrk="0" hangingPunct="1">
              <a:lnSpc>
                <a:spcPct val="100000"/>
              </a:lnSpc>
              <a:spcBef>
                <a:spcPts val="0"/>
              </a:spcBef>
              <a:spcAft>
                <a:spcPts val="0"/>
              </a:spcAft>
              <a:buClrTx/>
              <a:buSzTx/>
              <a:buFontTx/>
              <a:buNone/>
              <a:tabLst/>
              <a:defRPr/>
            </a:pPr>
            <a:r>
              <a:rPr lang="en-US" sz="800" b="1" dirty="0" smtClean="0"/>
              <a:t>Event: </a:t>
            </a:r>
            <a:r>
              <a:rPr lang="en-US" sz="800" dirty="0" smtClean="0"/>
              <a:t>For &lt;event name&gt; use only </a:t>
            </a:r>
            <a:r>
              <a:rPr lang="en-US" sz="800" baseline="0" dirty="0" smtClean="0"/>
              <a:t>– not for use with the public. </a:t>
            </a:r>
            <a:r>
              <a:rPr lang="en-US" sz="800" dirty="0" smtClean="0"/>
              <a:t> </a:t>
            </a:r>
            <a:endParaRPr lang="en-US" dirty="0"/>
          </a:p>
        </p:txBody>
      </p:sp>
    </p:spTree>
    <p:custDataLst>
      <p:tags r:id="rId42"/>
    </p:custDataLst>
    <p:extLst>
      <p:ext uri="{BB962C8B-B14F-4D97-AF65-F5344CB8AC3E}">
        <p14:creationId xmlns:p14="http://schemas.microsoft.com/office/powerpoint/2010/main" val="3519512876"/>
      </p:ext>
    </p:extLst>
  </p:cSld>
  <p:clrMap bg1="dk1" tx1="lt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 id="2147483912" r:id="rId28"/>
    <p:sldLayoutId id="2147483913" r:id="rId29"/>
    <p:sldLayoutId id="2147483914" r:id="rId30"/>
    <p:sldLayoutId id="2147483915" r:id="rId31"/>
    <p:sldLayoutId id="2147483916" r:id="rId32"/>
    <p:sldLayoutId id="2147483917" r:id="rId33"/>
    <p:sldLayoutId id="2147483918" r:id="rId34"/>
    <p:sldLayoutId id="2147483919" r:id="rId35"/>
    <p:sldLayoutId id="2147483920" r:id="rId36"/>
    <p:sldLayoutId id="2147483921" r:id="rId37"/>
    <p:sldLayoutId id="2147483922" r:id="rId38"/>
    <p:sldLayoutId id="2147483923" r:id="rId39"/>
    <p:sldLayoutId id="2147483924" r:id="rId40"/>
  </p:sldLayoutIdLst>
  <p:hf hdr="0" ftr="0" dt="0"/>
  <p:txStyles>
    <p:titleStyle>
      <a:lvl1pPr algn="l" defTabSz="1088167" rtl="0" eaLnBrk="1" latinLnBrk="0" hangingPunct="1">
        <a:lnSpc>
          <a:spcPct val="90000"/>
        </a:lnSpc>
        <a:spcBef>
          <a:spcPct val="0"/>
        </a:spcBef>
        <a:buNone/>
        <a:defRPr kumimoji="0" lang="en-US" sz="2400"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p:titleStyle>
    <p:body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p:bodyStyle>
    <p:otherStyle>
      <a:defPPr>
        <a:defRPr lang="en-US"/>
      </a:defPPr>
      <a:lvl1pPr marL="0" algn="l" defTabSz="1088167" rtl="0" eaLnBrk="1" latinLnBrk="0" hangingPunct="1">
        <a:defRPr sz="2300" kern="1200">
          <a:solidFill>
            <a:schemeClr val="tx1"/>
          </a:solidFill>
          <a:latin typeface="+mn-lt"/>
          <a:ea typeface="+mn-ea"/>
          <a:cs typeface="+mn-cs"/>
        </a:defRPr>
      </a:lvl1pPr>
      <a:lvl2pPr marL="544083" algn="l" defTabSz="1088167" rtl="0" eaLnBrk="1" latinLnBrk="0" hangingPunct="1">
        <a:defRPr sz="2300" kern="1200">
          <a:solidFill>
            <a:schemeClr val="tx1"/>
          </a:solidFill>
          <a:latin typeface="+mn-lt"/>
          <a:ea typeface="+mn-ea"/>
          <a:cs typeface="+mn-cs"/>
        </a:defRPr>
      </a:lvl2pPr>
      <a:lvl3pPr marL="1088167" algn="l" defTabSz="1088167" rtl="0" eaLnBrk="1" latinLnBrk="0" hangingPunct="1">
        <a:defRPr sz="2300" kern="1200">
          <a:solidFill>
            <a:schemeClr val="tx1"/>
          </a:solidFill>
          <a:latin typeface="+mn-lt"/>
          <a:ea typeface="+mn-ea"/>
          <a:cs typeface="+mn-cs"/>
        </a:defRPr>
      </a:lvl3pPr>
      <a:lvl4pPr marL="1632250" algn="l" defTabSz="1088167" rtl="0" eaLnBrk="1" latinLnBrk="0" hangingPunct="1">
        <a:defRPr sz="2300" kern="1200">
          <a:solidFill>
            <a:schemeClr val="tx1"/>
          </a:solidFill>
          <a:latin typeface="+mn-lt"/>
          <a:ea typeface="+mn-ea"/>
          <a:cs typeface="+mn-cs"/>
        </a:defRPr>
      </a:lvl4pPr>
      <a:lvl5pPr marL="2176334" algn="l" defTabSz="1088167" rtl="0" eaLnBrk="1" latinLnBrk="0" hangingPunct="1">
        <a:defRPr sz="2300" kern="1200">
          <a:solidFill>
            <a:schemeClr val="tx1"/>
          </a:solidFill>
          <a:latin typeface="+mn-lt"/>
          <a:ea typeface="+mn-ea"/>
          <a:cs typeface="+mn-cs"/>
        </a:defRPr>
      </a:lvl5pPr>
      <a:lvl6pPr marL="2720417" algn="l" defTabSz="1088167" rtl="0" eaLnBrk="1" latinLnBrk="0" hangingPunct="1">
        <a:defRPr sz="2300" kern="1200">
          <a:solidFill>
            <a:schemeClr val="tx1"/>
          </a:solidFill>
          <a:latin typeface="+mn-lt"/>
          <a:ea typeface="+mn-ea"/>
          <a:cs typeface="+mn-cs"/>
        </a:defRPr>
      </a:lvl6pPr>
      <a:lvl7pPr marL="3264499" algn="l" defTabSz="1088167" rtl="0" eaLnBrk="1" latinLnBrk="0" hangingPunct="1">
        <a:defRPr sz="2300" kern="1200">
          <a:solidFill>
            <a:schemeClr val="tx1"/>
          </a:solidFill>
          <a:latin typeface="+mn-lt"/>
          <a:ea typeface="+mn-ea"/>
          <a:cs typeface="+mn-cs"/>
        </a:defRPr>
      </a:lvl7pPr>
      <a:lvl8pPr marL="3808583" algn="l" defTabSz="1088167" rtl="0" eaLnBrk="1" latinLnBrk="0" hangingPunct="1">
        <a:defRPr sz="2300" kern="1200">
          <a:solidFill>
            <a:schemeClr val="tx1"/>
          </a:solidFill>
          <a:latin typeface="+mn-lt"/>
          <a:ea typeface="+mn-ea"/>
          <a:cs typeface="+mn-cs"/>
        </a:defRPr>
      </a:lvl8pPr>
      <a:lvl9pPr marL="4352667" algn="l" defTabSz="1088167"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33" name="Straight Connector 32"/>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80042" y="260615"/>
            <a:ext cx="10956607" cy="812800"/>
          </a:xfrm>
          <a:prstGeom prst="rect">
            <a:avLst/>
          </a:prstGeom>
        </p:spPr>
        <p:txBody>
          <a:bodyPr vert="horz" lIns="0" tIns="0" rIns="0" bIns="0" rtlCol="0" anchor="b">
            <a:noAutofit/>
          </a:bodyPr>
          <a:lstStyle/>
          <a:p>
            <a:r>
              <a:rPr kumimoji="0" lang="en-US" sz="3200" b="0" i="0" u="none" strike="noStrike" kern="0" cap="none" spc="0" normalizeH="0" baseline="0" noProof="0" dirty="0" smtClean="0">
                <a:ln>
                  <a:noFill/>
                </a:ln>
                <a:solidFill>
                  <a:schemeClr val="tx1"/>
                </a:solidFill>
                <a:effectLst/>
                <a:uLnTx/>
                <a:uFillTx/>
                <a:latin typeface="+mn-lt"/>
                <a:ea typeface="+mn-ea"/>
                <a:cs typeface="+mn-cs"/>
              </a:rPr>
              <a:t>Standard text layout – heading (Calibri 32pt type)</a:t>
            </a:r>
            <a:endParaRPr lang="en-US" sz="3200" dirty="0"/>
          </a:p>
        </p:txBody>
      </p:sp>
      <p:sp>
        <p:nvSpPr>
          <p:cNvPr id="5" name="Footer Placeholder 4"/>
          <p:cNvSpPr>
            <a:spLocks noGrp="1"/>
          </p:cNvSpPr>
          <p:nvPr>
            <p:ph type="ftr" sz="quarter" idx="3"/>
          </p:nvPr>
        </p:nvSpPr>
        <p:spPr>
          <a:xfrm>
            <a:off x="380042" y="6019800"/>
            <a:ext cx="11014214" cy="304800"/>
          </a:xfrm>
          <a:prstGeom prst="rect">
            <a:avLst/>
          </a:prstGeom>
        </p:spPr>
        <p:txBody>
          <a:bodyPr vert="horz" lIns="0" tIns="0" rIns="0" bIns="0" rtlCol="0" anchor="b"/>
          <a:lstStyle>
            <a:lvl1pPr algn="l">
              <a:lnSpc>
                <a:spcPct val="90000"/>
              </a:lnSpc>
              <a:defRPr sz="800">
                <a:solidFill>
                  <a:srgbClr val="5F5F5F"/>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rgbClr val="4D4D4D"/>
                </a:solidFill>
                <a:latin typeface="Calibri" panose="020F0502020204030204" pitchFamily="34" charset="0"/>
              </a:defRPr>
            </a:lvl1pPr>
          </a:lstStyle>
          <a:p>
            <a:fld id="{67FC5CDF-15F9-4054-9F50-C9080AAD3281}" type="slidenum">
              <a:rPr lang="en-US" smtClean="0"/>
              <a:pPr/>
              <a:t>‹#›</a:t>
            </a:fld>
            <a:endParaRPr lang="en-US" dirty="0"/>
          </a:p>
        </p:txBody>
      </p:sp>
      <p:sp>
        <p:nvSpPr>
          <p:cNvPr id="20" name="Rectangle 21"/>
          <p:cNvSpPr>
            <a:spLocks noChangeArrowheads="1"/>
          </p:cNvSpPr>
          <p:nvPr/>
        </p:nvSpPr>
        <p:spPr bwMode="gray">
          <a:xfrm>
            <a:off x="736960" y="6390039"/>
            <a:ext cx="10887724" cy="235586"/>
          </a:xfrm>
          <a:prstGeom prst="rect">
            <a:avLst/>
          </a:prstGeom>
          <a:noFill/>
          <a:ln w="6350">
            <a:noFill/>
            <a:miter lim="800000"/>
            <a:headEnd/>
            <a:tailEnd/>
          </a:ln>
          <a:effectLst/>
        </p:spPr>
        <p:txBody>
          <a:bodyPr wrap="square" lIns="0" tIns="55694" rIns="107104" bIns="55694">
            <a:spAutoFit/>
          </a:bodyPr>
          <a:lstStyle/>
          <a:p>
            <a:pPr eaLnBrk="0" hangingPunct="0"/>
            <a:r>
              <a:rPr lang="en-US" sz="800" b="0" i="0" dirty="0">
                <a:solidFill>
                  <a:srgbClr val="4D4D4D"/>
                </a:solidFill>
                <a:latin typeface="Calibri" panose="020F0502020204030204" pitchFamily="34" charset="0"/>
                <a:ea typeface="Calibri" panose="020B0604020202020204" pitchFamily="34" charset="-128"/>
              </a:rPr>
              <a:t>For </a:t>
            </a:r>
            <a:r>
              <a:rPr lang="en-US" sz="800" b="0" i="0" dirty="0" smtClean="0">
                <a:solidFill>
                  <a:srgbClr val="4D4D4D"/>
                </a:solidFill>
                <a:latin typeface="Calibri" panose="020F0502020204030204" pitchFamily="34" charset="0"/>
                <a:ea typeface="Calibri" panose="020B0604020202020204" pitchFamily="34" charset="-128"/>
              </a:rPr>
              <a:t>financial</a:t>
            </a:r>
            <a:r>
              <a:rPr lang="en-US" sz="800" b="0" i="0" baseline="0" dirty="0" smtClean="0">
                <a:solidFill>
                  <a:srgbClr val="4D4D4D"/>
                </a:solidFill>
                <a:latin typeface="Calibri" panose="020F0502020204030204" pitchFamily="34" charset="0"/>
                <a:ea typeface="Calibri" panose="020B0604020202020204" pitchFamily="34" charset="-128"/>
              </a:rPr>
              <a:t> professional use </a:t>
            </a:r>
            <a:r>
              <a:rPr lang="en-US" sz="800" b="0" i="0" baseline="0" dirty="0">
                <a:solidFill>
                  <a:srgbClr val="4D4D4D"/>
                </a:solidFill>
                <a:latin typeface="Calibri" panose="020F0502020204030204" pitchFamily="34" charset="0"/>
                <a:ea typeface="Calibri" panose="020B0604020202020204" pitchFamily="34" charset="-128"/>
              </a:rPr>
              <a:t>only  –  not for public distribution. </a:t>
            </a:r>
            <a:endParaRPr lang="en-US" sz="800" b="0" i="0" dirty="0">
              <a:solidFill>
                <a:srgbClr val="4D4D4D"/>
              </a:solidFill>
              <a:latin typeface="Calibri" panose="020F0502020204030204" pitchFamily="34" charset="0"/>
              <a:ea typeface="Calibri" panose="020B0604020202020204" pitchFamily="34" charset="-128"/>
            </a:endParaRPr>
          </a:p>
        </p:txBody>
      </p:sp>
      <p:sp>
        <p:nvSpPr>
          <p:cNvPr id="25"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30" name="Straight Connector 29"/>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28" name="Straight Connector 27"/>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80042" y="1185398"/>
            <a:ext cx="10969625"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2"/>
          <p:cNvSpPr/>
          <p:nvPr/>
        </p:nvSpPr>
        <p:spPr>
          <a:xfrm>
            <a:off x="380042" y="7059134"/>
            <a:ext cx="5703825" cy="1077218"/>
          </a:xfrm>
          <a:prstGeom prst="rect">
            <a:avLst/>
          </a:prstGeom>
        </p:spPr>
        <p:txBody>
          <a:bodyPr wrap="square">
            <a:spAutoFit/>
          </a:bodyPr>
          <a:lstStyle/>
          <a:p>
            <a:r>
              <a:rPr lang="en-US" sz="800" dirty="0" smtClean="0"/>
              <a:t>DISCLOSURE OPTIONS </a:t>
            </a:r>
            <a:br>
              <a:rPr lang="en-US" sz="800" dirty="0" smtClean="0"/>
            </a:br>
            <a:r>
              <a:rPr lang="en-US" sz="800" dirty="0" smtClean="0"/>
              <a:t>(Copy + Paste into disclosure</a:t>
            </a:r>
            <a:r>
              <a:rPr lang="en-US" sz="800" baseline="0" dirty="0" smtClean="0"/>
              <a:t> text box)</a:t>
            </a:r>
          </a:p>
          <a:p>
            <a:r>
              <a:rPr lang="en-US" sz="800" b="1" dirty="0" smtClean="0"/>
              <a:t>Internal: </a:t>
            </a:r>
            <a:r>
              <a:rPr lang="en-US" sz="800" dirty="0" smtClean="0"/>
              <a:t>For internal use only – not for public distribution.</a:t>
            </a:r>
          </a:p>
          <a:p>
            <a:r>
              <a:rPr lang="en-US" sz="800" b="1" dirty="0" smtClean="0"/>
              <a:t>Client facing: </a:t>
            </a:r>
            <a:r>
              <a:rPr lang="en-US" sz="800" dirty="0" smtClean="0"/>
              <a:t>Delete text.</a:t>
            </a:r>
          </a:p>
          <a:p>
            <a:r>
              <a:rPr lang="en-US" sz="800" b="1" dirty="0" smtClean="0"/>
              <a:t>Fixed and Life products:  </a:t>
            </a:r>
            <a:r>
              <a:rPr lang="en-US" sz="800" dirty="0" smtClean="0"/>
              <a:t>For financial professional use only – not for use with</a:t>
            </a:r>
            <a:r>
              <a:rPr lang="en-US" sz="800" baseline="0" dirty="0" smtClean="0"/>
              <a:t> the </a:t>
            </a:r>
            <a:r>
              <a:rPr lang="en-US" sz="800" dirty="0" smtClean="0"/>
              <a:t>public.</a:t>
            </a:r>
          </a:p>
          <a:p>
            <a:r>
              <a:rPr lang="en-US" sz="800" b="1" dirty="0" smtClean="0"/>
              <a:t>Variable products:  </a:t>
            </a:r>
            <a:r>
              <a:rPr lang="en-US" sz="800" dirty="0" smtClean="0"/>
              <a:t>For broker</a:t>
            </a:r>
            <a:r>
              <a:rPr lang="en-US" sz="800" baseline="0" dirty="0" smtClean="0"/>
              <a:t>/</a:t>
            </a:r>
            <a:r>
              <a:rPr lang="en-US" sz="800" dirty="0" smtClean="0"/>
              <a:t>dealer use only – not for use with</a:t>
            </a:r>
            <a:r>
              <a:rPr lang="en-US" sz="800" baseline="0" dirty="0" smtClean="0"/>
              <a:t> the </a:t>
            </a:r>
            <a:r>
              <a:rPr lang="en-US" sz="800" dirty="0" smtClean="0"/>
              <a:t>public.</a:t>
            </a:r>
          </a:p>
          <a:p>
            <a:r>
              <a:rPr lang="en-US" sz="800" b="1" dirty="0" smtClean="0"/>
              <a:t>Combined audience: </a:t>
            </a:r>
            <a:r>
              <a:rPr lang="en-US" sz="800" dirty="0" smtClean="0"/>
              <a:t>For financial</a:t>
            </a:r>
            <a:r>
              <a:rPr lang="en-US" sz="800" baseline="0" dirty="0" smtClean="0"/>
              <a:t> professional use only – not for use with the public. </a:t>
            </a:r>
            <a:endParaRPr lang="en-US" sz="800" dirty="0" smtClean="0"/>
          </a:p>
          <a:p>
            <a:pPr marL="0" marR="0" indent="0" algn="l" defTabSz="1088167" rtl="0" eaLnBrk="1" fontAlgn="auto" latinLnBrk="0" hangingPunct="1">
              <a:lnSpc>
                <a:spcPct val="100000"/>
              </a:lnSpc>
              <a:spcBef>
                <a:spcPts val="0"/>
              </a:spcBef>
              <a:spcAft>
                <a:spcPts val="0"/>
              </a:spcAft>
              <a:buClrTx/>
              <a:buSzTx/>
              <a:buFontTx/>
              <a:buNone/>
              <a:tabLst/>
              <a:defRPr/>
            </a:pPr>
            <a:r>
              <a:rPr lang="en-US" sz="800" b="1" dirty="0" smtClean="0"/>
              <a:t>Event: </a:t>
            </a:r>
            <a:r>
              <a:rPr lang="en-US" sz="800" dirty="0" smtClean="0"/>
              <a:t>For &lt;event name&gt; use only </a:t>
            </a:r>
            <a:r>
              <a:rPr lang="en-US" sz="800" baseline="0" dirty="0" smtClean="0"/>
              <a:t>– not for use with the public. </a:t>
            </a:r>
            <a:r>
              <a:rPr lang="en-US" sz="800" dirty="0" smtClean="0"/>
              <a:t> </a:t>
            </a:r>
            <a:endParaRPr lang="en-US" dirty="0"/>
          </a:p>
        </p:txBody>
      </p:sp>
    </p:spTree>
    <p:extLst>
      <p:ext uri="{BB962C8B-B14F-4D97-AF65-F5344CB8AC3E}">
        <p14:creationId xmlns:p14="http://schemas.microsoft.com/office/powerpoint/2010/main" val="1744381466"/>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Lst>
  <p:timing>
    <p:tnLst>
      <p:par>
        <p:cTn id="1" dur="indefinite" restart="never" nodeType="tmRoot"/>
      </p:par>
    </p:tnLst>
  </p:timing>
  <p:hf hdr="0" ftr="0" dt="0"/>
  <p:txStyles>
    <p:titleStyle>
      <a:lvl1pPr algn="l" defTabSz="1088167" rtl="0" eaLnBrk="1" latinLnBrk="0" hangingPunct="1">
        <a:lnSpc>
          <a:spcPct val="90000"/>
        </a:lnSpc>
        <a:spcBef>
          <a:spcPct val="0"/>
        </a:spcBef>
        <a:buNone/>
        <a:defRPr kumimoji="0" lang="en-US" sz="2400"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p:titleStyle>
    <p:body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p:bodyStyle>
    <p:otherStyle>
      <a:defPPr>
        <a:defRPr lang="en-US"/>
      </a:defPPr>
      <a:lvl1pPr marL="0" algn="l" defTabSz="1088167" rtl="0" eaLnBrk="1" latinLnBrk="0" hangingPunct="1">
        <a:defRPr sz="2300" kern="1200">
          <a:solidFill>
            <a:schemeClr val="tx1"/>
          </a:solidFill>
          <a:latin typeface="+mn-lt"/>
          <a:ea typeface="+mn-ea"/>
          <a:cs typeface="+mn-cs"/>
        </a:defRPr>
      </a:lvl1pPr>
      <a:lvl2pPr marL="544083" algn="l" defTabSz="1088167" rtl="0" eaLnBrk="1" latinLnBrk="0" hangingPunct="1">
        <a:defRPr sz="2300" kern="1200">
          <a:solidFill>
            <a:schemeClr val="tx1"/>
          </a:solidFill>
          <a:latin typeface="+mn-lt"/>
          <a:ea typeface="+mn-ea"/>
          <a:cs typeface="+mn-cs"/>
        </a:defRPr>
      </a:lvl2pPr>
      <a:lvl3pPr marL="1088167" algn="l" defTabSz="1088167" rtl="0" eaLnBrk="1" latinLnBrk="0" hangingPunct="1">
        <a:defRPr sz="2300" kern="1200">
          <a:solidFill>
            <a:schemeClr val="tx1"/>
          </a:solidFill>
          <a:latin typeface="+mn-lt"/>
          <a:ea typeface="+mn-ea"/>
          <a:cs typeface="+mn-cs"/>
        </a:defRPr>
      </a:lvl3pPr>
      <a:lvl4pPr marL="1632250" algn="l" defTabSz="1088167" rtl="0" eaLnBrk="1" latinLnBrk="0" hangingPunct="1">
        <a:defRPr sz="2300" kern="1200">
          <a:solidFill>
            <a:schemeClr val="tx1"/>
          </a:solidFill>
          <a:latin typeface="+mn-lt"/>
          <a:ea typeface="+mn-ea"/>
          <a:cs typeface="+mn-cs"/>
        </a:defRPr>
      </a:lvl4pPr>
      <a:lvl5pPr marL="2176334" algn="l" defTabSz="1088167" rtl="0" eaLnBrk="1" latinLnBrk="0" hangingPunct="1">
        <a:defRPr sz="2300" kern="1200">
          <a:solidFill>
            <a:schemeClr val="tx1"/>
          </a:solidFill>
          <a:latin typeface="+mn-lt"/>
          <a:ea typeface="+mn-ea"/>
          <a:cs typeface="+mn-cs"/>
        </a:defRPr>
      </a:lvl5pPr>
      <a:lvl6pPr marL="2720417" algn="l" defTabSz="1088167" rtl="0" eaLnBrk="1" latinLnBrk="0" hangingPunct="1">
        <a:defRPr sz="2300" kern="1200">
          <a:solidFill>
            <a:schemeClr val="tx1"/>
          </a:solidFill>
          <a:latin typeface="+mn-lt"/>
          <a:ea typeface="+mn-ea"/>
          <a:cs typeface="+mn-cs"/>
        </a:defRPr>
      </a:lvl6pPr>
      <a:lvl7pPr marL="3264499" algn="l" defTabSz="1088167" rtl="0" eaLnBrk="1" latinLnBrk="0" hangingPunct="1">
        <a:defRPr sz="2300" kern="1200">
          <a:solidFill>
            <a:schemeClr val="tx1"/>
          </a:solidFill>
          <a:latin typeface="+mn-lt"/>
          <a:ea typeface="+mn-ea"/>
          <a:cs typeface="+mn-cs"/>
        </a:defRPr>
      </a:lvl7pPr>
      <a:lvl8pPr marL="3808583" algn="l" defTabSz="1088167" rtl="0" eaLnBrk="1" latinLnBrk="0" hangingPunct="1">
        <a:defRPr sz="2300" kern="1200">
          <a:solidFill>
            <a:schemeClr val="tx1"/>
          </a:solidFill>
          <a:latin typeface="+mn-lt"/>
          <a:ea typeface="+mn-ea"/>
          <a:cs typeface="+mn-cs"/>
        </a:defRPr>
      </a:lvl8pPr>
      <a:lvl9pPr marL="4352667" algn="l" defTabSz="1088167" rtl="0" eaLnBrk="1" latinLnBrk="0" hangingPunct="1">
        <a:defRPr sz="2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33" name="Straight Connector 32"/>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80042" y="260615"/>
            <a:ext cx="10956607" cy="812800"/>
          </a:xfrm>
          <a:prstGeom prst="rect">
            <a:avLst/>
          </a:prstGeom>
        </p:spPr>
        <p:txBody>
          <a:bodyPr vert="horz" lIns="0" tIns="0" rIns="0" bIns="0" rtlCol="0" anchor="b">
            <a:noAutofit/>
          </a:bodyPr>
          <a:lstStyle/>
          <a:p>
            <a:r>
              <a:rPr kumimoji="0" lang="en-US" sz="3200" b="0" i="0" u="none" strike="noStrike" kern="0" cap="none" spc="0" normalizeH="0" baseline="0" noProof="0" dirty="0">
                <a:ln>
                  <a:noFill/>
                </a:ln>
                <a:solidFill>
                  <a:schemeClr val="tx1"/>
                </a:solidFill>
                <a:effectLst/>
                <a:uLnTx/>
                <a:uFillTx/>
                <a:latin typeface="+mn-lt"/>
                <a:ea typeface="+mn-ea"/>
                <a:cs typeface="+mn-cs"/>
              </a:rPr>
              <a:t>Standard text layout – heading (Calibri 32pt type)</a:t>
            </a:r>
            <a:endParaRPr lang="en-US" sz="3200" dirty="0"/>
          </a:p>
        </p:txBody>
      </p:sp>
      <p:sp>
        <p:nvSpPr>
          <p:cNvPr id="5" name="Footer Placeholder 4"/>
          <p:cNvSpPr>
            <a:spLocks noGrp="1"/>
          </p:cNvSpPr>
          <p:nvPr>
            <p:ph type="ftr" sz="quarter" idx="3"/>
          </p:nvPr>
        </p:nvSpPr>
        <p:spPr>
          <a:xfrm>
            <a:off x="380042" y="6019800"/>
            <a:ext cx="11014214" cy="304800"/>
          </a:xfrm>
          <a:prstGeom prst="rect">
            <a:avLst/>
          </a:prstGeom>
        </p:spPr>
        <p:txBody>
          <a:bodyPr vert="horz" lIns="0" tIns="0" rIns="0" bIns="0" rtlCol="0" anchor="b"/>
          <a:lstStyle>
            <a:lvl1pPr algn="l">
              <a:lnSpc>
                <a:spcPct val="90000"/>
              </a:lnSpc>
              <a:defRPr sz="800">
                <a:solidFill>
                  <a:srgbClr val="5F5F5F"/>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rgbClr val="4D4D4D"/>
                </a:solidFill>
                <a:latin typeface="Calibri" panose="020F0502020204030204" pitchFamily="34" charset="0"/>
              </a:defRPr>
            </a:lvl1pPr>
          </a:lstStyle>
          <a:p>
            <a:fld id="{67FC5CDF-15F9-4054-9F50-C9080AAD3281}" type="slidenum">
              <a:rPr lang="en-US" smtClean="0"/>
              <a:pPr/>
              <a:t>‹#›</a:t>
            </a:fld>
            <a:endParaRPr lang="en-US" dirty="0"/>
          </a:p>
        </p:txBody>
      </p:sp>
      <p:sp>
        <p:nvSpPr>
          <p:cNvPr id="20" name="Rectangle 21"/>
          <p:cNvSpPr>
            <a:spLocks noChangeArrowheads="1"/>
          </p:cNvSpPr>
          <p:nvPr/>
        </p:nvSpPr>
        <p:spPr bwMode="gray">
          <a:xfrm>
            <a:off x="736960" y="6390039"/>
            <a:ext cx="10887724" cy="235586"/>
          </a:xfrm>
          <a:prstGeom prst="rect">
            <a:avLst/>
          </a:prstGeom>
          <a:noFill/>
          <a:ln w="6350">
            <a:noFill/>
            <a:miter lim="800000"/>
            <a:headEnd/>
            <a:tailEnd/>
          </a:ln>
          <a:effectLst/>
        </p:spPr>
        <p:txBody>
          <a:bodyPr wrap="square" lIns="0" tIns="55694" rIns="107104" bIns="55694">
            <a:spAutoFit/>
          </a:bodyPr>
          <a:lstStyle/>
          <a:p>
            <a:pPr eaLnBrk="0" hangingPunct="0"/>
            <a:r>
              <a:rPr lang="en-US" sz="800" dirty="0"/>
              <a:t>For financial professional use only – not for use with</a:t>
            </a:r>
            <a:r>
              <a:rPr lang="en-US" sz="800" baseline="0" dirty="0"/>
              <a:t> the </a:t>
            </a:r>
            <a:r>
              <a:rPr lang="en-US" sz="800" dirty="0"/>
              <a:t>public.</a:t>
            </a:r>
            <a:endParaRPr lang="en-US" sz="800" b="0" i="0" dirty="0">
              <a:solidFill>
                <a:srgbClr val="4D4D4D"/>
              </a:solidFill>
              <a:latin typeface="Calibri" panose="020F0502020204030204" pitchFamily="34" charset="0"/>
              <a:ea typeface="Calibri" panose="020B0604020202020204" pitchFamily="34" charset="-128"/>
            </a:endParaRPr>
          </a:p>
        </p:txBody>
      </p:sp>
      <p:sp>
        <p:nvSpPr>
          <p:cNvPr id="25"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30" name="Straight Connector 29"/>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28" name="Straight Connector 27"/>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80042" y="1185398"/>
            <a:ext cx="1096962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380042" y="7059134"/>
            <a:ext cx="5703825" cy="1077218"/>
          </a:xfrm>
          <a:prstGeom prst="rect">
            <a:avLst/>
          </a:prstGeom>
        </p:spPr>
        <p:txBody>
          <a:bodyPr wrap="square">
            <a:spAutoFit/>
          </a:bodyPr>
          <a:lstStyle/>
          <a:p>
            <a:r>
              <a:rPr lang="en-US" sz="800" dirty="0"/>
              <a:t>DISCLOSURE OPTIONS </a:t>
            </a:r>
            <a:br>
              <a:rPr lang="en-US" sz="800" dirty="0"/>
            </a:br>
            <a:r>
              <a:rPr lang="en-US" sz="800" dirty="0"/>
              <a:t>(Copy + Paste into disclosure</a:t>
            </a:r>
            <a:r>
              <a:rPr lang="en-US" sz="800" baseline="0" dirty="0"/>
              <a:t> text box)</a:t>
            </a:r>
          </a:p>
          <a:p>
            <a:r>
              <a:rPr lang="en-US" sz="800" b="1" dirty="0"/>
              <a:t>Internal: </a:t>
            </a:r>
            <a:r>
              <a:rPr lang="en-US" sz="800" dirty="0"/>
              <a:t>For internal use only – not for public distribution.</a:t>
            </a:r>
          </a:p>
          <a:p>
            <a:r>
              <a:rPr lang="en-US" sz="800" b="1" dirty="0"/>
              <a:t>Client facing: </a:t>
            </a:r>
            <a:r>
              <a:rPr lang="en-US" sz="800" dirty="0"/>
              <a:t>Delete text.</a:t>
            </a:r>
          </a:p>
          <a:p>
            <a:r>
              <a:rPr lang="en-US" sz="800" b="1" dirty="0"/>
              <a:t>Fixed and Life products:  </a:t>
            </a:r>
            <a:r>
              <a:rPr lang="en-US" sz="800" dirty="0"/>
              <a:t>For financial professional use only – not for use with</a:t>
            </a:r>
            <a:r>
              <a:rPr lang="en-US" sz="800" baseline="0" dirty="0"/>
              <a:t> the </a:t>
            </a:r>
            <a:r>
              <a:rPr lang="en-US" sz="800" dirty="0"/>
              <a:t>public.</a:t>
            </a:r>
          </a:p>
          <a:p>
            <a:r>
              <a:rPr lang="en-US" sz="800" b="1" dirty="0"/>
              <a:t>Variable products:  </a:t>
            </a:r>
            <a:r>
              <a:rPr lang="en-US" sz="800" dirty="0"/>
              <a:t>For broker</a:t>
            </a:r>
            <a:r>
              <a:rPr lang="en-US" sz="800" baseline="0" dirty="0"/>
              <a:t>/</a:t>
            </a:r>
            <a:r>
              <a:rPr lang="en-US" sz="800" dirty="0"/>
              <a:t>dealer use only – not for use with</a:t>
            </a:r>
            <a:r>
              <a:rPr lang="en-US" sz="800" baseline="0" dirty="0"/>
              <a:t> the </a:t>
            </a:r>
            <a:r>
              <a:rPr lang="en-US" sz="800" dirty="0"/>
              <a:t>public.</a:t>
            </a:r>
          </a:p>
          <a:p>
            <a:r>
              <a:rPr lang="en-US" sz="800" b="1" dirty="0"/>
              <a:t>Combined audience: </a:t>
            </a:r>
            <a:r>
              <a:rPr lang="en-US" sz="800" dirty="0"/>
              <a:t>For financial</a:t>
            </a:r>
            <a:r>
              <a:rPr lang="en-US" sz="800" baseline="0" dirty="0"/>
              <a:t> professional use only – not for use with the public. </a:t>
            </a:r>
            <a:endParaRPr lang="en-US" sz="800" dirty="0"/>
          </a:p>
          <a:p>
            <a:pPr marL="0" marR="0" indent="0" algn="l" defTabSz="1088167" rtl="0" eaLnBrk="1" fontAlgn="auto" latinLnBrk="0" hangingPunct="1">
              <a:lnSpc>
                <a:spcPct val="100000"/>
              </a:lnSpc>
              <a:spcBef>
                <a:spcPts val="0"/>
              </a:spcBef>
              <a:spcAft>
                <a:spcPts val="0"/>
              </a:spcAft>
              <a:buClrTx/>
              <a:buSzTx/>
              <a:buFontTx/>
              <a:buNone/>
              <a:tabLst/>
              <a:defRPr/>
            </a:pPr>
            <a:r>
              <a:rPr lang="en-US" sz="800" b="1" dirty="0"/>
              <a:t>Event: </a:t>
            </a:r>
            <a:r>
              <a:rPr lang="en-US" sz="800" dirty="0"/>
              <a:t>For &lt;event name&gt; use only </a:t>
            </a:r>
            <a:r>
              <a:rPr lang="en-US" sz="800" baseline="0" dirty="0"/>
              <a:t>– not for use with the public. </a:t>
            </a:r>
            <a:r>
              <a:rPr lang="en-US" sz="800" dirty="0"/>
              <a:t> </a:t>
            </a:r>
            <a:endParaRPr lang="en-US" dirty="0"/>
          </a:p>
        </p:txBody>
      </p:sp>
    </p:spTree>
    <p:custDataLst>
      <p:tags r:id="rId42"/>
    </p:custDataLst>
    <p:extLst>
      <p:ext uri="{BB962C8B-B14F-4D97-AF65-F5344CB8AC3E}">
        <p14:creationId xmlns:p14="http://schemas.microsoft.com/office/powerpoint/2010/main" val="3371218575"/>
      </p:ext>
    </p:extLst>
  </p:cSld>
  <p:clrMap bg1="dk1" tx1="lt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 id="2147483993" r:id="rId26"/>
    <p:sldLayoutId id="2147483994" r:id="rId27"/>
    <p:sldLayoutId id="2147483995" r:id="rId28"/>
    <p:sldLayoutId id="2147483996" r:id="rId29"/>
    <p:sldLayoutId id="2147483997" r:id="rId30"/>
    <p:sldLayoutId id="2147483998" r:id="rId31"/>
    <p:sldLayoutId id="2147483999" r:id="rId32"/>
    <p:sldLayoutId id="2147484000" r:id="rId33"/>
    <p:sldLayoutId id="2147484001" r:id="rId34"/>
    <p:sldLayoutId id="2147484002" r:id="rId35"/>
    <p:sldLayoutId id="2147484003" r:id="rId36"/>
    <p:sldLayoutId id="2147484004" r:id="rId37"/>
    <p:sldLayoutId id="2147484005" r:id="rId38"/>
    <p:sldLayoutId id="2147484006" r:id="rId39"/>
    <p:sldLayoutId id="2147484007" r:id="rId40"/>
  </p:sldLayoutIdLst>
  <p:hf hdr="0" ftr="0" dt="0"/>
  <p:txStyles>
    <p:titleStyle>
      <a:lvl1pPr algn="l" defTabSz="1088167" rtl="0" eaLnBrk="1" latinLnBrk="0" hangingPunct="1">
        <a:lnSpc>
          <a:spcPct val="90000"/>
        </a:lnSpc>
        <a:spcBef>
          <a:spcPct val="0"/>
        </a:spcBef>
        <a:buNone/>
        <a:defRPr kumimoji="0" lang="en-US" sz="2400"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p:titleStyle>
    <p:body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p:bodyStyle>
    <p:otherStyle>
      <a:defPPr>
        <a:defRPr lang="en-US"/>
      </a:defPPr>
      <a:lvl1pPr marL="0" algn="l" defTabSz="1088167" rtl="0" eaLnBrk="1" latinLnBrk="0" hangingPunct="1">
        <a:defRPr sz="2300" kern="1200">
          <a:solidFill>
            <a:schemeClr val="tx1"/>
          </a:solidFill>
          <a:latin typeface="+mn-lt"/>
          <a:ea typeface="+mn-ea"/>
          <a:cs typeface="+mn-cs"/>
        </a:defRPr>
      </a:lvl1pPr>
      <a:lvl2pPr marL="544083" algn="l" defTabSz="1088167" rtl="0" eaLnBrk="1" latinLnBrk="0" hangingPunct="1">
        <a:defRPr sz="2300" kern="1200">
          <a:solidFill>
            <a:schemeClr val="tx1"/>
          </a:solidFill>
          <a:latin typeface="+mn-lt"/>
          <a:ea typeface="+mn-ea"/>
          <a:cs typeface="+mn-cs"/>
        </a:defRPr>
      </a:lvl2pPr>
      <a:lvl3pPr marL="1088167" algn="l" defTabSz="1088167" rtl="0" eaLnBrk="1" latinLnBrk="0" hangingPunct="1">
        <a:defRPr sz="2300" kern="1200">
          <a:solidFill>
            <a:schemeClr val="tx1"/>
          </a:solidFill>
          <a:latin typeface="+mn-lt"/>
          <a:ea typeface="+mn-ea"/>
          <a:cs typeface="+mn-cs"/>
        </a:defRPr>
      </a:lvl3pPr>
      <a:lvl4pPr marL="1632250" algn="l" defTabSz="1088167" rtl="0" eaLnBrk="1" latinLnBrk="0" hangingPunct="1">
        <a:defRPr sz="2300" kern="1200">
          <a:solidFill>
            <a:schemeClr val="tx1"/>
          </a:solidFill>
          <a:latin typeface="+mn-lt"/>
          <a:ea typeface="+mn-ea"/>
          <a:cs typeface="+mn-cs"/>
        </a:defRPr>
      </a:lvl4pPr>
      <a:lvl5pPr marL="2176334" algn="l" defTabSz="1088167" rtl="0" eaLnBrk="1" latinLnBrk="0" hangingPunct="1">
        <a:defRPr sz="2300" kern="1200">
          <a:solidFill>
            <a:schemeClr val="tx1"/>
          </a:solidFill>
          <a:latin typeface="+mn-lt"/>
          <a:ea typeface="+mn-ea"/>
          <a:cs typeface="+mn-cs"/>
        </a:defRPr>
      </a:lvl5pPr>
      <a:lvl6pPr marL="2720417" algn="l" defTabSz="1088167" rtl="0" eaLnBrk="1" latinLnBrk="0" hangingPunct="1">
        <a:defRPr sz="2300" kern="1200">
          <a:solidFill>
            <a:schemeClr val="tx1"/>
          </a:solidFill>
          <a:latin typeface="+mn-lt"/>
          <a:ea typeface="+mn-ea"/>
          <a:cs typeface="+mn-cs"/>
        </a:defRPr>
      </a:lvl6pPr>
      <a:lvl7pPr marL="3264499" algn="l" defTabSz="1088167" rtl="0" eaLnBrk="1" latinLnBrk="0" hangingPunct="1">
        <a:defRPr sz="2300" kern="1200">
          <a:solidFill>
            <a:schemeClr val="tx1"/>
          </a:solidFill>
          <a:latin typeface="+mn-lt"/>
          <a:ea typeface="+mn-ea"/>
          <a:cs typeface="+mn-cs"/>
        </a:defRPr>
      </a:lvl7pPr>
      <a:lvl8pPr marL="3808583" algn="l" defTabSz="1088167" rtl="0" eaLnBrk="1" latinLnBrk="0" hangingPunct="1">
        <a:defRPr sz="2300" kern="1200">
          <a:solidFill>
            <a:schemeClr val="tx1"/>
          </a:solidFill>
          <a:latin typeface="+mn-lt"/>
          <a:ea typeface="+mn-ea"/>
          <a:cs typeface="+mn-cs"/>
        </a:defRPr>
      </a:lvl8pPr>
      <a:lvl9pPr marL="4352667" algn="l" defTabSz="1088167" rtl="0" eaLnBrk="1" latinLnBrk="0" hangingPunct="1">
        <a:defRPr sz="2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33" name="Straight Connector 32"/>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80042" y="260615"/>
            <a:ext cx="10956607" cy="812800"/>
          </a:xfrm>
          <a:prstGeom prst="rect">
            <a:avLst/>
          </a:prstGeom>
        </p:spPr>
        <p:txBody>
          <a:bodyPr vert="horz" lIns="0" tIns="0" rIns="0" bIns="0" rtlCol="0" anchor="b">
            <a:noAutofit/>
          </a:bodyPr>
          <a:lstStyle/>
          <a:p>
            <a:r>
              <a:rPr kumimoji="0" lang="en-US" sz="3200" b="0" i="0" u="none" strike="noStrike" kern="0" cap="none" spc="0" normalizeH="0" baseline="0" noProof="0" dirty="0" smtClean="0">
                <a:ln>
                  <a:noFill/>
                </a:ln>
                <a:solidFill>
                  <a:schemeClr val="tx1"/>
                </a:solidFill>
                <a:effectLst/>
                <a:uLnTx/>
                <a:uFillTx/>
                <a:latin typeface="+mn-lt"/>
                <a:ea typeface="+mn-ea"/>
                <a:cs typeface="+mn-cs"/>
              </a:rPr>
              <a:t>Standard text layout – heading (Calibri 32pt type)</a:t>
            </a:r>
            <a:endParaRPr lang="en-US" sz="3200" dirty="0"/>
          </a:p>
        </p:txBody>
      </p:sp>
      <p:sp>
        <p:nvSpPr>
          <p:cNvPr id="5" name="Footer Placeholder 4"/>
          <p:cNvSpPr>
            <a:spLocks noGrp="1"/>
          </p:cNvSpPr>
          <p:nvPr>
            <p:ph type="ftr" sz="quarter" idx="3"/>
          </p:nvPr>
        </p:nvSpPr>
        <p:spPr>
          <a:xfrm>
            <a:off x="380042" y="6019800"/>
            <a:ext cx="11014214" cy="304800"/>
          </a:xfrm>
          <a:prstGeom prst="rect">
            <a:avLst/>
          </a:prstGeom>
        </p:spPr>
        <p:txBody>
          <a:bodyPr vert="horz" lIns="0" tIns="0" rIns="0" bIns="0" rtlCol="0" anchor="b"/>
          <a:lstStyle>
            <a:lvl1pPr algn="l">
              <a:lnSpc>
                <a:spcPct val="90000"/>
              </a:lnSpc>
              <a:defRPr sz="800">
                <a:solidFill>
                  <a:srgbClr val="5F5F5F"/>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rgbClr val="4D4D4D"/>
                </a:solidFill>
                <a:latin typeface="Calibri" panose="020F0502020204030204" pitchFamily="34" charset="0"/>
              </a:defRPr>
            </a:lvl1pPr>
          </a:lstStyle>
          <a:p>
            <a:fld id="{67FC5CDF-15F9-4054-9F50-C9080AAD3281}" type="slidenum">
              <a:rPr lang="en-US" smtClean="0"/>
              <a:pPr/>
              <a:t>‹#›</a:t>
            </a:fld>
            <a:endParaRPr lang="en-US" dirty="0"/>
          </a:p>
        </p:txBody>
      </p:sp>
      <p:sp>
        <p:nvSpPr>
          <p:cNvPr id="20" name="Rectangle 21"/>
          <p:cNvSpPr>
            <a:spLocks noChangeArrowheads="1"/>
          </p:cNvSpPr>
          <p:nvPr/>
        </p:nvSpPr>
        <p:spPr bwMode="gray">
          <a:xfrm>
            <a:off x="736960" y="6390039"/>
            <a:ext cx="10887724" cy="235586"/>
          </a:xfrm>
          <a:prstGeom prst="rect">
            <a:avLst/>
          </a:prstGeom>
          <a:noFill/>
          <a:ln w="6350">
            <a:noFill/>
            <a:miter lim="800000"/>
            <a:headEnd/>
            <a:tailEnd/>
          </a:ln>
          <a:effectLst/>
        </p:spPr>
        <p:txBody>
          <a:bodyPr wrap="square" lIns="0" tIns="55694" rIns="107104" bIns="55694">
            <a:spAutoFit/>
          </a:bodyPr>
          <a:lstStyle/>
          <a:p>
            <a:pPr eaLnBrk="0" hangingPunct="0"/>
            <a:r>
              <a:rPr lang="en-US" sz="800" b="0" i="0" dirty="0">
                <a:solidFill>
                  <a:srgbClr val="4D4D4D"/>
                </a:solidFill>
                <a:latin typeface="Calibri" panose="020F0502020204030204" pitchFamily="34" charset="0"/>
                <a:ea typeface="Calibri" panose="020B0604020202020204" pitchFamily="34" charset="-128"/>
              </a:rPr>
              <a:t>For </a:t>
            </a:r>
            <a:r>
              <a:rPr lang="en-US" sz="800" b="0" i="0" dirty="0" smtClean="0">
                <a:solidFill>
                  <a:srgbClr val="4D4D4D"/>
                </a:solidFill>
                <a:latin typeface="Calibri" panose="020F0502020204030204" pitchFamily="34" charset="0"/>
                <a:ea typeface="Calibri" panose="020B0604020202020204" pitchFamily="34" charset="-128"/>
              </a:rPr>
              <a:t>financial</a:t>
            </a:r>
            <a:r>
              <a:rPr lang="en-US" sz="800" b="0" i="0" baseline="0" dirty="0" smtClean="0">
                <a:solidFill>
                  <a:srgbClr val="4D4D4D"/>
                </a:solidFill>
                <a:latin typeface="Calibri" panose="020F0502020204030204" pitchFamily="34" charset="0"/>
                <a:ea typeface="Calibri" panose="020B0604020202020204" pitchFamily="34" charset="-128"/>
              </a:rPr>
              <a:t> professional </a:t>
            </a:r>
            <a:r>
              <a:rPr lang="en-US" sz="800" b="0" i="0" baseline="0" dirty="0">
                <a:solidFill>
                  <a:srgbClr val="4D4D4D"/>
                </a:solidFill>
                <a:latin typeface="Calibri" panose="020F0502020204030204" pitchFamily="34" charset="0"/>
                <a:ea typeface="Calibri" panose="020B0604020202020204" pitchFamily="34" charset="-128"/>
              </a:rPr>
              <a:t>use only  –  not for public distribution. </a:t>
            </a:r>
            <a:endParaRPr lang="en-US" sz="800" b="0" i="0" dirty="0">
              <a:solidFill>
                <a:srgbClr val="4D4D4D"/>
              </a:solidFill>
              <a:latin typeface="Calibri" panose="020F0502020204030204" pitchFamily="34" charset="0"/>
              <a:ea typeface="Calibri" panose="020B0604020202020204" pitchFamily="34" charset="-128"/>
            </a:endParaRPr>
          </a:p>
        </p:txBody>
      </p:sp>
      <p:sp>
        <p:nvSpPr>
          <p:cNvPr id="25"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30" name="Straight Connector 29"/>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004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Freeform 54"/>
          <p:cNvSpPr>
            <a:spLocks noEditPoints="1"/>
          </p:cNvSpPr>
          <p:nvPr/>
        </p:nvSpPr>
        <p:spPr bwMode="auto">
          <a:xfrm>
            <a:off x="11488671" y="260648"/>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cxnSp>
        <p:nvCxnSpPr>
          <p:cNvPr id="28" name="Straight Connector 27"/>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855112"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188825"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0" y="-31545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59548" y="-3193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86883" y="-305102"/>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095707" y="-319301"/>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80042" y="1185398"/>
            <a:ext cx="10969625"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7" name="Rectangle 56"/>
          <p:cNvSpPr/>
          <p:nvPr/>
        </p:nvSpPr>
        <p:spPr>
          <a:xfrm>
            <a:off x="380042" y="7059134"/>
            <a:ext cx="5703825" cy="1077218"/>
          </a:xfrm>
          <a:prstGeom prst="rect">
            <a:avLst/>
          </a:prstGeom>
        </p:spPr>
        <p:txBody>
          <a:bodyPr wrap="square">
            <a:spAutoFit/>
          </a:bodyPr>
          <a:lstStyle/>
          <a:p>
            <a:r>
              <a:rPr lang="en-US" sz="800" dirty="0" smtClean="0"/>
              <a:t>DISCLOSURE OPTIONS </a:t>
            </a:r>
            <a:br>
              <a:rPr lang="en-US" sz="800" dirty="0" smtClean="0"/>
            </a:br>
            <a:r>
              <a:rPr lang="en-US" sz="800" dirty="0" smtClean="0"/>
              <a:t>(Copy + Paste into disclosure</a:t>
            </a:r>
            <a:r>
              <a:rPr lang="en-US" sz="800" baseline="0" dirty="0" smtClean="0"/>
              <a:t> text box)</a:t>
            </a:r>
          </a:p>
          <a:p>
            <a:r>
              <a:rPr lang="en-US" sz="800" b="1" dirty="0" smtClean="0"/>
              <a:t>Internal: </a:t>
            </a:r>
            <a:r>
              <a:rPr lang="en-US" sz="800" dirty="0" smtClean="0"/>
              <a:t>For internal use only – not for public distribution.</a:t>
            </a:r>
          </a:p>
          <a:p>
            <a:r>
              <a:rPr lang="en-US" sz="800" b="1" dirty="0" smtClean="0"/>
              <a:t>Client facing: </a:t>
            </a:r>
            <a:r>
              <a:rPr lang="en-US" sz="800" dirty="0" smtClean="0"/>
              <a:t>Delete text.</a:t>
            </a:r>
          </a:p>
          <a:p>
            <a:r>
              <a:rPr lang="en-US" sz="800" b="1" dirty="0" smtClean="0"/>
              <a:t>Fixed and Life products:  </a:t>
            </a:r>
            <a:r>
              <a:rPr lang="en-US" sz="800" dirty="0" smtClean="0"/>
              <a:t>For financial professional use only – not for use with</a:t>
            </a:r>
            <a:r>
              <a:rPr lang="en-US" sz="800" baseline="0" dirty="0" smtClean="0"/>
              <a:t> the </a:t>
            </a:r>
            <a:r>
              <a:rPr lang="en-US" sz="800" dirty="0" smtClean="0"/>
              <a:t>public.</a:t>
            </a:r>
          </a:p>
          <a:p>
            <a:r>
              <a:rPr lang="en-US" sz="800" b="1" dirty="0" smtClean="0"/>
              <a:t>Variable products:  </a:t>
            </a:r>
            <a:r>
              <a:rPr lang="en-US" sz="800" dirty="0" smtClean="0"/>
              <a:t>For broker</a:t>
            </a:r>
            <a:r>
              <a:rPr lang="en-US" sz="800" baseline="0" dirty="0" smtClean="0"/>
              <a:t>/</a:t>
            </a:r>
            <a:r>
              <a:rPr lang="en-US" sz="800" dirty="0" smtClean="0"/>
              <a:t>dealer use only – not for use with</a:t>
            </a:r>
            <a:r>
              <a:rPr lang="en-US" sz="800" baseline="0" dirty="0" smtClean="0"/>
              <a:t> the </a:t>
            </a:r>
            <a:r>
              <a:rPr lang="en-US" sz="800" dirty="0" smtClean="0"/>
              <a:t>public.</a:t>
            </a:r>
          </a:p>
          <a:p>
            <a:r>
              <a:rPr lang="en-US" sz="800" b="1" dirty="0" smtClean="0"/>
              <a:t>Combined audience: </a:t>
            </a:r>
            <a:r>
              <a:rPr lang="en-US" sz="800" dirty="0" smtClean="0"/>
              <a:t>For financial</a:t>
            </a:r>
            <a:r>
              <a:rPr lang="en-US" sz="800" baseline="0" dirty="0" smtClean="0"/>
              <a:t> professional use only – not for use with the public. </a:t>
            </a:r>
            <a:endParaRPr lang="en-US" sz="800" dirty="0" smtClean="0"/>
          </a:p>
          <a:p>
            <a:pPr marL="0" marR="0" indent="0" algn="l" defTabSz="1088167" rtl="0" eaLnBrk="1" fontAlgn="auto" latinLnBrk="0" hangingPunct="1">
              <a:lnSpc>
                <a:spcPct val="100000"/>
              </a:lnSpc>
              <a:spcBef>
                <a:spcPts val="0"/>
              </a:spcBef>
              <a:spcAft>
                <a:spcPts val="0"/>
              </a:spcAft>
              <a:buClrTx/>
              <a:buSzTx/>
              <a:buFontTx/>
              <a:buNone/>
              <a:tabLst/>
              <a:defRPr/>
            </a:pPr>
            <a:r>
              <a:rPr lang="en-US" sz="800" b="1" dirty="0" smtClean="0"/>
              <a:t>Event: </a:t>
            </a:r>
            <a:r>
              <a:rPr lang="en-US" sz="800" dirty="0" smtClean="0"/>
              <a:t>For &lt;event name&gt; use only </a:t>
            </a:r>
            <a:r>
              <a:rPr lang="en-US" sz="800" baseline="0" dirty="0" smtClean="0"/>
              <a:t>– not for use with the public. </a:t>
            </a:r>
            <a:r>
              <a:rPr lang="en-US" sz="800" dirty="0" smtClean="0"/>
              <a:t> </a:t>
            </a:r>
            <a:endParaRPr lang="en-US" dirty="0"/>
          </a:p>
        </p:txBody>
      </p:sp>
    </p:spTree>
    <p:custDataLst>
      <p:tags r:id="rId36"/>
    </p:custDataLst>
    <p:extLst>
      <p:ext uri="{BB962C8B-B14F-4D97-AF65-F5344CB8AC3E}">
        <p14:creationId xmlns:p14="http://schemas.microsoft.com/office/powerpoint/2010/main" val="2347469341"/>
      </p:ext>
    </p:extLst>
  </p:cSld>
  <p:clrMap bg1="dk1" tx1="lt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 id="2147484041" r:id="rId27"/>
    <p:sldLayoutId id="2147484042" r:id="rId28"/>
    <p:sldLayoutId id="2147484043" r:id="rId29"/>
    <p:sldLayoutId id="2147484044" r:id="rId30"/>
    <p:sldLayoutId id="2147484045" r:id="rId31"/>
    <p:sldLayoutId id="2147484046" r:id="rId32"/>
    <p:sldLayoutId id="2147484047" r:id="rId33"/>
    <p:sldLayoutId id="2147484048" r:id="rId34"/>
  </p:sldLayoutIdLst>
  <p:timing>
    <p:tnLst>
      <p:par>
        <p:cTn id="1" dur="indefinite" restart="never" nodeType="tmRoot"/>
      </p:par>
    </p:tnLst>
  </p:timing>
  <p:hf hdr="0" ftr="0" dt="0"/>
  <p:txStyles>
    <p:titleStyle>
      <a:lvl1pPr algn="l" defTabSz="1088167" rtl="0" eaLnBrk="1" latinLnBrk="0" hangingPunct="1">
        <a:lnSpc>
          <a:spcPct val="90000"/>
        </a:lnSpc>
        <a:spcBef>
          <a:spcPct val="0"/>
        </a:spcBef>
        <a:buNone/>
        <a:defRPr kumimoji="0" lang="en-US" sz="2400"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p:titleStyle>
    <p:body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p:bodyStyle>
    <p:otherStyle>
      <a:defPPr>
        <a:defRPr lang="en-US"/>
      </a:defPPr>
      <a:lvl1pPr marL="0" algn="l" defTabSz="1088167" rtl="0" eaLnBrk="1" latinLnBrk="0" hangingPunct="1">
        <a:defRPr sz="2300" kern="1200">
          <a:solidFill>
            <a:schemeClr val="tx1"/>
          </a:solidFill>
          <a:latin typeface="+mn-lt"/>
          <a:ea typeface="+mn-ea"/>
          <a:cs typeface="+mn-cs"/>
        </a:defRPr>
      </a:lvl1pPr>
      <a:lvl2pPr marL="544083" algn="l" defTabSz="1088167" rtl="0" eaLnBrk="1" latinLnBrk="0" hangingPunct="1">
        <a:defRPr sz="2300" kern="1200">
          <a:solidFill>
            <a:schemeClr val="tx1"/>
          </a:solidFill>
          <a:latin typeface="+mn-lt"/>
          <a:ea typeface="+mn-ea"/>
          <a:cs typeface="+mn-cs"/>
        </a:defRPr>
      </a:lvl2pPr>
      <a:lvl3pPr marL="1088167" algn="l" defTabSz="1088167" rtl="0" eaLnBrk="1" latinLnBrk="0" hangingPunct="1">
        <a:defRPr sz="2300" kern="1200">
          <a:solidFill>
            <a:schemeClr val="tx1"/>
          </a:solidFill>
          <a:latin typeface="+mn-lt"/>
          <a:ea typeface="+mn-ea"/>
          <a:cs typeface="+mn-cs"/>
        </a:defRPr>
      </a:lvl3pPr>
      <a:lvl4pPr marL="1632250" algn="l" defTabSz="1088167" rtl="0" eaLnBrk="1" latinLnBrk="0" hangingPunct="1">
        <a:defRPr sz="2300" kern="1200">
          <a:solidFill>
            <a:schemeClr val="tx1"/>
          </a:solidFill>
          <a:latin typeface="+mn-lt"/>
          <a:ea typeface="+mn-ea"/>
          <a:cs typeface="+mn-cs"/>
        </a:defRPr>
      </a:lvl4pPr>
      <a:lvl5pPr marL="2176334" algn="l" defTabSz="1088167" rtl="0" eaLnBrk="1" latinLnBrk="0" hangingPunct="1">
        <a:defRPr sz="2300" kern="1200">
          <a:solidFill>
            <a:schemeClr val="tx1"/>
          </a:solidFill>
          <a:latin typeface="+mn-lt"/>
          <a:ea typeface="+mn-ea"/>
          <a:cs typeface="+mn-cs"/>
        </a:defRPr>
      </a:lvl5pPr>
      <a:lvl6pPr marL="2720417" algn="l" defTabSz="1088167" rtl="0" eaLnBrk="1" latinLnBrk="0" hangingPunct="1">
        <a:defRPr sz="2300" kern="1200">
          <a:solidFill>
            <a:schemeClr val="tx1"/>
          </a:solidFill>
          <a:latin typeface="+mn-lt"/>
          <a:ea typeface="+mn-ea"/>
          <a:cs typeface="+mn-cs"/>
        </a:defRPr>
      </a:lvl6pPr>
      <a:lvl7pPr marL="3264499" algn="l" defTabSz="1088167" rtl="0" eaLnBrk="1" latinLnBrk="0" hangingPunct="1">
        <a:defRPr sz="2300" kern="1200">
          <a:solidFill>
            <a:schemeClr val="tx1"/>
          </a:solidFill>
          <a:latin typeface="+mn-lt"/>
          <a:ea typeface="+mn-ea"/>
          <a:cs typeface="+mn-cs"/>
        </a:defRPr>
      </a:lvl7pPr>
      <a:lvl8pPr marL="3808583" algn="l" defTabSz="1088167" rtl="0" eaLnBrk="1" latinLnBrk="0" hangingPunct="1">
        <a:defRPr sz="2300" kern="1200">
          <a:solidFill>
            <a:schemeClr val="tx1"/>
          </a:solidFill>
          <a:latin typeface="+mn-lt"/>
          <a:ea typeface="+mn-ea"/>
          <a:cs typeface="+mn-cs"/>
        </a:defRPr>
      </a:lvl8pPr>
      <a:lvl9pPr marL="4352667" algn="l" defTabSz="1088167" rtl="0" eaLnBrk="1" latinLnBrk="0" hangingPunct="1">
        <a:defRPr sz="2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33" name="Straight Connector 32"/>
          <p:cNvCxnSpPr/>
          <p:nvPr/>
        </p:nvCxnSpPr>
        <p:spPr>
          <a:xfrm flipV="1">
            <a:off x="380042"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80042" y="260615"/>
            <a:ext cx="10956607" cy="812800"/>
          </a:xfrm>
          <a:prstGeom prst="rect">
            <a:avLst/>
          </a:prstGeom>
        </p:spPr>
        <p:txBody>
          <a:bodyPr vert="horz" lIns="0" tIns="0" rIns="0" bIns="0" rtlCol="0" anchor="b">
            <a:noAutofit/>
          </a:bodyPr>
          <a:lstStyle/>
          <a:p>
            <a:r>
              <a:rPr kumimoji="0" lang="en-US" sz="3200" b="0" i="0" u="none" strike="noStrike" kern="0" cap="none" spc="0" normalizeH="0" baseline="0" noProof="0" dirty="0">
                <a:ln>
                  <a:noFill/>
                </a:ln>
                <a:solidFill>
                  <a:schemeClr val="tx1"/>
                </a:solidFill>
                <a:effectLst/>
                <a:uLnTx/>
                <a:uFillTx/>
                <a:latin typeface="+mn-lt"/>
                <a:ea typeface="+mn-ea"/>
                <a:cs typeface="+mn-cs"/>
              </a:rPr>
              <a:t>Standard text layout – heading (Calibri 32pt type)</a:t>
            </a:r>
            <a:endParaRPr lang="en-US" sz="3200" dirty="0"/>
          </a:p>
        </p:txBody>
      </p:sp>
      <p:sp>
        <p:nvSpPr>
          <p:cNvPr id="5" name="Footer Placeholder 4"/>
          <p:cNvSpPr>
            <a:spLocks noGrp="1"/>
          </p:cNvSpPr>
          <p:nvPr>
            <p:ph type="ftr" sz="quarter" idx="3"/>
          </p:nvPr>
        </p:nvSpPr>
        <p:spPr>
          <a:xfrm>
            <a:off x="380042" y="6019800"/>
            <a:ext cx="11014214" cy="304800"/>
          </a:xfrm>
          <a:prstGeom prst="rect">
            <a:avLst/>
          </a:prstGeom>
        </p:spPr>
        <p:txBody>
          <a:bodyPr vert="horz" lIns="0" tIns="0" rIns="0" bIns="0" rtlCol="0" anchor="b"/>
          <a:lstStyle>
            <a:lvl1pPr algn="l">
              <a:lnSpc>
                <a:spcPct val="90000"/>
              </a:lnSpc>
              <a:defRPr sz="800">
                <a:solidFill>
                  <a:srgbClr val="5F5F5F"/>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380042" y="6325270"/>
            <a:ext cx="365760" cy="365125"/>
          </a:xfrm>
          <a:prstGeom prst="rect">
            <a:avLst/>
          </a:prstGeom>
        </p:spPr>
        <p:txBody>
          <a:bodyPr vert="horz" lIns="0" tIns="54409" rIns="0" bIns="54409" rtlCol="0" anchor="ctr"/>
          <a:lstStyle>
            <a:lvl1pPr algn="l">
              <a:defRPr sz="800">
                <a:solidFill>
                  <a:srgbClr val="4D4D4D"/>
                </a:solidFill>
                <a:latin typeface="Calibri" panose="020F0502020204030204" pitchFamily="34" charset="0"/>
              </a:defRPr>
            </a:lvl1pPr>
          </a:lstStyle>
          <a:p>
            <a:fld id="{67FC5CDF-15F9-4054-9F50-C9080AAD3281}" type="slidenum">
              <a:rPr lang="en-US" smtClean="0"/>
              <a:pPr/>
              <a:t>‹#›</a:t>
            </a:fld>
            <a:endParaRPr lang="en-US" dirty="0"/>
          </a:p>
        </p:txBody>
      </p:sp>
      <p:sp>
        <p:nvSpPr>
          <p:cNvPr id="20" name="Rectangle 21"/>
          <p:cNvSpPr>
            <a:spLocks noChangeArrowheads="1"/>
          </p:cNvSpPr>
          <p:nvPr/>
        </p:nvSpPr>
        <p:spPr bwMode="gray">
          <a:xfrm>
            <a:off x="736960" y="6390039"/>
            <a:ext cx="10887724" cy="235586"/>
          </a:xfrm>
          <a:prstGeom prst="rect">
            <a:avLst/>
          </a:prstGeom>
          <a:noFill/>
          <a:ln w="6350">
            <a:noFill/>
            <a:miter lim="800000"/>
            <a:headEnd/>
            <a:tailEnd/>
          </a:ln>
          <a:effectLst/>
        </p:spPr>
        <p:txBody>
          <a:bodyPr wrap="square" lIns="0" tIns="55694" rIns="107104" bIns="55694">
            <a:spAutoFit/>
          </a:bodyPr>
          <a:lstStyle/>
          <a:p>
            <a:pPr lvl="0"/>
            <a:r>
              <a:rPr lang="en-US" sz="800" dirty="0">
                <a:solidFill>
                  <a:srgbClr val="4D4D4D"/>
                </a:solidFill>
              </a:rPr>
              <a:t>For FMO/FSO Meeting use only - not for public distribution.</a:t>
            </a:r>
          </a:p>
        </p:txBody>
      </p:sp>
      <p:cxnSp>
        <p:nvCxnSpPr>
          <p:cNvPr id="30" name="Straight Connector 29"/>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1855112"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2188825"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0"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59548"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86883"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707"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0042"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5297" y="1073415"/>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5297" y="1185398"/>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5297" y="1295399"/>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855112"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188825"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0"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59548"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386883" y="-342875"/>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004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855112"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859548"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386883"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095707"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21747"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80042" y="1185398"/>
            <a:ext cx="10969625"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0" name="Straight Connector 49"/>
          <p:cNvCxnSpPr/>
          <p:nvPr userDrawn="1"/>
        </p:nvCxnSpPr>
        <p:spPr>
          <a:xfrm flipV="1">
            <a:off x="0"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393190" y="6833486"/>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282897" y="-27420"/>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V="1">
            <a:off x="12188825" y="6901407"/>
            <a:ext cx="0" cy="31545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12188825" y="2150"/>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12188825" y="6856232"/>
            <a:ext cx="39319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225857"/>
      </p:ext>
    </p:extLst>
  </p:cSld>
  <p:clrMap bg1="dk1" tx1="lt1" bg2="dk2"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 id="2147484067" r:id="rId18"/>
    <p:sldLayoutId id="2147484068" r:id="rId19"/>
    <p:sldLayoutId id="2147484069" r:id="rId20"/>
    <p:sldLayoutId id="2147484070" r:id="rId21"/>
    <p:sldLayoutId id="2147484071" r:id="rId22"/>
    <p:sldLayoutId id="2147484072" r:id="rId23"/>
    <p:sldLayoutId id="2147484073" r:id="rId24"/>
    <p:sldLayoutId id="2147484074" r:id="rId25"/>
    <p:sldLayoutId id="2147484075" r:id="rId26"/>
    <p:sldLayoutId id="2147484076" r:id="rId27"/>
  </p:sldLayoutIdLst>
  <p:hf hdr="0" ftr="0" dt="0"/>
  <p:txStyles>
    <p:titleStyle>
      <a:lvl1pPr algn="l" defTabSz="1088167" rtl="0" eaLnBrk="1" latinLnBrk="0" hangingPunct="1">
        <a:lnSpc>
          <a:spcPct val="90000"/>
        </a:lnSpc>
        <a:spcBef>
          <a:spcPct val="0"/>
        </a:spcBef>
        <a:buNone/>
        <a:defRPr kumimoji="0" lang="en-US" sz="2400"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p:titleStyle>
    <p:body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p:bodyStyle>
    <p:otherStyle>
      <a:defPPr>
        <a:defRPr lang="en-US"/>
      </a:defPPr>
      <a:lvl1pPr marL="0" algn="l" defTabSz="1088167" rtl="0" eaLnBrk="1" latinLnBrk="0" hangingPunct="1">
        <a:defRPr sz="2300" kern="1200">
          <a:solidFill>
            <a:schemeClr val="tx1"/>
          </a:solidFill>
          <a:latin typeface="+mn-lt"/>
          <a:ea typeface="+mn-ea"/>
          <a:cs typeface="+mn-cs"/>
        </a:defRPr>
      </a:lvl1pPr>
      <a:lvl2pPr marL="544083" algn="l" defTabSz="1088167" rtl="0" eaLnBrk="1" latinLnBrk="0" hangingPunct="1">
        <a:defRPr sz="2300" kern="1200">
          <a:solidFill>
            <a:schemeClr val="tx1"/>
          </a:solidFill>
          <a:latin typeface="+mn-lt"/>
          <a:ea typeface="+mn-ea"/>
          <a:cs typeface="+mn-cs"/>
        </a:defRPr>
      </a:lvl2pPr>
      <a:lvl3pPr marL="1088167" algn="l" defTabSz="1088167" rtl="0" eaLnBrk="1" latinLnBrk="0" hangingPunct="1">
        <a:defRPr sz="2300" kern="1200">
          <a:solidFill>
            <a:schemeClr val="tx1"/>
          </a:solidFill>
          <a:latin typeface="+mn-lt"/>
          <a:ea typeface="+mn-ea"/>
          <a:cs typeface="+mn-cs"/>
        </a:defRPr>
      </a:lvl3pPr>
      <a:lvl4pPr marL="1632250" algn="l" defTabSz="1088167" rtl="0" eaLnBrk="1" latinLnBrk="0" hangingPunct="1">
        <a:defRPr sz="2300" kern="1200">
          <a:solidFill>
            <a:schemeClr val="tx1"/>
          </a:solidFill>
          <a:latin typeface="+mn-lt"/>
          <a:ea typeface="+mn-ea"/>
          <a:cs typeface="+mn-cs"/>
        </a:defRPr>
      </a:lvl4pPr>
      <a:lvl5pPr marL="2176334" algn="l" defTabSz="1088167" rtl="0" eaLnBrk="1" latinLnBrk="0" hangingPunct="1">
        <a:defRPr sz="2300" kern="1200">
          <a:solidFill>
            <a:schemeClr val="tx1"/>
          </a:solidFill>
          <a:latin typeface="+mn-lt"/>
          <a:ea typeface="+mn-ea"/>
          <a:cs typeface="+mn-cs"/>
        </a:defRPr>
      </a:lvl5pPr>
      <a:lvl6pPr marL="2720417" algn="l" defTabSz="1088167" rtl="0" eaLnBrk="1" latinLnBrk="0" hangingPunct="1">
        <a:defRPr sz="2300" kern="1200">
          <a:solidFill>
            <a:schemeClr val="tx1"/>
          </a:solidFill>
          <a:latin typeface="+mn-lt"/>
          <a:ea typeface="+mn-ea"/>
          <a:cs typeface="+mn-cs"/>
        </a:defRPr>
      </a:lvl6pPr>
      <a:lvl7pPr marL="3264499" algn="l" defTabSz="1088167" rtl="0" eaLnBrk="1" latinLnBrk="0" hangingPunct="1">
        <a:defRPr sz="2300" kern="1200">
          <a:solidFill>
            <a:schemeClr val="tx1"/>
          </a:solidFill>
          <a:latin typeface="+mn-lt"/>
          <a:ea typeface="+mn-ea"/>
          <a:cs typeface="+mn-cs"/>
        </a:defRPr>
      </a:lvl7pPr>
      <a:lvl8pPr marL="3808583" algn="l" defTabSz="1088167" rtl="0" eaLnBrk="1" latinLnBrk="0" hangingPunct="1">
        <a:defRPr sz="2300" kern="1200">
          <a:solidFill>
            <a:schemeClr val="tx1"/>
          </a:solidFill>
          <a:latin typeface="+mn-lt"/>
          <a:ea typeface="+mn-ea"/>
          <a:cs typeface="+mn-cs"/>
        </a:defRPr>
      </a:lvl8pPr>
      <a:lvl9pPr marL="4352667" algn="l" defTabSz="1088167"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pos="246">
          <p15:clr>
            <a:srgbClr val="F26B43"/>
          </p15:clr>
        </p15:guide>
        <p15:guide id="4" pos="7468">
          <p15:clr>
            <a:srgbClr val="F26B43"/>
          </p15:clr>
        </p15:guide>
        <p15:guide id="5" pos="392">
          <p15:clr>
            <a:srgbClr val="F26B43"/>
          </p15:clr>
        </p15:guide>
        <p15:guide id="6" pos="23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2.xml"/><Relationship Id="rId1" Type="http://schemas.openxmlformats.org/officeDocument/2006/relationships/tags" Target="../tags/tag74.xml"/><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7.xml"/><Relationship Id="rId1" Type="http://schemas.openxmlformats.org/officeDocument/2006/relationships/tags" Target="../tags/tag8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0.xml"/><Relationship Id="rId1" Type="http://schemas.openxmlformats.org/officeDocument/2006/relationships/tags" Target="../tags/tag8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1.xml"/><Relationship Id="rId1" Type="http://schemas.openxmlformats.org/officeDocument/2006/relationships/tags" Target="../tags/tag85.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0.xml"/><Relationship Id="rId1" Type="http://schemas.openxmlformats.org/officeDocument/2006/relationships/tags" Target="../tags/tag8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5.xml"/><Relationship Id="rId1" Type="http://schemas.openxmlformats.org/officeDocument/2006/relationships/tags" Target="../tags/tag8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7.xml"/><Relationship Id="rId1" Type="http://schemas.openxmlformats.org/officeDocument/2006/relationships/tags" Target="../tags/tag8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0.xml"/><Relationship Id="rId1" Type="http://schemas.openxmlformats.org/officeDocument/2006/relationships/tags" Target="../tags/tag8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9.xml"/><Relationship Id="rId1" Type="http://schemas.openxmlformats.org/officeDocument/2006/relationships/tags" Target="../tags/tag90.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ags" Target="../tags/tag9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1.xml"/><Relationship Id="rId1" Type="http://schemas.openxmlformats.org/officeDocument/2006/relationships/tags" Target="../tags/tag92.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23.xml"/><Relationship Id="rId1" Type="http://schemas.openxmlformats.org/officeDocument/2006/relationships/tags" Target="../tags/tag75.xml"/><Relationship Id="rId5" Type="http://schemas.openxmlformats.org/officeDocument/2006/relationships/image" Target="../media/image26.png"/><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5.xml"/><Relationship Id="rId1" Type="http://schemas.openxmlformats.org/officeDocument/2006/relationships/tags" Target="../tags/tag93.xml"/><Relationship Id="rId5" Type="http://schemas.openxmlformats.org/officeDocument/2006/relationships/image" Target="../media/image33.png"/><Relationship Id="rId4" Type="http://schemas.openxmlformats.org/officeDocument/2006/relationships/hyperlink" Target="https://www.allianzlife.com/what-we-offer/index-lock"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0.xml"/><Relationship Id="rId1" Type="http://schemas.openxmlformats.org/officeDocument/2006/relationships/tags" Target="../tags/tag9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7.xml"/><Relationship Id="rId1" Type="http://schemas.openxmlformats.org/officeDocument/2006/relationships/tags" Target="../tags/tag9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5.xml"/><Relationship Id="rId1" Type="http://schemas.openxmlformats.org/officeDocument/2006/relationships/tags" Target="../tags/tag9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9.xml"/><Relationship Id="rId1" Type="http://schemas.openxmlformats.org/officeDocument/2006/relationships/tags" Target="../tags/tag97.xml"/><Relationship Id="rId5" Type="http://schemas.openxmlformats.org/officeDocument/2006/relationships/image" Target="../media/image35.png"/><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2.xml"/><Relationship Id="rId1" Type="http://schemas.openxmlformats.org/officeDocument/2006/relationships/tags" Target="../tags/tag98.xml"/><Relationship Id="rId5" Type="http://schemas.openxmlformats.org/officeDocument/2006/relationships/image" Target="../media/image36.png"/><Relationship Id="rId4" Type="http://schemas.openxmlformats.org/officeDocument/2006/relationships/hyperlink" Target="https://www.allianzlife.com/what-we-offer/index-lock"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1.xml"/><Relationship Id="rId1" Type="http://schemas.openxmlformats.org/officeDocument/2006/relationships/tags" Target="../tags/tag99.xml"/><Relationship Id="rId5" Type="http://schemas.openxmlformats.org/officeDocument/2006/relationships/hyperlink" Target="http://www.allianzlife.com/" TargetMode="Externa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5.xml"/><Relationship Id="rId1" Type="http://schemas.openxmlformats.org/officeDocument/2006/relationships/tags" Target="../tags/tag10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5.xml"/><Relationship Id="rId1" Type="http://schemas.openxmlformats.org/officeDocument/2006/relationships/tags" Target="../tags/tag10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8.xml"/><Relationship Id="rId1" Type="http://schemas.openxmlformats.org/officeDocument/2006/relationships/tags" Target="../tags/tag76.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6.xml"/><Relationship Id="rId1" Type="http://schemas.openxmlformats.org/officeDocument/2006/relationships/tags" Target="../tags/tag7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7.xml"/><Relationship Id="rId1" Type="http://schemas.openxmlformats.org/officeDocument/2006/relationships/tags" Target="../tags/tag78.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5.xml"/><Relationship Id="rId1" Type="http://schemas.openxmlformats.org/officeDocument/2006/relationships/tags" Target="../tags/tag79.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5.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5.xml"/><Relationship Id="rId1" Type="http://schemas.openxmlformats.org/officeDocument/2006/relationships/tags" Target="../tags/tag8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0.xml"/><Relationship Id="rId1" Type="http://schemas.openxmlformats.org/officeDocument/2006/relationships/tags" Target="../tags/tag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4"/>
          </p:nvPr>
        </p:nvSpPr>
        <p:spPr>
          <a:xfrm>
            <a:off x="383911" y="2122696"/>
            <a:ext cx="5226497" cy="3109263"/>
          </a:xfrm>
        </p:spPr>
        <p:txBody>
          <a:bodyPr/>
          <a:lstStyle/>
          <a:p>
            <a:r>
              <a:rPr lang="en-US" dirty="0" smtClean="0"/>
              <a:t>Allianz Benefit Control℠ Annuity</a:t>
            </a:r>
          </a:p>
          <a:p>
            <a:r>
              <a:rPr lang="en-US" sz="2800" dirty="0" smtClean="0"/>
              <a:t>Positioning, overview and examples</a:t>
            </a:r>
            <a:endParaRPr lang="en-US" sz="2800" dirty="0"/>
          </a:p>
          <a:p>
            <a:endParaRPr lang="en-US" dirty="0"/>
          </a:p>
        </p:txBody>
      </p:sp>
      <p:sp>
        <p:nvSpPr>
          <p:cNvPr id="4" name="Text Placeholder 3"/>
          <p:cNvSpPr>
            <a:spLocks noGrp="1"/>
          </p:cNvSpPr>
          <p:nvPr>
            <p:ph type="body" sz="quarter" idx="13"/>
          </p:nvPr>
        </p:nvSpPr>
        <p:spPr>
          <a:xfrm>
            <a:off x="383911" y="6309352"/>
            <a:ext cx="5029200" cy="241697"/>
          </a:xfrm>
        </p:spPr>
        <p:txBody>
          <a:bodyPr/>
          <a:lstStyle/>
          <a:p>
            <a:r>
              <a:rPr lang="en-US" dirty="0" smtClean="0"/>
              <a:t>For financial professional use only – not for public distribution. </a:t>
            </a:r>
            <a:endParaRPr lang="en-US" dirty="0"/>
          </a:p>
        </p:txBody>
      </p:sp>
      <p:sp>
        <p:nvSpPr>
          <p:cNvPr id="5" name="Text Placeholder 4"/>
          <p:cNvSpPr>
            <a:spLocks noGrp="1"/>
          </p:cNvSpPr>
          <p:nvPr>
            <p:ph type="body" sz="quarter" idx="23"/>
          </p:nvPr>
        </p:nvSpPr>
        <p:spPr>
          <a:xfrm>
            <a:off x="383911" y="6669011"/>
            <a:ext cx="2808288" cy="182880"/>
          </a:xfrm>
        </p:spPr>
        <p:txBody>
          <a:bodyPr>
            <a:noAutofit/>
          </a:bodyPr>
          <a:lstStyle/>
          <a:p>
            <a:r>
              <a:rPr lang="en-US" dirty="0" smtClean="0"/>
              <a:t>2895434.16</a:t>
            </a:r>
            <a:endParaRPr lang="en-US" dirty="0"/>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5748769" y="930662"/>
            <a:ext cx="6459105" cy="5207080"/>
          </a:xfrm>
          <a:prstGeom prst="rect">
            <a:avLst/>
          </a:prstGeom>
        </p:spPr>
      </p:pic>
      <p:sp>
        <p:nvSpPr>
          <p:cNvPr id="6" name="TextBox 5"/>
          <p:cNvSpPr txBox="1"/>
          <p:nvPr/>
        </p:nvSpPr>
        <p:spPr>
          <a:xfrm>
            <a:off x="383911" y="6490859"/>
            <a:ext cx="3110778" cy="230430"/>
          </a:xfrm>
          <a:prstGeom prst="rect">
            <a:avLst/>
          </a:prstGeom>
          <a:noFill/>
        </p:spPr>
        <p:txBody>
          <a:bodyPr wrap="square" rtlCol="0">
            <a:noAutofit/>
          </a:bodyPr>
          <a:lstStyle/>
          <a:p>
            <a:pPr>
              <a:lnSpc>
                <a:spcPct val="90000"/>
              </a:lnSpc>
            </a:pPr>
            <a:r>
              <a:rPr lang="en-US" sz="900" dirty="0" smtClean="0">
                <a:solidFill>
                  <a:schemeClr val="bg2"/>
                </a:solidFill>
              </a:rPr>
              <a:t>Product feature and availability may vary by state. </a:t>
            </a:r>
          </a:p>
        </p:txBody>
      </p:sp>
    </p:spTree>
    <p:custDataLst>
      <p:tags r:id="rId1"/>
    </p:custDataLst>
    <p:extLst>
      <p:ext uri="{BB962C8B-B14F-4D97-AF65-F5344CB8AC3E}">
        <p14:creationId xmlns:p14="http://schemas.microsoft.com/office/powerpoint/2010/main" val="3580424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FC5CDF-15F9-4054-9F50-C9080AAD3281}" type="slidenum">
              <a:rPr lang="en-US" smtClean="0"/>
              <a:pPr/>
              <a:t>10</a:t>
            </a:fld>
            <a:endParaRPr lang="en-US" dirty="0"/>
          </a:p>
        </p:txBody>
      </p:sp>
      <p:graphicFrame>
        <p:nvGraphicFramePr>
          <p:cNvPr id="25" name="Table 24"/>
          <p:cNvGraphicFramePr>
            <a:graphicFrameLocks noGrp="1"/>
          </p:cNvGraphicFramePr>
          <p:nvPr>
            <p:extLst>
              <p:ext uri="{D42A27DB-BD31-4B8C-83A1-F6EECF244321}">
                <p14:modId xmlns:p14="http://schemas.microsoft.com/office/powerpoint/2010/main" val="3032768445"/>
              </p:ext>
            </p:extLst>
          </p:nvPr>
        </p:nvGraphicFramePr>
        <p:xfrm>
          <a:off x="515823" y="1047157"/>
          <a:ext cx="10698481" cy="1883665"/>
        </p:xfrm>
        <a:graphic>
          <a:graphicData uri="http://schemas.openxmlformats.org/drawingml/2006/table">
            <a:tbl>
              <a:tblPr firstRow="1" bandRow="1">
                <a:tableStyleId>{5C22544A-7EE6-4342-B048-85BDC9FD1C3A}</a:tableStyleId>
              </a:tblPr>
              <a:tblGrid>
                <a:gridCol w="2221855">
                  <a:extLst>
                    <a:ext uri="{9D8B030D-6E8A-4147-A177-3AD203B41FA5}">
                      <a16:colId xmlns:a16="http://schemas.microsoft.com/office/drawing/2014/main" val="20000"/>
                    </a:ext>
                  </a:extLst>
                </a:gridCol>
                <a:gridCol w="1207405">
                  <a:extLst>
                    <a:ext uri="{9D8B030D-6E8A-4147-A177-3AD203B41FA5}">
                      <a16:colId xmlns:a16="http://schemas.microsoft.com/office/drawing/2014/main" val="20001"/>
                    </a:ext>
                  </a:extLst>
                </a:gridCol>
                <a:gridCol w="1207405">
                  <a:extLst>
                    <a:ext uri="{9D8B030D-6E8A-4147-A177-3AD203B41FA5}">
                      <a16:colId xmlns:a16="http://schemas.microsoft.com/office/drawing/2014/main" val="20002"/>
                    </a:ext>
                  </a:extLst>
                </a:gridCol>
                <a:gridCol w="1207405">
                  <a:extLst>
                    <a:ext uri="{9D8B030D-6E8A-4147-A177-3AD203B41FA5}">
                      <a16:colId xmlns:a16="http://schemas.microsoft.com/office/drawing/2014/main" val="20003"/>
                    </a:ext>
                  </a:extLst>
                </a:gridCol>
                <a:gridCol w="1207405">
                  <a:extLst>
                    <a:ext uri="{9D8B030D-6E8A-4147-A177-3AD203B41FA5}">
                      <a16:colId xmlns:a16="http://schemas.microsoft.com/office/drawing/2014/main" val="20004"/>
                    </a:ext>
                  </a:extLst>
                </a:gridCol>
                <a:gridCol w="1207405">
                  <a:extLst>
                    <a:ext uri="{9D8B030D-6E8A-4147-A177-3AD203B41FA5}">
                      <a16:colId xmlns:a16="http://schemas.microsoft.com/office/drawing/2014/main" val="20005"/>
                    </a:ext>
                  </a:extLst>
                </a:gridCol>
                <a:gridCol w="1207405">
                  <a:extLst>
                    <a:ext uri="{9D8B030D-6E8A-4147-A177-3AD203B41FA5}">
                      <a16:colId xmlns:a16="http://schemas.microsoft.com/office/drawing/2014/main" val="20006"/>
                    </a:ext>
                  </a:extLst>
                </a:gridCol>
                <a:gridCol w="1232196">
                  <a:extLst>
                    <a:ext uri="{9D8B030D-6E8A-4147-A177-3AD203B41FA5}">
                      <a16:colId xmlns:a16="http://schemas.microsoft.com/office/drawing/2014/main" val="20007"/>
                    </a:ext>
                  </a:extLst>
                </a:gridCol>
              </a:tblGrid>
              <a:tr h="378108">
                <a:tc gridSpan="8">
                  <a:txBody>
                    <a:bodyPr/>
                    <a:lstStyle/>
                    <a:p>
                      <a:pPr algn="ctr"/>
                      <a:r>
                        <a:rPr lang="en-US" sz="1600" dirty="0" smtClean="0">
                          <a:solidFill>
                            <a:schemeClr val="bg2"/>
                          </a:solidFill>
                        </a:rPr>
                        <a:t>Accelerated</a:t>
                      </a:r>
                      <a:r>
                        <a:rPr lang="en-US" sz="1600" baseline="0" dirty="0" smtClean="0">
                          <a:solidFill>
                            <a:schemeClr val="bg2"/>
                          </a:solidFill>
                        </a:rPr>
                        <a:t> Option</a:t>
                      </a:r>
                      <a:endParaRPr lang="en-US" sz="1600" dirty="0">
                        <a:solidFill>
                          <a:schemeClr val="bg2"/>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551461"/>
                    </a:solidFill>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0000"/>
                  </a:ext>
                </a:extLst>
              </a:tr>
              <a:tr h="268113">
                <a:tc>
                  <a:txBody>
                    <a:bodyPr/>
                    <a:lstStyle/>
                    <a:p>
                      <a:pPr algn="r"/>
                      <a:r>
                        <a:rPr lang="en-US" sz="1200" b="0" dirty="0" smtClean="0">
                          <a:solidFill>
                            <a:srgbClr val="000000"/>
                          </a:solidFill>
                        </a:rPr>
                        <a:t>Interest earned</a:t>
                      </a:r>
                      <a:endParaRPr lang="en-US" sz="1200" b="0" dirty="0">
                        <a:solidFill>
                          <a:srgbClr val="000000"/>
                        </a:solidFill>
                      </a:endParaRPr>
                    </a:p>
                  </a:txBody>
                  <a:tcPr marT="27432" marB="27432" anchor="b">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4.0%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0.0%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2.0%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3.0%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4.5%</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1.5%</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0.0%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309361">
                <a:tc>
                  <a:txBody>
                    <a:bodyPr/>
                    <a:lstStyle/>
                    <a:p>
                      <a:pPr algn="r"/>
                      <a:r>
                        <a:rPr lang="en-US" sz="1200" b="0" dirty="0" smtClean="0">
                          <a:solidFill>
                            <a:schemeClr val="bg2"/>
                          </a:solidFill>
                        </a:rPr>
                        <a:t>PIV Credit</a:t>
                      </a:r>
                      <a:endParaRPr lang="en-US" sz="1200" b="0" dirty="0">
                        <a:solidFill>
                          <a:schemeClr val="bg2"/>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551461"/>
                    </a:solidFill>
                  </a:tcPr>
                </a:tc>
                <a:tc>
                  <a:txBody>
                    <a:bodyPr/>
                    <a:lstStyle/>
                    <a:p>
                      <a:pPr algn="ctr"/>
                      <a:r>
                        <a:rPr lang="en-US" sz="1400" b="1" dirty="0" smtClean="0">
                          <a:solidFill>
                            <a:schemeClr val="bg2"/>
                          </a:solidFill>
                        </a:rPr>
                        <a:t>10.0%</a:t>
                      </a:r>
                      <a:endParaRPr lang="en-US" sz="14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551461"/>
                    </a:solidFill>
                  </a:tcPr>
                </a:tc>
                <a:tc>
                  <a:txBody>
                    <a:bodyPr/>
                    <a:lstStyle/>
                    <a:p>
                      <a:pPr algn="ctr"/>
                      <a:r>
                        <a:rPr lang="en-US" sz="1400" b="1" dirty="0" smtClean="0">
                          <a:solidFill>
                            <a:schemeClr val="bg2"/>
                          </a:solidFill>
                        </a:rPr>
                        <a:t>0.0%</a:t>
                      </a:r>
                      <a:endParaRPr lang="en-US" sz="14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551461"/>
                    </a:solidFill>
                  </a:tcPr>
                </a:tc>
                <a:tc>
                  <a:txBody>
                    <a:bodyPr/>
                    <a:lstStyle/>
                    <a:p>
                      <a:pPr algn="ctr"/>
                      <a:r>
                        <a:rPr lang="en-US" sz="1400" b="1" dirty="0" smtClean="0">
                          <a:solidFill>
                            <a:schemeClr val="bg2"/>
                          </a:solidFill>
                        </a:rPr>
                        <a:t>5.0%</a:t>
                      </a:r>
                      <a:endParaRPr lang="en-US" sz="14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551461"/>
                    </a:solidFill>
                  </a:tcPr>
                </a:tc>
                <a:tc>
                  <a:txBody>
                    <a:bodyPr/>
                    <a:lstStyle/>
                    <a:p>
                      <a:pPr algn="ctr"/>
                      <a:r>
                        <a:rPr lang="en-US" sz="1400" b="1" dirty="0" smtClean="0">
                          <a:solidFill>
                            <a:schemeClr val="bg2"/>
                          </a:solidFill>
                        </a:rPr>
                        <a:t>7.5%</a:t>
                      </a:r>
                      <a:endParaRPr lang="en-US" sz="14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551461"/>
                    </a:solidFill>
                  </a:tcPr>
                </a:tc>
                <a:tc>
                  <a:txBody>
                    <a:bodyPr/>
                    <a:lstStyle/>
                    <a:p>
                      <a:pPr algn="ctr"/>
                      <a:r>
                        <a:rPr lang="en-US" sz="1400" b="1" dirty="0" smtClean="0">
                          <a:solidFill>
                            <a:schemeClr val="bg2"/>
                          </a:solidFill>
                        </a:rPr>
                        <a:t>11.3%</a:t>
                      </a:r>
                      <a:endParaRPr lang="en-US" sz="14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551461"/>
                    </a:solidFill>
                  </a:tcPr>
                </a:tc>
                <a:tc>
                  <a:txBody>
                    <a:bodyPr/>
                    <a:lstStyle/>
                    <a:p>
                      <a:pPr algn="ctr"/>
                      <a:r>
                        <a:rPr lang="en-US" sz="1400" b="1" dirty="0" smtClean="0">
                          <a:solidFill>
                            <a:schemeClr val="bg2"/>
                          </a:solidFill>
                        </a:rPr>
                        <a:t>3.8%</a:t>
                      </a:r>
                      <a:endParaRPr lang="en-US" sz="14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551461"/>
                    </a:solidFill>
                  </a:tcPr>
                </a:tc>
                <a:tc>
                  <a:txBody>
                    <a:bodyPr/>
                    <a:lstStyle/>
                    <a:p>
                      <a:pPr algn="ctr"/>
                      <a:r>
                        <a:rPr lang="en-US" sz="1400" b="1" dirty="0" smtClean="0">
                          <a:solidFill>
                            <a:schemeClr val="bg2"/>
                          </a:solidFill>
                        </a:rPr>
                        <a:t>0.0%</a:t>
                      </a:r>
                      <a:endParaRPr lang="en-US" sz="14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551461"/>
                    </a:solidFill>
                  </a:tcPr>
                </a:tc>
                <a:extLst>
                  <a:ext uri="{0D108BD9-81ED-4DB2-BD59-A6C34878D82A}">
                    <a16:rowId xmlns:a16="http://schemas.microsoft.com/office/drawing/2014/main" val="10002"/>
                  </a:ext>
                </a:extLst>
              </a:tr>
              <a:tr h="309361">
                <a:tc>
                  <a:txBody>
                    <a:bodyPr/>
                    <a:lstStyle/>
                    <a:p>
                      <a:pPr algn="r"/>
                      <a:r>
                        <a:rPr lang="en-US" sz="1200" b="1" dirty="0" smtClean="0">
                          <a:solidFill>
                            <a:schemeClr val="bg2"/>
                          </a:solidFill>
                        </a:rPr>
                        <a:t>PIV </a:t>
                      </a:r>
                      <a:endParaRPr lang="en-US" sz="1200" b="1" dirty="0">
                        <a:solidFill>
                          <a:schemeClr val="bg2"/>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551461"/>
                    </a:solidFill>
                  </a:tcPr>
                </a:tc>
                <a:tc>
                  <a:txBody>
                    <a:bodyPr/>
                    <a:lstStyle/>
                    <a:p>
                      <a:pPr algn="ctr"/>
                      <a:r>
                        <a:rPr lang="en-US" sz="1200" b="1" dirty="0" smtClean="0">
                          <a:solidFill>
                            <a:schemeClr val="bg2"/>
                          </a:solidFill>
                        </a:rPr>
                        <a:t>$145,200</a:t>
                      </a:r>
                      <a:endParaRPr lang="en-US" sz="12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551461"/>
                    </a:solidFill>
                  </a:tcPr>
                </a:tc>
                <a:tc>
                  <a:txBody>
                    <a:bodyPr/>
                    <a:lstStyle/>
                    <a:p>
                      <a:pPr algn="ctr"/>
                      <a:r>
                        <a:rPr lang="en-US" sz="1200" b="1" dirty="0" smtClean="0">
                          <a:solidFill>
                            <a:schemeClr val="bg2"/>
                          </a:solidFill>
                        </a:rPr>
                        <a:t>$145,200</a:t>
                      </a:r>
                      <a:endParaRPr lang="en-US" sz="12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551461"/>
                    </a:solidFill>
                  </a:tcPr>
                </a:tc>
                <a:tc>
                  <a:txBody>
                    <a:bodyPr/>
                    <a:lstStyle/>
                    <a:p>
                      <a:pPr algn="ctr"/>
                      <a:r>
                        <a:rPr lang="en-US" sz="1200" b="1" dirty="0" smtClean="0">
                          <a:solidFill>
                            <a:schemeClr val="bg2"/>
                          </a:solidFill>
                        </a:rPr>
                        <a:t>$152,460</a:t>
                      </a:r>
                      <a:endParaRPr lang="en-US" sz="12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551461"/>
                    </a:solidFill>
                  </a:tcPr>
                </a:tc>
                <a:tc>
                  <a:txBody>
                    <a:bodyPr/>
                    <a:lstStyle/>
                    <a:p>
                      <a:pPr algn="ctr"/>
                      <a:r>
                        <a:rPr lang="en-US" sz="1200" b="1" dirty="0" smtClean="0">
                          <a:solidFill>
                            <a:schemeClr val="bg2"/>
                          </a:solidFill>
                        </a:rPr>
                        <a:t>$163,895</a:t>
                      </a:r>
                      <a:endParaRPr lang="en-US" sz="12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551461"/>
                    </a:solidFill>
                  </a:tcPr>
                </a:tc>
                <a:tc>
                  <a:txBody>
                    <a:bodyPr/>
                    <a:lstStyle/>
                    <a:p>
                      <a:pPr algn="ctr"/>
                      <a:r>
                        <a:rPr lang="en-US" sz="1200" b="1" dirty="0" smtClean="0">
                          <a:solidFill>
                            <a:schemeClr val="bg2"/>
                          </a:solidFill>
                        </a:rPr>
                        <a:t>$182,333</a:t>
                      </a:r>
                      <a:endParaRPr lang="en-US" sz="12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551461"/>
                    </a:solidFill>
                  </a:tcPr>
                </a:tc>
                <a:tc>
                  <a:txBody>
                    <a:bodyPr/>
                    <a:lstStyle/>
                    <a:p>
                      <a:pPr algn="ctr"/>
                      <a:r>
                        <a:rPr lang="en-US" sz="1200" b="1" dirty="0" smtClean="0">
                          <a:solidFill>
                            <a:schemeClr val="bg2"/>
                          </a:solidFill>
                        </a:rPr>
                        <a:t>$189,170</a:t>
                      </a:r>
                      <a:endParaRPr lang="en-US" sz="12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551461"/>
                    </a:solidFill>
                  </a:tcPr>
                </a:tc>
                <a:tc>
                  <a:txBody>
                    <a:bodyPr/>
                    <a:lstStyle/>
                    <a:p>
                      <a:pPr algn="ctr"/>
                      <a:r>
                        <a:rPr lang="en-US" sz="1200" b="1" dirty="0" smtClean="0">
                          <a:solidFill>
                            <a:schemeClr val="bg2"/>
                          </a:solidFill>
                        </a:rPr>
                        <a:t>$189,170</a:t>
                      </a:r>
                      <a:endParaRPr lang="en-US" sz="1200" b="1"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551461"/>
                    </a:solidFill>
                  </a:tcPr>
                </a:tc>
                <a:extLst>
                  <a:ext uri="{0D108BD9-81ED-4DB2-BD59-A6C34878D82A}">
                    <a16:rowId xmlns:a16="http://schemas.microsoft.com/office/drawing/2014/main" val="10003"/>
                  </a:ext>
                </a:extLst>
              </a:tr>
              <a:tr h="309361">
                <a:tc>
                  <a:txBody>
                    <a:bodyPr/>
                    <a:lstStyle/>
                    <a:p>
                      <a:pPr algn="r"/>
                      <a:r>
                        <a:rPr lang="en-US" sz="1200" b="0" dirty="0" smtClean="0">
                          <a:solidFill>
                            <a:srgbClr val="21151F"/>
                          </a:solidFill>
                        </a:rPr>
                        <a:t>AV</a:t>
                      </a:r>
                      <a:r>
                        <a:rPr lang="en-US" sz="1200" b="0" baseline="0" dirty="0" smtClean="0">
                          <a:solidFill>
                            <a:srgbClr val="21151F"/>
                          </a:solidFill>
                        </a:rPr>
                        <a:t> Credit</a:t>
                      </a:r>
                      <a:endParaRPr lang="en-US" sz="1200" b="0" dirty="0">
                        <a:solidFill>
                          <a:srgbClr val="21151F"/>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2.0%</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0.0%</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1.0%</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1.5%</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2.25%</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0.75%</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0.0%</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AF9EB9">
                        <a:alpha val="60000"/>
                      </a:srgbClr>
                    </a:solidFill>
                  </a:tcPr>
                </a:tc>
                <a:extLst>
                  <a:ext uri="{0D108BD9-81ED-4DB2-BD59-A6C34878D82A}">
                    <a16:rowId xmlns:a16="http://schemas.microsoft.com/office/drawing/2014/main" val="10004"/>
                  </a:ext>
                </a:extLst>
              </a:tr>
              <a:tr h="309361">
                <a:tc>
                  <a:txBody>
                    <a:bodyPr/>
                    <a:lstStyle/>
                    <a:p>
                      <a:pPr algn="r"/>
                      <a:r>
                        <a:rPr lang="en-US" sz="1200" b="0" dirty="0" smtClean="0">
                          <a:solidFill>
                            <a:srgbClr val="21151F"/>
                          </a:solidFill>
                        </a:rPr>
                        <a:t>Accumulation Value</a:t>
                      </a:r>
                      <a:endParaRPr lang="en-US" sz="1200" b="0" dirty="0">
                        <a:solidFill>
                          <a:srgbClr val="21151F"/>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$101,050</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$100,090</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$100,140</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$100,691</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$102,000</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$101,796</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AF9EB9">
                        <a:alpha val="60000"/>
                      </a:srgbClr>
                    </a:solidFill>
                  </a:tcPr>
                </a:tc>
                <a:tc>
                  <a:txBody>
                    <a:bodyPr/>
                    <a:lstStyle/>
                    <a:p>
                      <a:pPr algn="ctr"/>
                      <a:r>
                        <a:rPr lang="en-US" sz="1200" b="0" dirty="0" smtClean="0">
                          <a:solidFill>
                            <a:srgbClr val="21151F"/>
                          </a:solidFill>
                        </a:rPr>
                        <a:t>$100,829</a:t>
                      </a:r>
                      <a:endParaRPr lang="en-US" sz="1200" b="0" dirty="0">
                        <a:solidFill>
                          <a:srgbClr val="21151F"/>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AF9EB9">
                        <a:alpha val="60000"/>
                      </a:srgbClr>
                    </a:solidFill>
                  </a:tcPr>
                </a:tc>
                <a:extLst>
                  <a:ext uri="{0D108BD9-81ED-4DB2-BD59-A6C34878D82A}">
                    <a16:rowId xmlns:a16="http://schemas.microsoft.com/office/drawing/2014/main" val="10005"/>
                  </a:ext>
                </a:extLst>
              </a:tr>
            </a:tbl>
          </a:graphicData>
        </a:graphic>
      </p:graphicFrame>
      <p:sp>
        <p:nvSpPr>
          <p:cNvPr id="39" name="Rectangle 38"/>
          <p:cNvSpPr/>
          <p:nvPr/>
        </p:nvSpPr>
        <p:spPr>
          <a:xfrm>
            <a:off x="454530" y="5882360"/>
            <a:ext cx="11211804" cy="430887"/>
          </a:xfrm>
          <a:prstGeom prst="rect">
            <a:avLst/>
          </a:prstGeom>
        </p:spPr>
        <p:txBody>
          <a:bodyPr wrap="square">
            <a:spAutoFit/>
          </a:bodyPr>
          <a:lstStyle/>
          <a:p>
            <a:r>
              <a:rPr lang="en-US" sz="1100" dirty="0">
                <a:solidFill>
                  <a:srgbClr val="000000"/>
                </a:solidFill>
              </a:rPr>
              <a:t>This hypothetical example is used to show how the product features work and assumes </a:t>
            </a:r>
            <a:r>
              <a:rPr lang="en-US" sz="1100" dirty="0" smtClean="0">
                <a:solidFill>
                  <a:srgbClr val="000000"/>
                </a:solidFill>
              </a:rPr>
              <a:t>a premium </a:t>
            </a:r>
            <a:r>
              <a:rPr lang="en-US" sz="1100" dirty="0">
                <a:solidFill>
                  <a:srgbClr val="000000"/>
                </a:solidFill>
              </a:rPr>
              <a:t>bonus. The interest credits used are hypothetical and not meant to represent an actual product nor meant to guarantee results. </a:t>
            </a:r>
          </a:p>
        </p:txBody>
      </p:sp>
      <p:sp>
        <p:nvSpPr>
          <p:cNvPr id="40" name="TextBox 39"/>
          <p:cNvSpPr txBox="1"/>
          <p:nvPr/>
        </p:nvSpPr>
        <p:spPr>
          <a:xfrm>
            <a:off x="355459" y="203008"/>
            <a:ext cx="9332334" cy="1152140"/>
          </a:xfrm>
          <a:prstGeom prst="rect">
            <a:avLst/>
          </a:prstGeom>
          <a:noFill/>
        </p:spPr>
        <p:txBody>
          <a:bodyPr wrap="square" rtlCol="0">
            <a:noAutofit/>
          </a:bodyPr>
          <a:lstStyle/>
          <a:p>
            <a:pPr>
              <a:lnSpc>
                <a:spcPct val="90000"/>
              </a:lnSpc>
            </a:pPr>
            <a:r>
              <a:rPr lang="en-US" sz="4000" dirty="0" smtClean="0"/>
              <a:t>Which option is better for your client? </a:t>
            </a:r>
          </a:p>
        </p:txBody>
      </p:sp>
      <p:grpSp>
        <p:nvGrpSpPr>
          <p:cNvPr id="9" name="Group 8"/>
          <p:cNvGrpSpPr/>
          <p:nvPr/>
        </p:nvGrpSpPr>
        <p:grpSpPr>
          <a:xfrm>
            <a:off x="8218688" y="1110627"/>
            <a:ext cx="3203000" cy="2317516"/>
            <a:chOff x="8368031" y="1487250"/>
            <a:chExt cx="3203000" cy="2317516"/>
          </a:xfrm>
        </p:grpSpPr>
        <p:grpSp>
          <p:nvGrpSpPr>
            <p:cNvPr id="29" name="Group 28"/>
            <p:cNvGrpSpPr/>
            <p:nvPr/>
          </p:nvGrpSpPr>
          <p:grpSpPr>
            <a:xfrm>
              <a:off x="8368031" y="2217618"/>
              <a:ext cx="1723542" cy="1587148"/>
              <a:chOff x="-1478170" y="1962540"/>
              <a:chExt cx="1723542" cy="1587148"/>
            </a:xfrm>
            <a:effectLst>
              <a:outerShdw blurRad="50800" dist="38100" algn="l" rotWithShape="0">
                <a:prstClr val="black">
                  <a:alpha val="40000"/>
                </a:prstClr>
              </a:outerShdw>
            </a:effectLst>
          </p:grpSpPr>
          <p:grpSp>
            <p:nvGrpSpPr>
              <p:cNvPr id="30" name="Group 29"/>
              <p:cNvGrpSpPr/>
              <p:nvPr/>
            </p:nvGrpSpPr>
            <p:grpSpPr>
              <a:xfrm>
                <a:off x="-1436577" y="1962540"/>
                <a:ext cx="1556198" cy="1587148"/>
                <a:chOff x="8644153" y="3194125"/>
                <a:chExt cx="1556198" cy="1587148"/>
              </a:xfrm>
              <a:solidFill>
                <a:srgbClr val="AF9EB9"/>
              </a:solidFill>
            </p:grpSpPr>
            <p:sp>
              <p:nvSpPr>
                <p:cNvPr id="32" name="Teardrop 31"/>
                <p:cNvSpPr>
                  <a:spLocks noChangeAspect="1"/>
                </p:cNvSpPr>
                <p:nvPr/>
              </p:nvSpPr>
              <p:spPr>
                <a:xfrm rot="819515">
                  <a:off x="8644153" y="3194125"/>
                  <a:ext cx="1556198" cy="1587148"/>
                </a:xfrm>
                <a:prstGeom prst="teardrop">
                  <a:avLst>
                    <a:gd name="adj" fmla="val 988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33" name="Oval 32"/>
                <p:cNvSpPr/>
                <p:nvPr/>
              </p:nvSpPr>
              <p:spPr>
                <a:xfrm>
                  <a:off x="8764634" y="3306256"/>
                  <a:ext cx="1371600" cy="1371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l" defTabSz="1088167" rtl="0" eaLnBrk="1" fontAlgn="auto" latinLnBrk="0" hangingPunct="1">
                    <a:lnSpc>
                      <a:spcPts val="12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srgbClr val="0F898F"/>
                    </a:solidFill>
                    <a:effectLst/>
                    <a:uLnTx/>
                    <a:uFillTx/>
                    <a:latin typeface="Calibri"/>
                    <a:ea typeface="+mn-ea"/>
                    <a:cs typeface="+mn-cs"/>
                  </a:endParaRPr>
                </a:p>
              </p:txBody>
            </p:sp>
          </p:grpSp>
          <p:sp>
            <p:nvSpPr>
              <p:cNvPr id="31" name="TextBox 30"/>
              <p:cNvSpPr txBox="1"/>
              <p:nvPr/>
            </p:nvSpPr>
            <p:spPr>
              <a:xfrm>
                <a:off x="-1478170" y="2434395"/>
                <a:ext cx="1723542" cy="621529"/>
              </a:xfrm>
              <a:prstGeom prst="rect">
                <a:avLst/>
              </a:prstGeom>
              <a:noFill/>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551461"/>
                    </a:solidFill>
                    <a:effectLst/>
                    <a:uLnTx/>
                    <a:uFillTx/>
                    <a:latin typeface="Calibri"/>
                    <a:ea typeface="+mn-ea"/>
                    <a:cs typeface="+mn-cs"/>
                  </a:rPr>
                  <a:t>ENHANCE OPPORTUNITY</a:t>
                </a:r>
                <a:br>
                  <a:rPr kumimoji="0" lang="en-US" sz="1600" b="1" i="0" u="none" strike="noStrike" kern="1200" cap="none" spc="0" normalizeH="0" baseline="0" noProof="0" dirty="0" smtClean="0">
                    <a:ln>
                      <a:noFill/>
                    </a:ln>
                    <a:solidFill>
                      <a:srgbClr val="551461"/>
                    </a:solidFill>
                    <a:effectLst/>
                    <a:uLnTx/>
                    <a:uFillTx/>
                    <a:latin typeface="Calibri"/>
                    <a:ea typeface="+mn-ea"/>
                    <a:cs typeface="+mn-cs"/>
                  </a:rPr>
                </a:br>
                <a:r>
                  <a:rPr kumimoji="0" lang="en-US" sz="1200" b="0" i="0" u="none" strike="noStrike" kern="1200" cap="none" spc="0" normalizeH="0" baseline="0" noProof="0" dirty="0" smtClean="0">
                    <a:ln>
                      <a:noFill/>
                    </a:ln>
                    <a:solidFill>
                      <a:srgbClr val="551461"/>
                    </a:solidFill>
                    <a:effectLst/>
                    <a:uLnTx/>
                    <a:uFillTx/>
                    <a:latin typeface="Calibri"/>
                    <a:ea typeface="+mn-ea"/>
                    <a:cs typeface="+mn-cs"/>
                  </a:rPr>
                  <a:t>for income</a:t>
                </a:r>
              </a:p>
            </p:txBody>
          </p:sp>
        </p:grpSp>
        <p:grpSp>
          <p:nvGrpSpPr>
            <p:cNvPr id="6" name="Group 5"/>
            <p:cNvGrpSpPr/>
            <p:nvPr/>
          </p:nvGrpSpPr>
          <p:grpSpPr>
            <a:xfrm>
              <a:off x="10199431" y="1487250"/>
              <a:ext cx="1371600" cy="1730767"/>
              <a:chOff x="10199431" y="1487250"/>
              <a:chExt cx="1371600" cy="1730767"/>
            </a:xfrm>
          </p:grpSpPr>
          <p:sp>
            <p:nvSpPr>
              <p:cNvPr id="37" name="Rectangle 36"/>
              <p:cNvSpPr/>
              <p:nvPr/>
            </p:nvSpPr>
            <p:spPr>
              <a:xfrm>
                <a:off x="10199431" y="1487250"/>
                <a:ext cx="1371600" cy="822960"/>
              </a:xfrm>
              <a:prstGeom prst="rect">
                <a:avLst/>
              </a:prstGeom>
              <a:solidFill>
                <a:srgbClr val="551461"/>
              </a:solidFill>
              <a:ln>
                <a:solidFill>
                  <a:schemeClr val="bg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libri"/>
                    <a:ea typeface="+mn-ea"/>
                    <a:cs typeface="+mn-cs"/>
                  </a:rPr>
                  <a:t>$189,170</a:t>
                </a:r>
              </a:p>
            </p:txBody>
          </p:sp>
          <p:sp>
            <p:nvSpPr>
              <p:cNvPr id="17" name="Rectangle 16"/>
              <p:cNvSpPr/>
              <p:nvPr/>
            </p:nvSpPr>
            <p:spPr>
              <a:xfrm>
                <a:off x="10199431" y="2395057"/>
                <a:ext cx="1371600" cy="822960"/>
              </a:xfrm>
              <a:prstGeom prst="rect">
                <a:avLst/>
              </a:prstGeom>
              <a:solidFill>
                <a:srgbClr val="AF9EB9"/>
              </a:solidFill>
              <a:ln>
                <a:solidFill>
                  <a:schemeClr val="bg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libri"/>
                    <a:ea typeface="+mn-ea"/>
                    <a:cs typeface="+mn-cs"/>
                  </a:rPr>
                  <a:t>$100,829</a:t>
                </a:r>
              </a:p>
            </p:txBody>
          </p:sp>
        </p:grpSp>
      </p:grpSp>
      <p:sp>
        <p:nvSpPr>
          <p:cNvPr id="19" name="TextBox 18"/>
          <p:cNvSpPr txBox="1"/>
          <p:nvPr/>
        </p:nvSpPr>
        <p:spPr>
          <a:xfrm>
            <a:off x="462441" y="5546455"/>
            <a:ext cx="7583643" cy="248329"/>
          </a:xfrm>
          <a:prstGeom prst="rect">
            <a:avLst/>
          </a:prstGeom>
          <a:noFill/>
        </p:spPr>
        <p:txBody>
          <a:bodyPr wrap="square" rtlCol="0">
            <a:noAutofit/>
          </a:bodyPr>
          <a:lstStyle/>
          <a:p>
            <a:pPr>
              <a:lnSpc>
                <a:spcPct val="90000"/>
              </a:lnSpc>
            </a:pPr>
            <a:r>
              <a:rPr lang="en-US" sz="1000" dirty="0">
                <a:latin typeface="Calibri" pitchFamily="34" charset="0"/>
                <a:ea typeface="ＭＳ Ｐゴシック" pitchFamily="-28" charset="-128"/>
              </a:rPr>
              <a:t>Assumption: Starting premium $</a:t>
            </a:r>
            <a:r>
              <a:rPr lang="en-US" sz="1000" dirty="0" smtClean="0">
                <a:latin typeface="Calibri" pitchFamily="34" charset="0"/>
                <a:ea typeface="ＭＳ Ｐゴシック" pitchFamily="-28" charset="-128"/>
              </a:rPr>
              <a:t>100,000 with premium bonus 32%</a:t>
            </a:r>
            <a:endParaRPr lang="en-US" sz="1000" dirty="0" smtClean="0"/>
          </a:p>
        </p:txBody>
      </p:sp>
      <p:graphicFrame>
        <p:nvGraphicFramePr>
          <p:cNvPr id="22" name="Table 21"/>
          <p:cNvGraphicFramePr>
            <a:graphicFrameLocks noGrp="1"/>
          </p:cNvGraphicFramePr>
          <p:nvPr>
            <p:extLst>
              <p:ext uri="{D42A27DB-BD31-4B8C-83A1-F6EECF244321}">
                <p14:modId xmlns:p14="http://schemas.microsoft.com/office/powerpoint/2010/main" val="2423096212"/>
              </p:ext>
            </p:extLst>
          </p:nvPr>
        </p:nvGraphicFramePr>
        <p:xfrm>
          <a:off x="517062" y="3645445"/>
          <a:ext cx="10712147" cy="1670304"/>
        </p:xfrm>
        <a:graphic>
          <a:graphicData uri="http://schemas.openxmlformats.org/drawingml/2006/table">
            <a:tbl>
              <a:tblPr firstRow="1" bandRow="1">
                <a:tableStyleId>{5C22544A-7EE6-4342-B048-85BDC9FD1C3A}</a:tableStyleId>
              </a:tblPr>
              <a:tblGrid>
                <a:gridCol w="2267204">
                  <a:extLst>
                    <a:ext uri="{9D8B030D-6E8A-4147-A177-3AD203B41FA5}">
                      <a16:colId xmlns:a16="http://schemas.microsoft.com/office/drawing/2014/main" val="20000"/>
                    </a:ext>
                  </a:extLst>
                </a:gridCol>
                <a:gridCol w="1202892">
                  <a:extLst>
                    <a:ext uri="{9D8B030D-6E8A-4147-A177-3AD203B41FA5}">
                      <a16:colId xmlns:a16="http://schemas.microsoft.com/office/drawing/2014/main" val="20001"/>
                    </a:ext>
                  </a:extLst>
                </a:gridCol>
                <a:gridCol w="1202892">
                  <a:extLst>
                    <a:ext uri="{9D8B030D-6E8A-4147-A177-3AD203B41FA5}">
                      <a16:colId xmlns:a16="http://schemas.microsoft.com/office/drawing/2014/main" val="20002"/>
                    </a:ext>
                  </a:extLst>
                </a:gridCol>
                <a:gridCol w="1202892">
                  <a:extLst>
                    <a:ext uri="{9D8B030D-6E8A-4147-A177-3AD203B41FA5}">
                      <a16:colId xmlns:a16="http://schemas.microsoft.com/office/drawing/2014/main" val="20003"/>
                    </a:ext>
                  </a:extLst>
                </a:gridCol>
                <a:gridCol w="1202892">
                  <a:extLst>
                    <a:ext uri="{9D8B030D-6E8A-4147-A177-3AD203B41FA5}">
                      <a16:colId xmlns:a16="http://schemas.microsoft.com/office/drawing/2014/main" val="20004"/>
                    </a:ext>
                  </a:extLst>
                </a:gridCol>
                <a:gridCol w="1202892">
                  <a:extLst>
                    <a:ext uri="{9D8B030D-6E8A-4147-A177-3AD203B41FA5}">
                      <a16:colId xmlns:a16="http://schemas.microsoft.com/office/drawing/2014/main" val="20005"/>
                    </a:ext>
                  </a:extLst>
                </a:gridCol>
                <a:gridCol w="1202892">
                  <a:extLst>
                    <a:ext uri="{9D8B030D-6E8A-4147-A177-3AD203B41FA5}">
                      <a16:colId xmlns:a16="http://schemas.microsoft.com/office/drawing/2014/main" val="20006"/>
                    </a:ext>
                  </a:extLst>
                </a:gridCol>
                <a:gridCol w="1227591">
                  <a:extLst>
                    <a:ext uri="{9D8B030D-6E8A-4147-A177-3AD203B41FA5}">
                      <a16:colId xmlns:a16="http://schemas.microsoft.com/office/drawing/2014/main" val="20007"/>
                    </a:ext>
                  </a:extLst>
                </a:gridCol>
              </a:tblGrid>
              <a:tr h="0">
                <a:tc gridSpan="8">
                  <a:txBody>
                    <a:bodyPr/>
                    <a:lstStyle/>
                    <a:p>
                      <a:pPr algn="ctr"/>
                      <a:r>
                        <a:rPr lang="en-US" sz="1600" dirty="0" smtClean="0">
                          <a:solidFill>
                            <a:schemeClr val="bg2"/>
                          </a:solidFill>
                        </a:rPr>
                        <a:t>Balanced</a:t>
                      </a:r>
                      <a:r>
                        <a:rPr lang="en-US" sz="1600" baseline="0" dirty="0" smtClean="0">
                          <a:solidFill>
                            <a:schemeClr val="bg2"/>
                          </a:solidFill>
                        </a:rPr>
                        <a:t> Option</a:t>
                      </a:r>
                      <a:endParaRPr lang="en-US" sz="1600" dirty="0">
                        <a:solidFill>
                          <a:schemeClr val="bg2"/>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solidFill>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0000"/>
                  </a:ext>
                </a:extLst>
              </a:tr>
              <a:tr h="0">
                <a:tc>
                  <a:txBody>
                    <a:bodyPr/>
                    <a:lstStyle/>
                    <a:p>
                      <a:pPr algn="r"/>
                      <a:r>
                        <a:rPr lang="en-US" sz="1200" b="0" dirty="0" smtClean="0">
                          <a:solidFill>
                            <a:srgbClr val="000000"/>
                          </a:solidFill>
                        </a:rPr>
                        <a:t>Interest earned</a:t>
                      </a:r>
                      <a:endParaRPr lang="en-US" sz="1200" b="0" dirty="0">
                        <a:solidFill>
                          <a:srgbClr val="000000"/>
                        </a:solidFill>
                      </a:endParaRPr>
                    </a:p>
                  </a:txBody>
                  <a:tcPr marT="27432" marB="27432" anchor="b">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4.0%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0.0%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2.0%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3.0%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4.5%</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1.5%</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tc>
                  <a:txBody>
                    <a:bodyPr/>
                    <a:lstStyle/>
                    <a:p>
                      <a:pPr algn="ctr"/>
                      <a:r>
                        <a:rPr lang="en-US" sz="1200" b="0" dirty="0" smtClean="0">
                          <a:solidFill>
                            <a:srgbClr val="000000"/>
                          </a:solidFill>
                        </a:rPr>
                        <a:t>0.0%</a:t>
                      </a:r>
                      <a:endParaRPr lang="en-US" sz="1200" b="0" dirty="0">
                        <a:solidFill>
                          <a:srgbClr val="000000"/>
                        </a:solidFill>
                      </a:endParaRPr>
                    </a:p>
                  </a:txBody>
                  <a:tcPr marT="27432" marB="27432"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227160">
                <a:tc>
                  <a:txBody>
                    <a:bodyPr/>
                    <a:lstStyle/>
                    <a:p>
                      <a:pPr algn="r"/>
                      <a:r>
                        <a:rPr lang="en-US" sz="1200" b="0" dirty="0" smtClean="0">
                          <a:solidFill>
                            <a:schemeClr val="bg2"/>
                          </a:solidFill>
                        </a:rPr>
                        <a:t>PIV Credit</a:t>
                      </a:r>
                      <a:endParaRPr lang="en-US" sz="1200" b="0" dirty="0">
                        <a:solidFill>
                          <a:schemeClr val="bg2"/>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6.0%</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0.0%</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3.0%</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4.5%</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6.75%</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2.25%</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0.0%</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0">
                <a:tc>
                  <a:txBody>
                    <a:bodyPr/>
                    <a:lstStyle/>
                    <a:p>
                      <a:pPr algn="r"/>
                      <a:r>
                        <a:rPr lang="en-US" sz="1200" b="0" dirty="0" smtClean="0">
                          <a:solidFill>
                            <a:schemeClr val="bg2"/>
                          </a:solidFill>
                        </a:rPr>
                        <a:t>PIV </a:t>
                      </a:r>
                      <a:endParaRPr lang="en-US" sz="1200" b="0" dirty="0">
                        <a:solidFill>
                          <a:schemeClr val="bg2"/>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$139,920</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solidFill>
                  </a:tcPr>
                </a:tc>
                <a:tc>
                  <a:txBody>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lang="en-US" sz="1200" b="0" dirty="0" smtClean="0">
                          <a:solidFill>
                            <a:schemeClr val="bg2"/>
                          </a:solidFill>
                        </a:rPr>
                        <a:t>$139,920</a:t>
                      </a: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$144,118</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$150,603</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$160,769</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$164,386</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solidFill>
                  </a:tcPr>
                </a:tc>
                <a:tc>
                  <a:txBody>
                    <a:bodyPr/>
                    <a:lstStyle/>
                    <a:p>
                      <a:pPr algn="ctr"/>
                      <a:r>
                        <a:rPr lang="en-US" sz="1200" b="0" dirty="0" smtClean="0">
                          <a:solidFill>
                            <a:schemeClr val="bg2"/>
                          </a:solidFill>
                        </a:rPr>
                        <a:t>$164,386</a:t>
                      </a:r>
                      <a:endParaRPr lang="en-US" sz="1200" b="0" dirty="0">
                        <a:solidFill>
                          <a:schemeClr val="bg2"/>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0">
                <a:tc>
                  <a:txBody>
                    <a:bodyPr/>
                    <a:lstStyle/>
                    <a:p>
                      <a:pPr algn="r"/>
                      <a:r>
                        <a:rPr lang="en-US" sz="1200" b="0" dirty="0" smtClean="0">
                          <a:solidFill>
                            <a:schemeClr val="accent1">
                              <a:lumMod val="50000"/>
                            </a:schemeClr>
                          </a:solidFill>
                        </a:rPr>
                        <a:t>AV</a:t>
                      </a:r>
                      <a:r>
                        <a:rPr lang="en-US" sz="1200" b="0" baseline="0" dirty="0" smtClean="0">
                          <a:solidFill>
                            <a:schemeClr val="accent1">
                              <a:lumMod val="50000"/>
                            </a:schemeClr>
                          </a:solidFill>
                        </a:rPr>
                        <a:t> Credit</a:t>
                      </a:r>
                      <a:endParaRPr lang="en-US" sz="1200" b="0" dirty="0">
                        <a:solidFill>
                          <a:schemeClr val="accent1">
                            <a:lumMod val="50000"/>
                          </a:schemeClr>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0" dirty="0" smtClean="0">
                          <a:solidFill>
                            <a:schemeClr val="accent1">
                              <a:lumMod val="50000"/>
                            </a:schemeClr>
                          </a:solidFill>
                        </a:rPr>
                        <a:t>4.0%</a:t>
                      </a:r>
                      <a:endParaRPr lang="en-US" sz="1200" b="0"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0" dirty="0" smtClean="0">
                          <a:solidFill>
                            <a:schemeClr val="accent1">
                              <a:lumMod val="50000"/>
                            </a:schemeClr>
                          </a:solidFill>
                        </a:rPr>
                        <a:t>0.0%</a:t>
                      </a:r>
                      <a:endParaRPr lang="en-US" sz="1200" b="0"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0" dirty="0" smtClean="0">
                          <a:solidFill>
                            <a:schemeClr val="accent1">
                              <a:lumMod val="50000"/>
                            </a:schemeClr>
                          </a:solidFill>
                        </a:rPr>
                        <a:t>2.0%</a:t>
                      </a:r>
                      <a:endParaRPr lang="en-US" sz="1200" b="0"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0" dirty="0" smtClean="0">
                          <a:solidFill>
                            <a:schemeClr val="accent1">
                              <a:lumMod val="50000"/>
                            </a:schemeClr>
                          </a:solidFill>
                        </a:rPr>
                        <a:t>3.0%</a:t>
                      </a:r>
                      <a:endParaRPr lang="en-US" sz="1200" b="0"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0" dirty="0" smtClean="0">
                          <a:solidFill>
                            <a:schemeClr val="accent1">
                              <a:lumMod val="50000"/>
                            </a:schemeClr>
                          </a:solidFill>
                        </a:rPr>
                        <a:t>4.5%</a:t>
                      </a:r>
                      <a:endParaRPr lang="en-US" sz="1200" b="0"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0" dirty="0" smtClean="0">
                          <a:solidFill>
                            <a:schemeClr val="accent1">
                              <a:lumMod val="50000"/>
                            </a:schemeClr>
                          </a:solidFill>
                        </a:rPr>
                        <a:t>1.5%</a:t>
                      </a:r>
                      <a:endParaRPr lang="en-US" sz="1200" b="0"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0" dirty="0" smtClean="0">
                          <a:solidFill>
                            <a:schemeClr val="accent1">
                              <a:lumMod val="50000"/>
                            </a:schemeClr>
                          </a:solidFill>
                        </a:rPr>
                        <a:t>0.0%</a:t>
                      </a:r>
                      <a:endParaRPr lang="en-US" sz="1200" b="0"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0">
                <a:tc>
                  <a:txBody>
                    <a:bodyPr/>
                    <a:lstStyle/>
                    <a:p>
                      <a:pPr algn="r"/>
                      <a:r>
                        <a:rPr lang="en-US" sz="1200" b="1" dirty="0" smtClean="0">
                          <a:solidFill>
                            <a:schemeClr val="accent1">
                              <a:lumMod val="50000"/>
                            </a:schemeClr>
                          </a:solidFill>
                        </a:rPr>
                        <a:t>Accumulation Value</a:t>
                      </a:r>
                      <a:endParaRPr lang="en-US" sz="1200" b="1" dirty="0">
                        <a:solidFill>
                          <a:schemeClr val="accent1">
                            <a:lumMod val="50000"/>
                          </a:schemeClr>
                        </a:solidFill>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1" dirty="0" smtClean="0">
                          <a:solidFill>
                            <a:schemeClr val="accent1">
                              <a:lumMod val="50000"/>
                            </a:schemeClr>
                          </a:solidFill>
                        </a:rPr>
                        <a:t>$103,050</a:t>
                      </a:r>
                      <a:endParaRPr lang="en-US" sz="1200" b="1"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1" dirty="0" smtClean="0">
                          <a:solidFill>
                            <a:schemeClr val="accent1">
                              <a:lumMod val="50000"/>
                            </a:schemeClr>
                          </a:solidFill>
                        </a:rPr>
                        <a:t>$102,071</a:t>
                      </a:r>
                      <a:endParaRPr lang="en-US" sz="1200" b="1"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1" dirty="0" smtClean="0">
                          <a:solidFill>
                            <a:schemeClr val="accent1">
                              <a:lumMod val="50000"/>
                            </a:schemeClr>
                          </a:solidFill>
                        </a:rPr>
                        <a:t>$103,143</a:t>
                      </a:r>
                      <a:endParaRPr lang="en-US" sz="1200" b="1"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1" dirty="0" smtClean="0">
                          <a:solidFill>
                            <a:schemeClr val="accent1">
                              <a:lumMod val="50000"/>
                            </a:schemeClr>
                          </a:solidFill>
                        </a:rPr>
                        <a:t>$105,257</a:t>
                      </a:r>
                      <a:endParaRPr lang="en-US" sz="1200" b="1"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1" dirty="0" smtClean="0">
                          <a:solidFill>
                            <a:schemeClr val="accent1">
                              <a:lumMod val="50000"/>
                            </a:schemeClr>
                          </a:solidFill>
                        </a:rPr>
                        <a:t>$108,994</a:t>
                      </a:r>
                      <a:endParaRPr lang="en-US" sz="1200" b="1"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1" dirty="0" smtClean="0">
                          <a:solidFill>
                            <a:schemeClr val="accent1">
                              <a:lumMod val="50000"/>
                            </a:schemeClr>
                          </a:solidFill>
                        </a:rPr>
                        <a:t>$109,593</a:t>
                      </a:r>
                      <a:endParaRPr lang="en-US" sz="1200" b="1"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a:r>
                        <a:rPr lang="en-US" sz="1200" b="1" dirty="0" smtClean="0">
                          <a:solidFill>
                            <a:schemeClr val="accent1">
                              <a:lumMod val="50000"/>
                            </a:schemeClr>
                          </a:solidFill>
                        </a:rPr>
                        <a:t>$108,552</a:t>
                      </a:r>
                      <a:endParaRPr lang="en-US" sz="1200" b="1" dirty="0">
                        <a:solidFill>
                          <a:schemeClr val="accent1">
                            <a:lumMod val="50000"/>
                          </a:schemeClr>
                        </a:solidFill>
                      </a:endParaRPr>
                    </a:p>
                  </a:txBody>
                  <a:tcPr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pSp>
        <p:nvGrpSpPr>
          <p:cNvPr id="8" name="Group 7"/>
          <p:cNvGrpSpPr/>
          <p:nvPr/>
        </p:nvGrpSpPr>
        <p:grpSpPr>
          <a:xfrm>
            <a:off x="8197347" y="3516378"/>
            <a:ext cx="3254516" cy="2264113"/>
            <a:chOff x="8600596" y="3803536"/>
            <a:chExt cx="3254516" cy="2264113"/>
          </a:xfrm>
        </p:grpSpPr>
        <p:grpSp>
          <p:nvGrpSpPr>
            <p:cNvPr id="34" name="Group 33"/>
            <p:cNvGrpSpPr/>
            <p:nvPr/>
          </p:nvGrpSpPr>
          <p:grpSpPr>
            <a:xfrm>
              <a:off x="8600596" y="4480501"/>
              <a:ext cx="1556198" cy="1587148"/>
              <a:chOff x="8686232" y="3194125"/>
              <a:chExt cx="1556198" cy="1587148"/>
            </a:xfrm>
            <a:effectLst>
              <a:outerShdw blurRad="50800" dist="38100" algn="l" rotWithShape="0">
                <a:prstClr val="black">
                  <a:alpha val="40000"/>
                </a:prstClr>
              </a:outerShdw>
            </a:effectLst>
          </p:grpSpPr>
          <p:sp>
            <p:nvSpPr>
              <p:cNvPr id="35" name="Teardrop 34"/>
              <p:cNvSpPr>
                <a:spLocks noChangeAspect="1"/>
              </p:cNvSpPr>
              <p:nvPr/>
            </p:nvSpPr>
            <p:spPr>
              <a:xfrm rot="905551">
                <a:off x="8686232" y="3194125"/>
                <a:ext cx="1556198" cy="1587148"/>
              </a:xfrm>
              <a:prstGeom prst="teardrop">
                <a:avLst>
                  <a:gd name="adj" fmla="val 98820"/>
                </a:avLst>
              </a:prstGeom>
              <a:solidFill>
                <a:srgbClr val="80CA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36" name="Oval 35"/>
              <p:cNvSpPr/>
              <p:nvPr/>
            </p:nvSpPr>
            <p:spPr>
              <a:xfrm>
                <a:off x="8796164" y="3306256"/>
                <a:ext cx="1371600" cy="1371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ts val="12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F898F"/>
                    </a:solidFill>
                    <a:effectLst/>
                    <a:uLnTx/>
                    <a:uFillTx/>
                    <a:latin typeface="Calibri"/>
                    <a:ea typeface="+mn-ea"/>
                    <a:cs typeface="+mn-cs"/>
                  </a:rPr>
                  <a:t>BALANCE </a:t>
                </a:r>
              </a:p>
              <a:p>
                <a:pPr marL="0" marR="0" lvl="0" indent="0" algn="ctr" defTabSz="1088167" rtl="0" eaLnBrk="1" fontAlgn="auto" latinLnBrk="0" hangingPunct="1">
                  <a:lnSpc>
                    <a:spcPts val="12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F898F"/>
                    </a:solidFill>
                    <a:effectLst/>
                    <a:uLnTx/>
                    <a:uFillTx/>
                    <a:latin typeface="Calibri"/>
                    <a:ea typeface="+mn-ea"/>
                    <a:cs typeface="+mn-cs"/>
                  </a:rPr>
                  <a:t>of income and accumulation</a:t>
                </a:r>
                <a:endParaRPr kumimoji="0" lang="en-US" sz="1300" b="0" i="0" u="none" strike="noStrike" kern="1200" cap="none" spc="0" normalizeH="0" baseline="0" noProof="0" dirty="0">
                  <a:ln>
                    <a:noFill/>
                  </a:ln>
                  <a:solidFill>
                    <a:srgbClr val="0F898F"/>
                  </a:solidFill>
                  <a:effectLst/>
                  <a:uLnTx/>
                  <a:uFillTx/>
                  <a:latin typeface="Calibri"/>
                  <a:ea typeface="+mn-ea"/>
                  <a:cs typeface="+mn-cs"/>
                </a:endParaRPr>
              </a:p>
            </p:txBody>
          </p:sp>
        </p:grpSp>
        <p:grpSp>
          <p:nvGrpSpPr>
            <p:cNvPr id="7" name="Group 6"/>
            <p:cNvGrpSpPr/>
            <p:nvPr/>
          </p:nvGrpSpPr>
          <p:grpSpPr>
            <a:xfrm>
              <a:off x="10483512" y="3803536"/>
              <a:ext cx="1371600" cy="1718890"/>
              <a:chOff x="10483512" y="3803536"/>
              <a:chExt cx="1371600" cy="1718890"/>
            </a:xfrm>
          </p:grpSpPr>
          <p:sp>
            <p:nvSpPr>
              <p:cNvPr id="38" name="Rectangle 37"/>
              <p:cNvSpPr/>
              <p:nvPr/>
            </p:nvSpPr>
            <p:spPr>
              <a:xfrm>
                <a:off x="10483512" y="4699466"/>
                <a:ext cx="1371600" cy="822960"/>
              </a:xfrm>
              <a:prstGeom prst="rect">
                <a:avLst/>
              </a:prstGeom>
              <a:solidFill>
                <a:schemeClr val="accent1">
                  <a:lumMod val="20000"/>
                  <a:lumOff val="80000"/>
                </a:schemeClr>
              </a:solidFill>
              <a:ln>
                <a:solidFill>
                  <a:schemeClr val="bg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F898F"/>
                    </a:solidFill>
                    <a:effectLst/>
                    <a:uLnTx/>
                    <a:uFillTx/>
                    <a:latin typeface="Calibri"/>
                    <a:ea typeface="+mn-ea"/>
                    <a:cs typeface="+mn-cs"/>
                  </a:rPr>
                  <a:t>$108,552</a:t>
                </a:r>
              </a:p>
            </p:txBody>
          </p:sp>
          <p:sp>
            <p:nvSpPr>
              <p:cNvPr id="18" name="Rectangle 17"/>
              <p:cNvSpPr/>
              <p:nvPr/>
            </p:nvSpPr>
            <p:spPr>
              <a:xfrm>
                <a:off x="10483512" y="3803536"/>
                <a:ext cx="1371600" cy="822960"/>
              </a:xfrm>
              <a:prstGeom prst="rect">
                <a:avLst/>
              </a:prstGeom>
              <a:solidFill>
                <a:schemeClr val="accent1"/>
              </a:solidFill>
              <a:ln>
                <a:solidFill>
                  <a:schemeClr val="bg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kumimoji="0" lang="en-US" sz="2400" b="1" i="0" u="none" strike="noStrike" kern="1200" cap="none" spc="0" normalizeH="0" baseline="0" noProof="0" dirty="0" smtClean="0">
                    <a:ln>
                      <a:noFill/>
                    </a:ln>
                    <a:solidFill>
                      <a:schemeClr val="bg2"/>
                    </a:solidFill>
                    <a:effectLst/>
                    <a:uLnTx/>
                    <a:uFillTx/>
                    <a:latin typeface="Calibri"/>
                    <a:ea typeface="+mn-ea"/>
                    <a:cs typeface="+mn-cs"/>
                  </a:rPr>
                  <a:t>$</a:t>
                </a:r>
                <a:r>
                  <a:rPr lang="en-US" sz="2400" b="1" dirty="0" smtClean="0">
                    <a:solidFill>
                      <a:schemeClr val="bg2"/>
                    </a:solidFill>
                  </a:rPr>
                  <a:t>164,386</a:t>
                </a:r>
                <a:endParaRPr kumimoji="0" lang="en-US" sz="2400" b="1" i="0" u="none" strike="noStrike" kern="1200" cap="none" spc="0" normalizeH="0" baseline="0" noProof="0" dirty="0" smtClean="0">
                  <a:ln>
                    <a:noFill/>
                  </a:ln>
                  <a:solidFill>
                    <a:schemeClr val="bg2"/>
                  </a:solidFill>
                  <a:effectLst/>
                  <a:uLnTx/>
                  <a:uFillTx/>
                  <a:latin typeface="Calibri"/>
                </a:endParaRPr>
              </a:p>
            </p:txBody>
          </p:sp>
        </p:grpSp>
      </p:grpSp>
      <p:sp>
        <p:nvSpPr>
          <p:cNvPr id="24" name="TextBox 23"/>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spTree>
    <p:custDataLst>
      <p:tags r:id="rId1"/>
    </p:custDataLst>
    <p:extLst>
      <p:ext uri="{BB962C8B-B14F-4D97-AF65-F5344CB8AC3E}">
        <p14:creationId xmlns:p14="http://schemas.microsoft.com/office/powerpoint/2010/main" val="335983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39785" y="3486607"/>
            <a:ext cx="10424497" cy="2356998"/>
            <a:chOff x="1603773" y="3329705"/>
            <a:chExt cx="10424497" cy="2356998"/>
          </a:xfrm>
        </p:grpSpPr>
        <p:sp>
          <p:nvSpPr>
            <p:cNvPr id="5" name="Rectangle 4"/>
            <p:cNvSpPr/>
            <p:nvPr/>
          </p:nvSpPr>
          <p:spPr>
            <a:xfrm>
              <a:off x="1604110" y="3346034"/>
              <a:ext cx="10424160" cy="23406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cxnSp>
          <p:nvCxnSpPr>
            <p:cNvPr id="64" name="Straight Connector 63"/>
            <p:cNvCxnSpPr/>
            <p:nvPr/>
          </p:nvCxnSpPr>
          <p:spPr>
            <a:xfrm>
              <a:off x="1603773" y="5682320"/>
              <a:ext cx="1042416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603773" y="4502399"/>
              <a:ext cx="1042416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603773" y="3916052"/>
              <a:ext cx="1042416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603773" y="3329705"/>
              <a:ext cx="1042416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603773" y="5088746"/>
              <a:ext cx="1042416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1"/>
          </p:nvPr>
        </p:nvSpPr>
        <p:spPr/>
        <p:txBody>
          <a:bodyPr/>
          <a:lstStyle/>
          <a:p>
            <a:fld id="{67FC5CDF-15F9-4054-9F50-C9080AAD3281}" type="slidenum">
              <a:rPr lang="en-US" smtClean="0"/>
              <a:pPr/>
              <a:t>11</a:t>
            </a:fld>
            <a:endParaRPr lang="en-US" dirty="0"/>
          </a:p>
        </p:txBody>
      </p:sp>
      <p:sp>
        <p:nvSpPr>
          <p:cNvPr id="77" name="TextBox 76"/>
          <p:cNvSpPr txBox="1"/>
          <p:nvPr/>
        </p:nvSpPr>
        <p:spPr>
          <a:xfrm>
            <a:off x="1654313" y="5256230"/>
            <a:ext cx="1097280" cy="582992"/>
          </a:xfrm>
          <a:prstGeom prst="rect">
            <a:avLst/>
          </a:prstGeom>
          <a:solidFill>
            <a:srgbClr val="4C3048"/>
          </a:solidFill>
        </p:spPr>
        <p:txBody>
          <a:bodyPr wrap="square" rtlCol="0" anchor="ctr">
            <a:noAutofit/>
          </a:bodyPr>
          <a:lstStyle/>
          <a:p>
            <a:pPr algn="ctr">
              <a:lnSpc>
                <a:spcPct val="90000"/>
              </a:lnSpc>
            </a:pPr>
            <a:r>
              <a:rPr lang="en-US" sz="2000" dirty="0" smtClean="0">
                <a:solidFill>
                  <a:schemeClr val="bg2"/>
                </a:solidFill>
              </a:rPr>
              <a:t>$10,000</a:t>
            </a:r>
          </a:p>
        </p:txBody>
      </p:sp>
      <p:sp>
        <p:nvSpPr>
          <p:cNvPr id="81" name="TextBox 80"/>
          <p:cNvSpPr txBox="1"/>
          <p:nvPr/>
        </p:nvSpPr>
        <p:spPr>
          <a:xfrm>
            <a:off x="3409309" y="5151998"/>
            <a:ext cx="1097280" cy="696776"/>
          </a:xfrm>
          <a:prstGeom prst="rect">
            <a:avLst/>
          </a:prstGeom>
          <a:solidFill>
            <a:srgbClr val="4C3048"/>
          </a:solidFill>
        </p:spPr>
        <p:txBody>
          <a:bodyPr wrap="square" rtlCol="0" anchor="ctr">
            <a:noAutofit/>
          </a:bodyPr>
          <a:lstStyle/>
          <a:p>
            <a:pPr algn="ctr">
              <a:lnSpc>
                <a:spcPct val="90000"/>
              </a:lnSpc>
            </a:pPr>
            <a:r>
              <a:rPr lang="en-US" sz="2000" dirty="0" smtClean="0">
                <a:solidFill>
                  <a:schemeClr val="bg2"/>
                </a:solidFill>
              </a:rPr>
              <a:t>$10,450</a:t>
            </a:r>
          </a:p>
        </p:txBody>
      </p:sp>
      <p:sp>
        <p:nvSpPr>
          <p:cNvPr id="82" name="TextBox 81"/>
          <p:cNvSpPr txBox="1"/>
          <p:nvPr/>
        </p:nvSpPr>
        <p:spPr>
          <a:xfrm>
            <a:off x="2593931" y="5911114"/>
            <a:ext cx="979319" cy="288036"/>
          </a:xfrm>
          <a:prstGeom prst="rect">
            <a:avLst/>
          </a:prstGeom>
          <a:noFill/>
        </p:spPr>
        <p:txBody>
          <a:bodyPr wrap="square" rtlCol="0">
            <a:noAutofit/>
          </a:bodyPr>
          <a:lstStyle/>
          <a:p>
            <a:pPr algn="ctr">
              <a:lnSpc>
                <a:spcPct val="90000"/>
              </a:lnSpc>
            </a:pPr>
            <a:r>
              <a:rPr lang="en-US" sz="1800" dirty="0" smtClean="0">
                <a:solidFill>
                  <a:schemeClr val="tx1"/>
                </a:solidFill>
              </a:rPr>
              <a:t>Year 6</a:t>
            </a:r>
          </a:p>
        </p:txBody>
      </p:sp>
      <p:sp>
        <p:nvSpPr>
          <p:cNvPr id="83" name="TextBox 82"/>
          <p:cNvSpPr txBox="1"/>
          <p:nvPr/>
        </p:nvSpPr>
        <p:spPr>
          <a:xfrm>
            <a:off x="4391602" y="5911114"/>
            <a:ext cx="979319" cy="288036"/>
          </a:xfrm>
          <a:prstGeom prst="rect">
            <a:avLst/>
          </a:prstGeom>
          <a:noFill/>
        </p:spPr>
        <p:txBody>
          <a:bodyPr wrap="square" rtlCol="0">
            <a:noAutofit/>
          </a:bodyPr>
          <a:lstStyle/>
          <a:p>
            <a:pPr algn="ctr">
              <a:lnSpc>
                <a:spcPct val="90000"/>
              </a:lnSpc>
            </a:pPr>
            <a:r>
              <a:rPr lang="en-US" sz="1800" dirty="0" smtClean="0">
                <a:solidFill>
                  <a:schemeClr val="tx1"/>
                </a:solidFill>
              </a:rPr>
              <a:t>Year 7</a:t>
            </a:r>
          </a:p>
        </p:txBody>
      </p:sp>
      <p:sp>
        <p:nvSpPr>
          <p:cNvPr id="84" name="TextBox 83"/>
          <p:cNvSpPr txBox="1"/>
          <p:nvPr/>
        </p:nvSpPr>
        <p:spPr>
          <a:xfrm>
            <a:off x="6166195" y="5911114"/>
            <a:ext cx="979319" cy="288036"/>
          </a:xfrm>
          <a:prstGeom prst="rect">
            <a:avLst/>
          </a:prstGeom>
          <a:noFill/>
        </p:spPr>
        <p:txBody>
          <a:bodyPr wrap="square" rtlCol="0">
            <a:noAutofit/>
          </a:bodyPr>
          <a:lstStyle/>
          <a:p>
            <a:pPr algn="ctr">
              <a:lnSpc>
                <a:spcPct val="90000"/>
              </a:lnSpc>
            </a:pPr>
            <a:r>
              <a:rPr lang="en-US" sz="1800" dirty="0" smtClean="0">
                <a:solidFill>
                  <a:schemeClr val="tx1"/>
                </a:solidFill>
              </a:rPr>
              <a:t>Year 8</a:t>
            </a:r>
          </a:p>
        </p:txBody>
      </p:sp>
      <p:sp>
        <p:nvSpPr>
          <p:cNvPr id="85" name="TextBox 84"/>
          <p:cNvSpPr txBox="1"/>
          <p:nvPr/>
        </p:nvSpPr>
        <p:spPr>
          <a:xfrm>
            <a:off x="8003373" y="5911114"/>
            <a:ext cx="979319" cy="288036"/>
          </a:xfrm>
          <a:prstGeom prst="rect">
            <a:avLst/>
          </a:prstGeom>
          <a:noFill/>
        </p:spPr>
        <p:txBody>
          <a:bodyPr wrap="square" rtlCol="0">
            <a:noAutofit/>
          </a:bodyPr>
          <a:lstStyle/>
          <a:p>
            <a:pPr algn="ctr">
              <a:lnSpc>
                <a:spcPct val="90000"/>
              </a:lnSpc>
            </a:pPr>
            <a:r>
              <a:rPr lang="en-US" sz="1800" dirty="0" smtClean="0">
                <a:solidFill>
                  <a:schemeClr val="tx1"/>
                </a:solidFill>
              </a:rPr>
              <a:t>Year 9</a:t>
            </a:r>
          </a:p>
        </p:txBody>
      </p:sp>
      <p:sp>
        <p:nvSpPr>
          <p:cNvPr id="87" name="TextBox 86"/>
          <p:cNvSpPr txBox="1"/>
          <p:nvPr/>
        </p:nvSpPr>
        <p:spPr>
          <a:xfrm>
            <a:off x="5239139" y="5151997"/>
            <a:ext cx="1097280" cy="687225"/>
          </a:xfrm>
          <a:prstGeom prst="rect">
            <a:avLst/>
          </a:prstGeom>
          <a:solidFill>
            <a:srgbClr val="4C3048"/>
          </a:solidFill>
        </p:spPr>
        <p:txBody>
          <a:bodyPr wrap="square" rtlCol="0" anchor="ctr">
            <a:noAutofit/>
          </a:bodyPr>
          <a:lstStyle/>
          <a:p>
            <a:pPr algn="ctr">
              <a:lnSpc>
                <a:spcPct val="90000"/>
              </a:lnSpc>
            </a:pPr>
            <a:r>
              <a:rPr lang="en-US" sz="2000" dirty="0" smtClean="0">
                <a:solidFill>
                  <a:schemeClr val="bg2"/>
                </a:solidFill>
              </a:rPr>
              <a:t>$10,450</a:t>
            </a:r>
          </a:p>
        </p:txBody>
      </p:sp>
      <p:sp>
        <p:nvSpPr>
          <p:cNvPr id="88" name="TextBox 87"/>
          <p:cNvSpPr txBox="1"/>
          <p:nvPr/>
        </p:nvSpPr>
        <p:spPr>
          <a:xfrm>
            <a:off x="7051838" y="4975078"/>
            <a:ext cx="1097280" cy="870753"/>
          </a:xfrm>
          <a:prstGeom prst="rect">
            <a:avLst/>
          </a:prstGeom>
          <a:solidFill>
            <a:srgbClr val="4C3048"/>
          </a:solidFill>
        </p:spPr>
        <p:txBody>
          <a:bodyPr wrap="square" rtlCol="0" anchor="ctr">
            <a:noAutofit/>
          </a:bodyPr>
          <a:lstStyle/>
          <a:p>
            <a:pPr algn="ctr">
              <a:lnSpc>
                <a:spcPct val="90000"/>
              </a:lnSpc>
            </a:pPr>
            <a:r>
              <a:rPr lang="en-US" sz="2000" dirty="0" smtClean="0">
                <a:solidFill>
                  <a:schemeClr val="bg2"/>
                </a:solidFill>
              </a:rPr>
              <a:t>$11,234</a:t>
            </a:r>
          </a:p>
        </p:txBody>
      </p:sp>
      <p:cxnSp>
        <p:nvCxnSpPr>
          <p:cNvPr id="90" name="Straight Connector 89"/>
          <p:cNvCxnSpPr/>
          <p:nvPr/>
        </p:nvCxnSpPr>
        <p:spPr>
          <a:xfrm flipH="1">
            <a:off x="4871508" y="4738042"/>
            <a:ext cx="0" cy="1097280"/>
          </a:xfrm>
          <a:prstGeom prst="line">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4464954" y="4652462"/>
            <a:ext cx="822960" cy="274320"/>
          </a:xfrm>
          <a:prstGeom prst="rect">
            <a:avLst/>
          </a:prstGeom>
          <a:solidFill>
            <a:schemeClr val="bg2"/>
          </a:solidFill>
          <a:ln>
            <a:solidFill>
              <a:schemeClr val="accent1"/>
            </a:solidFill>
          </a:ln>
        </p:spPr>
        <p:txBody>
          <a:bodyPr wrap="square" rtlCol="0" anchor="ctr">
            <a:noAutofit/>
          </a:bodyPr>
          <a:lstStyle/>
          <a:p>
            <a:pPr algn="ctr">
              <a:lnSpc>
                <a:spcPct val="90000"/>
              </a:lnSpc>
            </a:pPr>
            <a:r>
              <a:rPr lang="en-US" sz="1100" dirty="0" smtClean="0">
                <a:solidFill>
                  <a:srgbClr val="4C3048"/>
                </a:solidFill>
              </a:rPr>
              <a:t>No change</a:t>
            </a:r>
          </a:p>
        </p:txBody>
      </p:sp>
      <p:cxnSp>
        <p:nvCxnSpPr>
          <p:cNvPr id="93" name="Straight Connector 92"/>
          <p:cNvCxnSpPr/>
          <p:nvPr/>
        </p:nvCxnSpPr>
        <p:spPr>
          <a:xfrm flipH="1">
            <a:off x="3080187" y="4186655"/>
            <a:ext cx="0" cy="1645920"/>
          </a:xfrm>
          <a:prstGeom prst="line">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6658046" y="4145428"/>
            <a:ext cx="0" cy="1682676"/>
          </a:xfrm>
          <a:prstGeom prst="line">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2567685" y="4145428"/>
            <a:ext cx="1036926" cy="361562"/>
          </a:xfrm>
          <a:prstGeom prst="rect">
            <a:avLst/>
          </a:prstGeom>
          <a:solidFill>
            <a:schemeClr val="accent2"/>
          </a:solidFill>
          <a:ln>
            <a:solidFill>
              <a:schemeClr val="accent1"/>
            </a:solidFill>
          </a:ln>
        </p:spPr>
        <p:txBody>
          <a:bodyPr wrap="square" rtlCol="0" anchor="ctr">
            <a:noAutofit/>
          </a:bodyPr>
          <a:lstStyle/>
          <a:p>
            <a:pPr algn="ctr">
              <a:lnSpc>
                <a:spcPct val="90000"/>
              </a:lnSpc>
            </a:pPr>
            <a:r>
              <a:rPr lang="en-US" sz="1800" dirty="0" smtClean="0">
                <a:solidFill>
                  <a:schemeClr val="bg2"/>
                </a:solidFill>
              </a:rPr>
              <a:t>3%</a:t>
            </a:r>
          </a:p>
        </p:txBody>
      </p:sp>
      <p:sp>
        <p:nvSpPr>
          <p:cNvPr id="97" name="TextBox 96"/>
          <p:cNvSpPr txBox="1"/>
          <p:nvPr/>
        </p:nvSpPr>
        <p:spPr>
          <a:xfrm>
            <a:off x="6139311" y="4145428"/>
            <a:ext cx="1036926" cy="361562"/>
          </a:xfrm>
          <a:prstGeom prst="rect">
            <a:avLst/>
          </a:prstGeom>
          <a:solidFill>
            <a:schemeClr val="accent2"/>
          </a:solidFill>
          <a:ln>
            <a:solidFill>
              <a:schemeClr val="accent1"/>
            </a:solidFill>
          </a:ln>
        </p:spPr>
        <p:txBody>
          <a:bodyPr wrap="square" rtlCol="0" anchor="ctr">
            <a:noAutofit/>
          </a:bodyPr>
          <a:lstStyle/>
          <a:p>
            <a:pPr algn="ctr">
              <a:lnSpc>
                <a:spcPct val="90000"/>
              </a:lnSpc>
            </a:pPr>
            <a:r>
              <a:rPr lang="en-US" sz="1800" dirty="0" smtClean="0">
                <a:solidFill>
                  <a:schemeClr val="bg2"/>
                </a:solidFill>
              </a:rPr>
              <a:t>5%</a:t>
            </a:r>
          </a:p>
        </p:txBody>
      </p:sp>
      <p:sp>
        <p:nvSpPr>
          <p:cNvPr id="98" name="TextBox 97"/>
          <p:cNvSpPr txBox="1"/>
          <p:nvPr/>
        </p:nvSpPr>
        <p:spPr>
          <a:xfrm>
            <a:off x="2577432" y="3670147"/>
            <a:ext cx="1036926" cy="361562"/>
          </a:xfrm>
          <a:prstGeom prst="rect">
            <a:avLst/>
          </a:prstGeom>
          <a:solidFill>
            <a:schemeClr val="accent1"/>
          </a:solidFill>
          <a:ln>
            <a:noFill/>
          </a:ln>
          <a:effectLst>
            <a:outerShdw blurRad="50800" dist="38100" dir="5400000" algn="t" rotWithShape="0">
              <a:prstClr val="black">
                <a:alpha val="40000"/>
              </a:prstClr>
            </a:outerShdw>
          </a:effectLst>
        </p:spPr>
        <p:txBody>
          <a:bodyPr wrap="square" rtlCol="0" anchor="b">
            <a:noAutofit/>
          </a:bodyPr>
          <a:lstStyle/>
          <a:p>
            <a:pPr algn="ctr">
              <a:lnSpc>
                <a:spcPct val="90000"/>
              </a:lnSpc>
            </a:pPr>
            <a:r>
              <a:rPr lang="en-US" sz="1800" dirty="0" smtClean="0">
                <a:solidFill>
                  <a:schemeClr val="bg2"/>
                </a:solidFill>
              </a:rPr>
              <a:t>4.5%</a:t>
            </a:r>
          </a:p>
        </p:txBody>
      </p:sp>
      <p:sp>
        <p:nvSpPr>
          <p:cNvPr id="99" name="TextBox 98"/>
          <p:cNvSpPr txBox="1"/>
          <p:nvPr/>
        </p:nvSpPr>
        <p:spPr>
          <a:xfrm>
            <a:off x="6144359" y="3662600"/>
            <a:ext cx="1036926" cy="361562"/>
          </a:xfrm>
          <a:prstGeom prst="rect">
            <a:avLst/>
          </a:prstGeom>
          <a:solidFill>
            <a:schemeClr val="accent1"/>
          </a:solidFill>
          <a:ln>
            <a:noFill/>
          </a:ln>
          <a:effectLst>
            <a:outerShdw blurRad="50800" dist="38100" dir="5400000" algn="t" rotWithShape="0">
              <a:prstClr val="black">
                <a:alpha val="40000"/>
              </a:prstClr>
            </a:outerShdw>
          </a:effectLst>
        </p:spPr>
        <p:txBody>
          <a:bodyPr wrap="square" rtlCol="0" anchor="b">
            <a:noAutofit/>
          </a:bodyPr>
          <a:lstStyle/>
          <a:p>
            <a:pPr algn="ctr">
              <a:lnSpc>
                <a:spcPct val="90000"/>
              </a:lnSpc>
            </a:pPr>
            <a:r>
              <a:rPr lang="en-US" sz="1800" dirty="0" smtClean="0">
                <a:solidFill>
                  <a:schemeClr val="bg2"/>
                </a:solidFill>
              </a:rPr>
              <a:t>7.5%</a:t>
            </a:r>
          </a:p>
        </p:txBody>
      </p:sp>
      <p:sp>
        <p:nvSpPr>
          <p:cNvPr id="108" name="TextBox 107"/>
          <p:cNvSpPr txBox="1"/>
          <p:nvPr/>
        </p:nvSpPr>
        <p:spPr>
          <a:xfrm>
            <a:off x="8881974" y="4753381"/>
            <a:ext cx="1097280" cy="1085841"/>
          </a:xfrm>
          <a:prstGeom prst="rect">
            <a:avLst/>
          </a:prstGeom>
          <a:solidFill>
            <a:srgbClr val="4C3048"/>
          </a:solidFill>
        </p:spPr>
        <p:txBody>
          <a:bodyPr wrap="square" rtlCol="0" anchor="ctr">
            <a:noAutofit/>
          </a:bodyPr>
          <a:lstStyle/>
          <a:p>
            <a:pPr algn="ctr">
              <a:lnSpc>
                <a:spcPct val="90000"/>
              </a:lnSpc>
            </a:pPr>
            <a:r>
              <a:rPr lang="en-US" sz="2000" dirty="0" smtClean="0">
                <a:solidFill>
                  <a:schemeClr val="bg2"/>
                </a:solidFill>
              </a:rPr>
              <a:t>$11,908</a:t>
            </a:r>
          </a:p>
        </p:txBody>
      </p:sp>
      <p:sp>
        <p:nvSpPr>
          <p:cNvPr id="109" name="TextBox 108"/>
          <p:cNvSpPr txBox="1"/>
          <p:nvPr/>
        </p:nvSpPr>
        <p:spPr>
          <a:xfrm>
            <a:off x="9876077" y="5890182"/>
            <a:ext cx="979319" cy="288036"/>
          </a:xfrm>
          <a:prstGeom prst="rect">
            <a:avLst/>
          </a:prstGeom>
          <a:noFill/>
        </p:spPr>
        <p:txBody>
          <a:bodyPr wrap="square" rtlCol="0">
            <a:noAutofit/>
          </a:bodyPr>
          <a:lstStyle/>
          <a:p>
            <a:pPr algn="ctr">
              <a:lnSpc>
                <a:spcPct val="90000"/>
              </a:lnSpc>
            </a:pPr>
            <a:r>
              <a:rPr lang="en-US" sz="1800" dirty="0" smtClean="0">
                <a:solidFill>
                  <a:schemeClr val="tx1"/>
                </a:solidFill>
              </a:rPr>
              <a:t>Year 10</a:t>
            </a:r>
          </a:p>
        </p:txBody>
      </p:sp>
      <p:cxnSp>
        <p:nvCxnSpPr>
          <p:cNvPr id="111" name="Straight Connector 110"/>
          <p:cNvCxnSpPr/>
          <p:nvPr/>
        </p:nvCxnSpPr>
        <p:spPr>
          <a:xfrm flipH="1">
            <a:off x="10366619" y="4735295"/>
            <a:ext cx="0" cy="1097280"/>
          </a:xfrm>
          <a:prstGeom prst="line">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475503" y="4145428"/>
            <a:ext cx="12436" cy="1684277"/>
          </a:xfrm>
          <a:prstGeom prst="line">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7917646" y="4145428"/>
            <a:ext cx="1036926" cy="361562"/>
          </a:xfrm>
          <a:prstGeom prst="rect">
            <a:avLst/>
          </a:prstGeom>
          <a:solidFill>
            <a:schemeClr val="accent2"/>
          </a:solidFill>
          <a:ln>
            <a:solidFill>
              <a:schemeClr val="accent1"/>
            </a:solidFill>
          </a:ln>
        </p:spPr>
        <p:txBody>
          <a:bodyPr wrap="square" rtlCol="0" anchor="ctr">
            <a:noAutofit/>
          </a:bodyPr>
          <a:lstStyle/>
          <a:p>
            <a:pPr algn="ctr">
              <a:lnSpc>
                <a:spcPct val="90000"/>
              </a:lnSpc>
            </a:pPr>
            <a:r>
              <a:rPr lang="en-US" sz="1800" dirty="0" smtClean="0">
                <a:solidFill>
                  <a:schemeClr val="bg2"/>
                </a:solidFill>
              </a:rPr>
              <a:t>4%</a:t>
            </a:r>
          </a:p>
        </p:txBody>
      </p:sp>
      <p:sp>
        <p:nvSpPr>
          <p:cNvPr id="116" name="TextBox 115"/>
          <p:cNvSpPr txBox="1"/>
          <p:nvPr/>
        </p:nvSpPr>
        <p:spPr>
          <a:xfrm>
            <a:off x="7917646" y="3643418"/>
            <a:ext cx="1036926" cy="361562"/>
          </a:xfrm>
          <a:prstGeom prst="rect">
            <a:avLst/>
          </a:prstGeom>
          <a:solidFill>
            <a:schemeClr val="accent1"/>
          </a:solidFill>
          <a:ln>
            <a:noFill/>
          </a:ln>
          <a:effectLst>
            <a:outerShdw blurRad="50800" dist="38100" dir="5400000" algn="t" rotWithShape="0">
              <a:prstClr val="black">
                <a:alpha val="40000"/>
              </a:prstClr>
            </a:outerShdw>
          </a:effectLst>
        </p:spPr>
        <p:txBody>
          <a:bodyPr wrap="square" rtlCol="0" anchor="b">
            <a:noAutofit/>
          </a:bodyPr>
          <a:lstStyle/>
          <a:p>
            <a:pPr algn="ctr">
              <a:lnSpc>
                <a:spcPct val="90000"/>
              </a:lnSpc>
            </a:pPr>
            <a:r>
              <a:rPr lang="en-US" sz="1800" dirty="0">
                <a:solidFill>
                  <a:schemeClr val="bg2"/>
                </a:solidFill>
              </a:rPr>
              <a:t>6</a:t>
            </a:r>
            <a:r>
              <a:rPr lang="en-US" sz="1800" dirty="0" smtClean="0">
                <a:solidFill>
                  <a:schemeClr val="bg2"/>
                </a:solidFill>
              </a:rPr>
              <a:t>%</a:t>
            </a:r>
          </a:p>
        </p:txBody>
      </p:sp>
      <p:sp>
        <p:nvSpPr>
          <p:cNvPr id="117" name="TextBox 116"/>
          <p:cNvSpPr txBox="1"/>
          <p:nvPr/>
        </p:nvSpPr>
        <p:spPr>
          <a:xfrm>
            <a:off x="10783005" y="4769711"/>
            <a:ext cx="1097280" cy="1073894"/>
          </a:xfrm>
          <a:prstGeom prst="rect">
            <a:avLst/>
          </a:prstGeom>
          <a:solidFill>
            <a:srgbClr val="4C3048"/>
          </a:solidFill>
        </p:spPr>
        <p:txBody>
          <a:bodyPr wrap="square" rtlCol="0" anchor="ctr">
            <a:noAutofit/>
          </a:bodyPr>
          <a:lstStyle/>
          <a:p>
            <a:pPr algn="ctr">
              <a:lnSpc>
                <a:spcPct val="90000"/>
              </a:lnSpc>
            </a:pPr>
            <a:r>
              <a:rPr lang="en-US" sz="2000" dirty="0" smtClean="0">
                <a:solidFill>
                  <a:schemeClr val="bg2"/>
                </a:solidFill>
              </a:rPr>
              <a:t>$11,908</a:t>
            </a:r>
          </a:p>
        </p:txBody>
      </p:sp>
      <p:sp>
        <p:nvSpPr>
          <p:cNvPr id="118" name="TextBox 117"/>
          <p:cNvSpPr txBox="1"/>
          <p:nvPr/>
        </p:nvSpPr>
        <p:spPr>
          <a:xfrm>
            <a:off x="9975719" y="4411148"/>
            <a:ext cx="822960" cy="274320"/>
          </a:xfrm>
          <a:prstGeom prst="rect">
            <a:avLst/>
          </a:prstGeom>
          <a:solidFill>
            <a:schemeClr val="bg2"/>
          </a:solidFill>
          <a:ln>
            <a:solidFill>
              <a:schemeClr val="accent1"/>
            </a:solidFill>
          </a:ln>
        </p:spPr>
        <p:txBody>
          <a:bodyPr wrap="square" rtlCol="0" anchor="ctr">
            <a:noAutofit/>
          </a:bodyPr>
          <a:lstStyle/>
          <a:p>
            <a:pPr algn="ctr">
              <a:lnSpc>
                <a:spcPct val="90000"/>
              </a:lnSpc>
            </a:pPr>
            <a:r>
              <a:rPr lang="en-US" sz="1100" dirty="0" smtClean="0">
                <a:solidFill>
                  <a:srgbClr val="4C3048"/>
                </a:solidFill>
              </a:rPr>
              <a:t>No change</a:t>
            </a:r>
          </a:p>
        </p:txBody>
      </p:sp>
      <p:sp>
        <p:nvSpPr>
          <p:cNvPr id="100" name="TextBox 99"/>
          <p:cNvSpPr txBox="1"/>
          <p:nvPr/>
        </p:nvSpPr>
        <p:spPr>
          <a:xfrm>
            <a:off x="378651" y="2271303"/>
            <a:ext cx="2302656" cy="274320"/>
          </a:xfrm>
          <a:prstGeom prst="rect">
            <a:avLst/>
          </a:prstGeom>
          <a:solidFill>
            <a:schemeClr val="accent2"/>
          </a:solidFill>
          <a:ln>
            <a:noFill/>
          </a:ln>
        </p:spPr>
        <p:txBody>
          <a:bodyPr wrap="square" rtlCol="0" anchor="ctr">
            <a:noAutofit/>
          </a:bodyPr>
          <a:lstStyle/>
          <a:p>
            <a:pPr algn="ctr">
              <a:lnSpc>
                <a:spcPct val="90000"/>
              </a:lnSpc>
            </a:pPr>
            <a:r>
              <a:rPr lang="en-US" sz="1400" dirty="0" smtClean="0">
                <a:solidFill>
                  <a:schemeClr val="bg2"/>
                </a:solidFill>
              </a:rPr>
              <a:t>INDEX INTEREST</a:t>
            </a:r>
          </a:p>
        </p:txBody>
      </p:sp>
      <p:sp>
        <p:nvSpPr>
          <p:cNvPr id="101" name="TextBox 100"/>
          <p:cNvSpPr txBox="1"/>
          <p:nvPr/>
        </p:nvSpPr>
        <p:spPr>
          <a:xfrm>
            <a:off x="378651" y="1931218"/>
            <a:ext cx="2302657" cy="274320"/>
          </a:xfrm>
          <a:prstGeom prst="rect">
            <a:avLst/>
          </a:prstGeom>
          <a:solidFill>
            <a:schemeClr val="accent1"/>
          </a:solidFill>
          <a:ln>
            <a:noFill/>
          </a:ln>
        </p:spPr>
        <p:txBody>
          <a:bodyPr wrap="square" rtlCol="0" anchor="b">
            <a:noAutofit/>
          </a:bodyPr>
          <a:lstStyle/>
          <a:p>
            <a:pPr algn="ctr">
              <a:lnSpc>
                <a:spcPct val="90000"/>
              </a:lnSpc>
            </a:pPr>
            <a:r>
              <a:rPr lang="en-US" sz="1400" dirty="0" smtClean="0">
                <a:solidFill>
                  <a:schemeClr val="bg2"/>
                </a:solidFill>
              </a:rPr>
              <a:t>INTEREST + 150% BONUS</a:t>
            </a:r>
          </a:p>
        </p:txBody>
      </p:sp>
      <p:sp>
        <p:nvSpPr>
          <p:cNvPr id="104" name="TextBox 103"/>
          <p:cNvSpPr txBox="1"/>
          <p:nvPr/>
        </p:nvSpPr>
        <p:spPr>
          <a:xfrm>
            <a:off x="378651" y="2613478"/>
            <a:ext cx="2302656" cy="274320"/>
          </a:xfrm>
          <a:prstGeom prst="rect">
            <a:avLst/>
          </a:prstGeom>
          <a:solidFill>
            <a:srgbClr val="4C3048"/>
          </a:solidFill>
          <a:ln>
            <a:noFill/>
          </a:ln>
        </p:spPr>
        <p:txBody>
          <a:bodyPr wrap="square" rtlCol="0" anchor="ctr">
            <a:noAutofit/>
          </a:bodyPr>
          <a:lstStyle/>
          <a:p>
            <a:pPr algn="ctr">
              <a:lnSpc>
                <a:spcPct val="90000"/>
              </a:lnSpc>
            </a:pPr>
            <a:r>
              <a:rPr lang="en-US" sz="1400" dirty="0" smtClean="0">
                <a:solidFill>
                  <a:schemeClr val="bg2"/>
                </a:solidFill>
              </a:rPr>
              <a:t>LIFETIME WITHDRAWAL</a:t>
            </a:r>
          </a:p>
        </p:txBody>
      </p:sp>
      <p:grpSp>
        <p:nvGrpSpPr>
          <p:cNvPr id="130" name="Group 129"/>
          <p:cNvGrpSpPr/>
          <p:nvPr/>
        </p:nvGrpSpPr>
        <p:grpSpPr>
          <a:xfrm>
            <a:off x="218498" y="4638748"/>
            <a:ext cx="1154449" cy="1021005"/>
            <a:chOff x="382486" y="4481846"/>
            <a:chExt cx="1154449" cy="1021005"/>
          </a:xfrm>
        </p:grpSpPr>
        <p:sp>
          <p:nvSpPr>
            <p:cNvPr id="127" name="TextBox 126"/>
            <p:cNvSpPr txBox="1"/>
            <p:nvPr/>
          </p:nvSpPr>
          <p:spPr>
            <a:xfrm>
              <a:off x="382486" y="4481846"/>
              <a:ext cx="1122016" cy="748473"/>
            </a:xfrm>
            <a:prstGeom prst="rect">
              <a:avLst/>
            </a:prstGeom>
            <a:noFill/>
            <a:ln>
              <a:solidFill>
                <a:srgbClr val="4C3048"/>
              </a:solidFill>
            </a:ln>
          </p:spPr>
          <p:txBody>
            <a:bodyPr wrap="square" rtlCol="0" anchor="ctr">
              <a:noAutofit/>
            </a:bodyPr>
            <a:lstStyle/>
            <a:p>
              <a:pPr algn="ctr">
                <a:lnSpc>
                  <a:spcPct val="90000"/>
                </a:lnSpc>
              </a:pPr>
              <a:r>
                <a:rPr lang="en-US" sz="2000" dirty="0" smtClean="0"/>
                <a:t>Income anytime</a:t>
              </a:r>
              <a:endParaRPr lang="en-US" sz="2000" dirty="0" smtClean="0">
                <a:solidFill>
                  <a:schemeClr val="tx1"/>
                </a:solidFill>
              </a:endParaRPr>
            </a:p>
          </p:txBody>
        </p:sp>
        <p:cxnSp>
          <p:nvCxnSpPr>
            <p:cNvPr id="129" name="Elbow Connector 128"/>
            <p:cNvCxnSpPr/>
            <p:nvPr/>
          </p:nvCxnSpPr>
          <p:spPr>
            <a:xfrm rot="16200000" flipH="1">
              <a:off x="1087092" y="5053008"/>
              <a:ext cx="272533" cy="627153"/>
            </a:xfrm>
            <a:prstGeom prst="bentConnector2">
              <a:avLst/>
            </a:prstGeom>
            <a:ln w="12700">
              <a:solidFill>
                <a:srgbClr val="4C3048"/>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333712" y="2988621"/>
            <a:ext cx="6000429" cy="267558"/>
          </a:xfrm>
          <a:prstGeom prst="rect">
            <a:avLst/>
          </a:prstGeom>
          <a:noFill/>
          <a:ln>
            <a:noFill/>
          </a:ln>
        </p:spPr>
        <p:txBody>
          <a:bodyPr wrap="square" rtlCol="0">
            <a:noAutofit/>
          </a:bodyPr>
          <a:lstStyle/>
          <a:p>
            <a:pPr>
              <a:lnSpc>
                <a:spcPct val="90000"/>
              </a:lnSpc>
            </a:pPr>
            <a:r>
              <a:rPr lang="en-US" sz="1100" dirty="0" smtClean="0">
                <a:solidFill>
                  <a:schemeClr val="bg2">
                    <a:lumMod val="50000"/>
                  </a:schemeClr>
                </a:solidFill>
              </a:rPr>
              <a:t>Illustrating the Balanced option which is automatically selected during income</a:t>
            </a:r>
          </a:p>
        </p:txBody>
      </p:sp>
      <p:sp>
        <p:nvSpPr>
          <p:cNvPr id="42" name="TextBox 41"/>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graphicFrame>
        <p:nvGraphicFramePr>
          <p:cNvPr id="44" name="Table 43"/>
          <p:cNvGraphicFramePr>
            <a:graphicFrameLocks noGrp="1"/>
          </p:cNvGraphicFramePr>
          <p:nvPr>
            <p:extLst>
              <p:ext uri="{D42A27DB-BD31-4B8C-83A1-F6EECF244321}">
                <p14:modId xmlns:p14="http://schemas.microsoft.com/office/powerpoint/2010/main" val="1498767486"/>
              </p:ext>
            </p:extLst>
          </p:nvPr>
        </p:nvGraphicFramePr>
        <p:xfrm>
          <a:off x="7592193" y="684922"/>
          <a:ext cx="4206240" cy="2022282"/>
        </p:xfrm>
        <a:graphic>
          <a:graphicData uri="http://schemas.openxmlformats.org/drawingml/2006/table">
            <a:tbl>
              <a:tblPr firstRow="1" bandRow="1">
                <a:tableStyleId>{5C22544A-7EE6-4342-B048-85BDC9FD1C3A}</a:tableStyleId>
              </a:tblPr>
              <a:tblGrid>
                <a:gridCol w="1377065">
                  <a:extLst>
                    <a:ext uri="{9D8B030D-6E8A-4147-A177-3AD203B41FA5}">
                      <a16:colId xmlns:a16="http://schemas.microsoft.com/office/drawing/2014/main" val="1357422174"/>
                    </a:ext>
                  </a:extLst>
                </a:gridCol>
                <a:gridCol w="1427095">
                  <a:extLst>
                    <a:ext uri="{9D8B030D-6E8A-4147-A177-3AD203B41FA5}">
                      <a16:colId xmlns:a16="http://schemas.microsoft.com/office/drawing/2014/main" val="1659869134"/>
                    </a:ext>
                  </a:extLst>
                </a:gridCol>
                <a:gridCol w="1402080">
                  <a:extLst>
                    <a:ext uri="{9D8B030D-6E8A-4147-A177-3AD203B41FA5}">
                      <a16:colId xmlns:a16="http://schemas.microsoft.com/office/drawing/2014/main" val="4098000131"/>
                    </a:ext>
                  </a:extLst>
                </a:gridCol>
              </a:tblGrid>
              <a:tr h="319925">
                <a:tc>
                  <a:txBody>
                    <a:bodyPr/>
                    <a:lstStyle/>
                    <a:p>
                      <a:pPr algn="ctr"/>
                      <a:r>
                        <a:rPr lang="en-US" sz="1050" b="1" dirty="0" smtClean="0">
                          <a:solidFill>
                            <a:schemeClr val="bg2"/>
                          </a:solidFill>
                        </a:rPr>
                        <a:t>Age Bands</a:t>
                      </a:r>
                      <a:endParaRPr lang="en-US" sz="1050" b="1" dirty="0">
                        <a:solidFill>
                          <a:schemeClr val="bg2"/>
                        </a:solidFill>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dirty="0" smtClean="0">
                          <a:solidFill>
                            <a:schemeClr val="bg2"/>
                          </a:solidFill>
                        </a:rPr>
                        <a:t>Single Payout %</a:t>
                      </a:r>
                      <a:endParaRPr lang="en-US" sz="1050" b="1" dirty="0">
                        <a:solidFill>
                          <a:schemeClr val="bg2"/>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dirty="0" smtClean="0">
                          <a:solidFill>
                            <a:schemeClr val="bg2"/>
                          </a:solidFill>
                        </a:rPr>
                        <a:t>Joint payout %</a:t>
                      </a:r>
                      <a:endParaRPr lang="en-US" sz="1050" dirty="0">
                        <a:solidFill>
                          <a:schemeClr val="bg2"/>
                        </a:solidFill>
                      </a:endParaRPr>
                    </a:p>
                  </a:txBody>
                  <a:tcPr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3472904"/>
                  </a:ext>
                </a:extLst>
              </a:tr>
              <a:tr h="338351">
                <a:tc>
                  <a:txBody>
                    <a:bodyPr/>
                    <a:lstStyle/>
                    <a:p>
                      <a:pPr algn="ctr"/>
                      <a:r>
                        <a:rPr lang="en-US" sz="1600" dirty="0" smtClean="0">
                          <a:solidFill>
                            <a:schemeClr val="tx1"/>
                          </a:solidFill>
                        </a:rPr>
                        <a:t>50-54</a:t>
                      </a:r>
                      <a:endParaRPr lang="en-US" sz="1600" dirty="0">
                        <a:solidFill>
                          <a:schemeClr val="tx1"/>
                        </a:solidFill>
                      </a:endParaRPr>
                    </a:p>
                  </a:txBody>
                  <a:tcP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3.00%</a:t>
                      </a:r>
                      <a:endParaRPr lang="en-US" sz="1600" dirty="0">
                        <a:solidFill>
                          <a:schemeClr val="tx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2.50%</a:t>
                      </a:r>
                      <a:endParaRPr lang="en-US" sz="1600"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9993650"/>
                  </a:ext>
                </a:extLst>
              </a:tr>
              <a:tr h="348953">
                <a:tc>
                  <a:txBody>
                    <a:bodyPr/>
                    <a:lstStyle/>
                    <a:p>
                      <a:pPr algn="ctr"/>
                      <a:r>
                        <a:rPr lang="en-US" sz="1600" dirty="0" smtClean="0">
                          <a:solidFill>
                            <a:schemeClr val="tx1"/>
                          </a:solidFill>
                        </a:rPr>
                        <a:t>55-59</a:t>
                      </a:r>
                      <a:endParaRPr lang="en-US" sz="1600" dirty="0">
                        <a:solidFill>
                          <a:schemeClr val="tx1"/>
                        </a:solidFill>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3.50%</a:t>
                      </a:r>
                      <a:endParaRPr lang="en-US" sz="1600" dirty="0">
                        <a:solidFill>
                          <a:schemeClr val="tx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3.00%</a:t>
                      </a:r>
                      <a:endParaRPr lang="en-US" sz="1600"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757042"/>
                  </a:ext>
                </a:extLst>
              </a:tr>
              <a:tr h="338351">
                <a:tc>
                  <a:txBody>
                    <a:bodyPr/>
                    <a:lstStyle/>
                    <a:p>
                      <a:pPr algn="ctr"/>
                      <a:r>
                        <a:rPr lang="en-US" sz="1600" dirty="0" smtClean="0">
                          <a:solidFill>
                            <a:schemeClr val="tx1"/>
                          </a:solidFill>
                        </a:rPr>
                        <a:t>60-69</a:t>
                      </a:r>
                      <a:endParaRPr lang="en-US" sz="1600" dirty="0">
                        <a:solidFill>
                          <a:schemeClr val="tx1"/>
                        </a:solidFill>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4.00%</a:t>
                      </a:r>
                      <a:endParaRPr lang="en-US" sz="1600" dirty="0">
                        <a:solidFill>
                          <a:schemeClr val="tx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3.50%</a:t>
                      </a:r>
                      <a:endParaRPr lang="en-US" sz="1600"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0890281"/>
                  </a:ext>
                </a:extLst>
              </a:tr>
              <a:tr h="338351">
                <a:tc>
                  <a:txBody>
                    <a:bodyPr/>
                    <a:lstStyle/>
                    <a:p>
                      <a:pPr algn="ctr"/>
                      <a:r>
                        <a:rPr lang="en-US" sz="1600" dirty="0" smtClean="0">
                          <a:solidFill>
                            <a:schemeClr val="tx1"/>
                          </a:solidFill>
                        </a:rPr>
                        <a:t>70-79</a:t>
                      </a:r>
                      <a:endParaRPr lang="en-US" sz="1600" dirty="0">
                        <a:solidFill>
                          <a:schemeClr val="tx1"/>
                        </a:solidFill>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4.50%</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4.00%</a:t>
                      </a:r>
                      <a:endParaRPr lang="en-US" sz="1600"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5177734"/>
                  </a:ext>
                </a:extLst>
              </a:tr>
              <a:tr h="338351">
                <a:tc>
                  <a:txBody>
                    <a:bodyPr/>
                    <a:lstStyle/>
                    <a:p>
                      <a:pPr algn="ctr"/>
                      <a:r>
                        <a:rPr lang="en-US" sz="1600" dirty="0" smtClean="0">
                          <a:solidFill>
                            <a:schemeClr val="tx1"/>
                          </a:solidFill>
                        </a:rPr>
                        <a:t>80+ </a:t>
                      </a:r>
                      <a:endParaRPr lang="en-US" sz="1600" dirty="0">
                        <a:solidFill>
                          <a:schemeClr val="tx1"/>
                        </a:solidFill>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5.00%</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chemeClr val="tx1"/>
                          </a:solidFill>
                        </a:rPr>
                        <a:t>4.50%</a:t>
                      </a:r>
                      <a:endParaRPr lang="en-US" sz="1600" dirty="0">
                        <a:solidFill>
                          <a:schemeClr val="tx1"/>
                        </a:solidFil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28277264"/>
                  </a:ext>
                </a:extLst>
              </a:tr>
            </a:tbl>
          </a:graphicData>
        </a:graphic>
      </p:graphicFrame>
      <p:sp>
        <p:nvSpPr>
          <p:cNvPr id="8" name="Rectangle 7"/>
          <p:cNvSpPr/>
          <p:nvPr/>
        </p:nvSpPr>
        <p:spPr>
          <a:xfrm>
            <a:off x="253200" y="278577"/>
            <a:ext cx="6350981" cy="584775"/>
          </a:xfrm>
          <a:prstGeom prst="rect">
            <a:avLst/>
          </a:prstGeom>
        </p:spPr>
        <p:txBody>
          <a:bodyPr wrap="square">
            <a:spAutoFit/>
          </a:bodyPr>
          <a:lstStyle/>
          <a:p>
            <a:pPr lvl="0">
              <a:spcBef>
                <a:spcPts val="600"/>
              </a:spcBef>
              <a:buClr>
                <a:srgbClr val="424242"/>
              </a:buClr>
              <a:buSzPct val="100000"/>
            </a:pPr>
            <a:r>
              <a:rPr lang="en-US" sz="3200" dirty="0">
                <a:solidFill>
                  <a:srgbClr val="4C3048"/>
                </a:solidFill>
                <a:latin typeface="Calibri" panose="020F0502020204030204" pitchFamily="34" charset="0"/>
              </a:rPr>
              <a:t>Increasing income </a:t>
            </a:r>
            <a:endParaRPr lang="en-US" sz="3200" dirty="0" smtClean="0">
              <a:solidFill>
                <a:srgbClr val="4C3048"/>
              </a:solidFill>
              <a:latin typeface="Calibri" panose="020F0502020204030204" pitchFamily="34" charset="0"/>
            </a:endParaRPr>
          </a:p>
        </p:txBody>
      </p:sp>
      <p:sp>
        <p:nvSpPr>
          <p:cNvPr id="3" name="TextBox 2"/>
          <p:cNvSpPr txBox="1"/>
          <p:nvPr/>
        </p:nvSpPr>
        <p:spPr>
          <a:xfrm>
            <a:off x="7534587" y="304791"/>
            <a:ext cx="3755524" cy="344246"/>
          </a:xfrm>
          <a:prstGeom prst="rect">
            <a:avLst/>
          </a:prstGeom>
          <a:noFill/>
        </p:spPr>
        <p:txBody>
          <a:bodyPr wrap="square" rtlCol="0">
            <a:noAutofit/>
          </a:bodyPr>
          <a:lstStyle/>
          <a:p>
            <a:pPr>
              <a:lnSpc>
                <a:spcPct val="90000"/>
              </a:lnSpc>
            </a:pPr>
            <a:r>
              <a:rPr lang="en-US" sz="1800" dirty="0" smtClean="0">
                <a:solidFill>
                  <a:schemeClr val="tx1"/>
                </a:solidFill>
              </a:rPr>
              <a:t>Current payout rates</a:t>
            </a:r>
          </a:p>
        </p:txBody>
      </p:sp>
      <p:sp>
        <p:nvSpPr>
          <p:cNvPr id="49" name="TextBox 48"/>
          <p:cNvSpPr txBox="1"/>
          <p:nvPr/>
        </p:nvSpPr>
        <p:spPr>
          <a:xfrm>
            <a:off x="2556205" y="4146337"/>
            <a:ext cx="1056058" cy="361562"/>
          </a:xfrm>
          <a:prstGeom prst="rect">
            <a:avLst/>
          </a:prstGeom>
          <a:solidFill>
            <a:schemeClr val="bg2">
              <a:alpha val="85000"/>
            </a:schemeClr>
          </a:solidFill>
          <a:ln>
            <a:noFill/>
          </a:ln>
        </p:spPr>
        <p:txBody>
          <a:bodyPr wrap="square" rtlCol="0" anchor="ctr">
            <a:noAutofit/>
          </a:bodyPr>
          <a:lstStyle/>
          <a:p>
            <a:pPr algn="ctr">
              <a:lnSpc>
                <a:spcPct val="90000"/>
              </a:lnSpc>
            </a:pPr>
            <a:endParaRPr lang="en-US" sz="1800" dirty="0" smtClean="0">
              <a:solidFill>
                <a:schemeClr val="bg2"/>
              </a:solidFill>
            </a:endParaRPr>
          </a:p>
        </p:txBody>
      </p:sp>
      <p:sp>
        <p:nvSpPr>
          <p:cNvPr id="50" name="TextBox 49"/>
          <p:cNvSpPr txBox="1"/>
          <p:nvPr/>
        </p:nvSpPr>
        <p:spPr>
          <a:xfrm>
            <a:off x="6127839" y="4147053"/>
            <a:ext cx="1053446" cy="361562"/>
          </a:xfrm>
          <a:prstGeom prst="rect">
            <a:avLst/>
          </a:prstGeom>
          <a:solidFill>
            <a:schemeClr val="bg2">
              <a:alpha val="85000"/>
            </a:schemeClr>
          </a:solidFill>
          <a:ln>
            <a:noFill/>
          </a:ln>
        </p:spPr>
        <p:txBody>
          <a:bodyPr wrap="square" rtlCol="0" anchor="ctr">
            <a:noAutofit/>
          </a:bodyPr>
          <a:lstStyle/>
          <a:p>
            <a:pPr algn="ctr">
              <a:lnSpc>
                <a:spcPct val="90000"/>
              </a:lnSpc>
            </a:pPr>
            <a:endParaRPr lang="en-US" sz="1800" dirty="0" smtClean="0">
              <a:solidFill>
                <a:schemeClr val="bg2"/>
              </a:solidFill>
            </a:endParaRPr>
          </a:p>
        </p:txBody>
      </p:sp>
      <p:sp>
        <p:nvSpPr>
          <p:cNvPr id="53" name="TextBox 52"/>
          <p:cNvSpPr txBox="1"/>
          <p:nvPr/>
        </p:nvSpPr>
        <p:spPr>
          <a:xfrm>
            <a:off x="7908502" y="4144726"/>
            <a:ext cx="1067839" cy="361562"/>
          </a:xfrm>
          <a:prstGeom prst="rect">
            <a:avLst/>
          </a:prstGeom>
          <a:solidFill>
            <a:schemeClr val="bg2">
              <a:alpha val="85000"/>
            </a:schemeClr>
          </a:solidFill>
          <a:ln>
            <a:noFill/>
          </a:ln>
        </p:spPr>
        <p:txBody>
          <a:bodyPr wrap="square" rtlCol="0" anchor="ctr">
            <a:noAutofit/>
          </a:bodyPr>
          <a:lstStyle/>
          <a:p>
            <a:pPr algn="ctr">
              <a:lnSpc>
                <a:spcPct val="90000"/>
              </a:lnSpc>
            </a:pPr>
            <a:endParaRPr lang="en-US" sz="1800" dirty="0" smtClean="0">
              <a:solidFill>
                <a:schemeClr val="bg2"/>
              </a:solidFill>
            </a:endParaRPr>
          </a:p>
        </p:txBody>
      </p:sp>
      <p:sp>
        <p:nvSpPr>
          <p:cNvPr id="10" name="Rectangle 9"/>
          <p:cNvSpPr/>
          <p:nvPr/>
        </p:nvSpPr>
        <p:spPr>
          <a:xfrm>
            <a:off x="2556205" y="3662600"/>
            <a:ext cx="1061106" cy="361257"/>
          </a:xfrm>
          <a:prstGeom prst="rect">
            <a:avLst/>
          </a:prstGeom>
          <a:no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55" name="Rectangle 54"/>
          <p:cNvSpPr/>
          <p:nvPr/>
        </p:nvSpPr>
        <p:spPr>
          <a:xfrm>
            <a:off x="6127839" y="3662600"/>
            <a:ext cx="1061106" cy="361257"/>
          </a:xfrm>
          <a:prstGeom prst="rect">
            <a:avLst/>
          </a:prstGeom>
          <a:no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56" name="Rectangle 55"/>
          <p:cNvSpPr/>
          <p:nvPr/>
        </p:nvSpPr>
        <p:spPr>
          <a:xfrm>
            <a:off x="7905548" y="3662600"/>
            <a:ext cx="1061106" cy="361257"/>
          </a:xfrm>
          <a:prstGeom prst="rect">
            <a:avLst/>
          </a:prstGeom>
          <a:noFill/>
          <a:ln w="1905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11" name="Rectangle 10"/>
          <p:cNvSpPr/>
          <p:nvPr/>
        </p:nvSpPr>
        <p:spPr>
          <a:xfrm>
            <a:off x="314349" y="886404"/>
            <a:ext cx="4923399" cy="523220"/>
          </a:xfrm>
          <a:prstGeom prst="rect">
            <a:avLst/>
          </a:prstGeom>
        </p:spPr>
        <p:txBody>
          <a:bodyPr wrap="none">
            <a:spAutoFit/>
          </a:bodyPr>
          <a:lstStyle/>
          <a:p>
            <a:pPr lvl="0">
              <a:spcBef>
                <a:spcPts val="600"/>
              </a:spcBef>
              <a:buClr>
                <a:srgbClr val="424242"/>
              </a:buClr>
              <a:buSzPct val="100000"/>
            </a:pPr>
            <a:r>
              <a:rPr lang="en-US" sz="2800" dirty="0">
                <a:solidFill>
                  <a:srgbClr val="4C3048"/>
                </a:solidFill>
                <a:latin typeface="Calibri" panose="020F0502020204030204" pitchFamily="34" charset="0"/>
              </a:rPr>
              <a:t>+ </a:t>
            </a:r>
            <a:r>
              <a:rPr lang="en-US" sz="2800" b="1" dirty="0">
                <a:solidFill>
                  <a:srgbClr val="4C3048"/>
                </a:solidFill>
                <a:latin typeface="Calibri" panose="020F0502020204030204" pitchFamily="34" charset="0"/>
              </a:rPr>
              <a:t>150% Balanced interest bonus</a:t>
            </a:r>
          </a:p>
        </p:txBody>
      </p:sp>
    </p:spTree>
    <p:custDataLst>
      <p:tags r:id="rId1"/>
    </p:custDataLst>
    <p:extLst>
      <p:ext uri="{BB962C8B-B14F-4D97-AF65-F5344CB8AC3E}">
        <p14:creationId xmlns:p14="http://schemas.microsoft.com/office/powerpoint/2010/main" val="342553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1000"/>
                                        <p:tgtEl>
                                          <p:spTgt spid="98"/>
                                        </p:tgtEl>
                                      </p:cBhvr>
                                    </p:animEffect>
                                    <p:anim calcmode="lin" valueType="num">
                                      <p:cBhvr>
                                        <p:cTn id="39" dur="1000" fill="hold"/>
                                        <p:tgtEl>
                                          <p:spTgt spid="98"/>
                                        </p:tgtEl>
                                        <p:attrNameLst>
                                          <p:attrName>ppt_x</p:attrName>
                                        </p:attrNameLst>
                                      </p:cBhvr>
                                      <p:tavLst>
                                        <p:tav tm="0">
                                          <p:val>
                                            <p:strVal val="#ppt_x"/>
                                          </p:val>
                                        </p:tav>
                                        <p:tav tm="100000">
                                          <p:val>
                                            <p:strVal val="#ppt_x"/>
                                          </p:val>
                                        </p:tav>
                                      </p:tavLst>
                                    </p:anim>
                                    <p:anim calcmode="lin" valueType="num">
                                      <p:cBhvr>
                                        <p:cTn id="40" dur="1000" fill="hold"/>
                                        <p:tgtEl>
                                          <p:spTgt spid="9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1000"/>
                                        <p:tgtEl>
                                          <p:spTgt spid="99"/>
                                        </p:tgtEl>
                                      </p:cBhvr>
                                    </p:animEffect>
                                    <p:anim calcmode="lin" valueType="num">
                                      <p:cBhvr>
                                        <p:cTn id="44" dur="1000" fill="hold"/>
                                        <p:tgtEl>
                                          <p:spTgt spid="99"/>
                                        </p:tgtEl>
                                        <p:attrNameLst>
                                          <p:attrName>ppt_x</p:attrName>
                                        </p:attrNameLst>
                                      </p:cBhvr>
                                      <p:tavLst>
                                        <p:tav tm="0">
                                          <p:val>
                                            <p:strVal val="#ppt_x"/>
                                          </p:val>
                                        </p:tav>
                                        <p:tav tm="100000">
                                          <p:val>
                                            <p:strVal val="#ppt_x"/>
                                          </p:val>
                                        </p:tav>
                                      </p:tavLst>
                                    </p:anim>
                                    <p:anim calcmode="lin" valueType="num">
                                      <p:cBhvr>
                                        <p:cTn id="45" dur="1000" fill="hold"/>
                                        <p:tgtEl>
                                          <p:spTgt spid="9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6"/>
                                        </p:tgtEl>
                                        <p:attrNameLst>
                                          <p:attrName>style.visibility</p:attrName>
                                        </p:attrNameLst>
                                      </p:cBhvr>
                                      <p:to>
                                        <p:strVal val="visible"/>
                                      </p:to>
                                    </p:set>
                                    <p:animEffect transition="in" filter="fade">
                                      <p:cBhvr>
                                        <p:cTn id="48" dur="1000"/>
                                        <p:tgtEl>
                                          <p:spTgt spid="116"/>
                                        </p:tgtEl>
                                      </p:cBhvr>
                                    </p:animEffect>
                                    <p:anim calcmode="lin" valueType="num">
                                      <p:cBhvr>
                                        <p:cTn id="49" dur="1000" fill="hold"/>
                                        <p:tgtEl>
                                          <p:spTgt spid="116"/>
                                        </p:tgtEl>
                                        <p:attrNameLst>
                                          <p:attrName>ppt_x</p:attrName>
                                        </p:attrNameLst>
                                      </p:cBhvr>
                                      <p:tavLst>
                                        <p:tav tm="0">
                                          <p:val>
                                            <p:strVal val="#ppt_x"/>
                                          </p:val>
                                        </p:tav>
                                        <p:tav tm="100000">
                                          <p:val>
                                            <p:strVal val="#ppt_x"/>
                                          </p:val>
                                        </p:tav>
                                      </p:tavLst>
                                    </p:anim>
                                    <p:anim calcmode="lin" valueType="num">
                                      <p:cBhvr>
                                        <p:cTn id="5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16" grpId="0" animBg="1"/>
      <p:bldP spid="101" grpId="0" animBg="1"/>
      <p:bldP spid="49" grpId="0" animBg="1"/>
      <p:bldP spid="50" grpId="0" animBg="1"/>
      <p:bldP spid="53" grpId="0" animBg="1"/>
      <p:bldP spid="10" grpId="0" animBg="1"/>
      <p:bldP spid="55" grpId="0" animBg="1"/>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a:graphicFrameLocks/>
          </p:cNvGraphicFramePr>
          <p:nvPr>
            <p:extLst>
              <p:ext uri="{D42A27DB-BD31-4B8C-83A1-F6EECF244321}">
                <p14:modId xmlns:p14="http://schemas.microsoft.com/office/powerpoint/2010/main" val="444692877"/>
              </p:ext>
            </p:extLst>
          </p:nvPr>
        </p:nvGraphicFramePr>
        <p:xfrm>
          <a:off x="3015566" y="1636534"/>
          <a:ext cx="8964448" cy="4688736"/>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p:cNvSpPr/>
          <p:nvPr/>
        </p:nvSpPr>
        <p:spPr>
          <a:xfrm>
            <a:off x="0" y="-7008"/>
            <a:ext cx="2810813" cy="5797895"/>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2" name="Title 1"/>
          <p:cNvSpPr>
            <a:spLocks noGrp="1"/>
          </p:cNvSpPr>
          <p:nvPr>
            <p:ph type="title"/>
          </p:nvPr>
        </p:nvSpPr>
        <p:spPr>
          <a:xfrm>
            <a:off x="204753" y="1124720"/>
            <a:ext cx="2548870" cy="2524257"/>
          </a:xfrm>
        </p:spPr>
        <p:txBody>
          <a:bodyPr/>
          <a:lstStyle/>
          <a:p>
            <a:r>
              <a:rPr lang="en-US" sz="4000" dirty="0" smtClean="0">
                <a:solidFill>
                  <a:schemeClr val="bg2"/>
                </a:solidFill>
              </a:rPr>
              <a:t>Increasing income </a:t>
            </a:r>
            <a:br>
              <a:rPr lang="en-US" sz="4000" dirty="0" smtClean="0">
                <a:solidFill>
                  <a:schemeClr val="bg2"/>
                </a:solidFill>
              </a:rPr>
            </a:br>
            <a:r>
              <a:rPr lang="en-US" sz="4000" i="1" dirty="0" smtClean="0">
                <a:solidFill>
                  <a:schemeClr val="bg2"/>
                </a:solidFill>
              </a:rPr>
              <a:t>over life expectancy</a:t>
            </a:r>
            <a:br>
              <a:rPr lang="en-US" sz="4000" i="1" dirty="0" smtClean="0">
                <a:solidFill>
                  <a:schemeClr val="bg2"/>
                </a:solidFill>
              </a:rPr>
            </a:br>
            <a:endParaRPr lang="en-US" sz="2800" b="1" dirty="0">
              <a:solidFill>
                <a:schemeClr val="bg2"/>
              </a:solidFill>
            </a:endParaRPr>
          </a:p>
        </p:txBody>
      </p:sp>
      <p:sp>
        <p:nvSpPr>
          <p:cNvPr id="3" name="Slide Number Placeholder 2"/>
          <p:cNvSpPr>
            <a:spLocks noGrp="1"/>
          </p:cNvSpPr>
          <p:nvPr>
            <p:ph type="sldNum" sz="quarter" idx="11"/>
          </p:nvPr>
        </p:nvSpPr>
        <p:spPr/>
        <p:txBody>
          <a:bodyPr/>
          <a:lstStyle/>
          <a:p>
            <a:pPr marL="0" marR="0" lvl="0" indent="0" algn="l" defTabSz="1088167" rtl="0" eaLnBrk="1" fontAlgn="auto" latinLnBrk="0" hangingPunct="1">
              <a:lnSpc>
                <a:spcPct val="100000"/>
              </a:lnSpc>
              <a:spcBef>
                <a:spcPts val="0"/>
              </a:spcBef>
              <a:spcAft>
                <a:spcPts val="0"/>
              </a:spcAft>
              <a:buClrTx/>
              <a:buSzTx/>
              <a:buFontTx/>
              <a:buNone/>
              <a:tabLst/>
              <a:defRPr/>
            </a:pPr>
            <a:fld id="{67FC5CDF-15F9-4054-9F50-C9080AAD3281}" type="slidenum">
              <a:rPr kumimoji="0" lang="en-US" sz="800" b="0" i="0" u="none" strike="noStrike" kern="1200" cap="none" spc="0" normalizeH="0" baseline="0" noProof="0" smtClean="0">
                <a:ln>
                  <a:noFill/>
                </a:ln>
                <a:solidFill>
                  <a:srgbClr val="4D4D4D"/>
                </a:solidFill>
                <a:effectLst/>
                <a:uLnTx/>
                <a:uFillTx/>
                <a:latin typeface="Calibri" panose="020F0502020204030204" pitchFamily="34" charset="0"/>
                <a:ea typeface="+mn-ea"/>
                <a:cs typeface="+mn-cs"/>
              </a:rPr>
              <a:pPr marL="0" marR="0" lvl="0" indent="0" algn="l" defTabSz="1088167"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srgbClr val="4D4D4D"/>
              </a:solidFill>
              <a:effectLst/>
              <a:uLnTx/>
              <a:uFillTx/>
              <a:latin typeface="Calibri" panose="020F0502020204030204" pitchFamily="34" charset="0"/>
              <a:ea typeface="+mn-ea"/>
              <a:cs typeface="+mn-cs"/>
            </a:endParaRPr>
          </a:p>
        </p:txBody>
      </p:sp>
      <p:sp>
        <p:nvSpPr>
          <p:cNvPr id="7" name="TextBox 6"/>
          <p:cNvSpPr txBox="1"/>
          <p:nvPr/>
        </p:nvSpPr>
        <p:spPr>
          <a:xfrm>
            <a:off x="3098848" y="83042"/>
            <a:ext cx="4320525" cy="1555389"/>
          </a:xfrm>
          <a:prstGeom prst="rect">
            <a:avLst/>
          </a:prstGeom>
          <a:solidFill>
            <a:schemeClr val="bg2">
              <a:lumMod val="95000"/>
            </a:schemeClr>
          </a:solidFill>
        </p:spPr>
        <p:txBody>
          <a:bodyPr wrap="square" rtlCol="0" anchor="ctr">
            <a:noAutofit/>
          </a:bodyPr>
          <a:lstStyle/>
          <a:p>
            <a:pPr>
              <a:lnSpc>
                <a:spcPct val="90000"/>
              </a:lnSpc>
              <a:defRPr/>
            </a:pPr>
            <a:r>
              <a:rPr lang="en-US" sz="1400" b="1" dirty="0">
                <a:solidFill>
                  <a:srgbClr val="424242"/>
                </a:solidFill>
              </a:rPr>
              <a:t>Initial premium: </a:t>
            </a:r>
            <a:r>
              <a:rPr lang="en-US" sz="1400" dirty="0" smtClean="0">
                <a:solidFill>
                  <a:srgbClr val="424242"/>
                </a:solidFill>
              </a:rPr>
              <a:t>$</a:t>
            </a:r>
            <a:r>
              <a:rPr lang="en-US" sz="1400" dirty="0">
                <a:solidFill>
                  <a:srgbClr val="424242"/>
                </a:solidFill>
              </a:rPr>
              <a:t>3</a:t>
            </a:r>
            <a:r>
              <a:rPr lang="en-US" sz="1400" dirty="0" smtClean="0">
                <a:solidFill>
                  <a:srgbClr val="424242"/>
                </a:solidFill>
              </a:rPr>
              <a:t>00,000</a:t>
            </a:r>
            <a:endParaRPr kumimoji="0" lang="en-US" sz="1400" b="1" i="0" u="none" strike="noStrike" kern="1200" cap="none" spc="0" normalizeH="0" baseline="0" noProof="0" dirty="0" smtClean="0">
              <a:ln>
                <a:noFill/>
              </a:ln>
              <a:solidFill>
                <a:srgbClr val="424242"/>
              </a:solidFill>
              <a:effectLst/>
              <a:uLnTx/>
              <a:uFillTx/>
              <a:latin typeface="Calibri"/>
            </a:endParaRP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24242"/>
                </a:solidFill>
                <a:effectLst/>
                <a:uLnTx/>
                <a:uFillTx/>
                <a:latin typeface="Calibri"/>
              </a:rPr>
              <a:t>Income start year: </a:t>
            </a:r>
            <a:r>
              <a:rPr lang="en-US" sz="1400" dirty="0" smtClean="0">
                <a:solidFill>
                  <a:srgbClr val="424242"/>
                </a:solidFill>
                <a:latin typeface="Calibri"/>
              </a:rPr>
              <a:t>7</a:t>
            </a: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24242"/>
                </a:solidFill>
                <a:effectLst/>
                <a:uLnTx/>
                <a:uFillTx/>
                <a:latin typeface="Calibri"/>
              </a:rPr>
              <a:t>Average return: </a:t>
            </a:r>
            <a:r>
              <a:rPr kumimoji="0" lang="en-US" sz="1400" b="0" i="0" u="none" strike="noStrike" kern="1200" cap="none" spc="0" normalizeH="0" baseline="0" noProof="0" dirty="0" smtClean="0">
                <a:ln>
                  <a:noFill/>
                </a:ln>
                <a:solidFill>
                  <a:srgbClr val="424242"/>
                </a:solidFill>
                <a:effectLst/>
                <a:uLnTx/>
                <a:uFillTx/>
                <a:latin typeface="Calibri"/>
              </a:rPr>
              <a:t>3% </a:t>
            </a:r>
          </a:p>
          <a:p>
            <a:pPr>
              <a:lnSpc>
                <a:spcPct val="90000"/>
              </a:lnSpc>
              <a:defRPr/>
            </a:pPr>
            <a:r>
              <a:rPr lang="en-US" sz="1400" b="1" dirty="0">
                <a:solidFill>
                  <a:srgbClr val="424242"/>
                </a:solidFill>
              </a:rPr>
              <a:t>Bonus option during accumulation: </a:t>
            </a:r>
            <a:r>
              <a:rPr lang="en-US" sz="1400" dirty="0">
                <a:solidFill>
                  <a:srgbClr val="424242"/>
                </a:solidFill>
              </a:rPr>
              <a:t>Accelerated (250</a:t>
            </a:r>
            <a:r>
              <a:rPr lang="en-US" sz="1400" dirty="0" smtClean="0">
                <a:solidFill>
                  <a:srgbClr val="424242"/>
                </a:solidFill>
              </a:rPr>
              <a:t>%)</a:t>
            </a:r>
            <a:endParaRPr kumimoji="0" lang="en-US" sz="1400" b="0" i="0" u="none" strike="noStrike" kern="1200" cap="none" spc="0" normalizeH="0" baseline="0" noProof="0" dirty="0" smtClean="0">
              <a:ln>
                <a:noFill/>
              </a:ln>
              <a:solidFill>
                <a:srgbClr val="424242"/>
              </a:solidFill>
              <a:effectLst/>
              <a:uLnTx/>
              <a:uFillTx/>
              <a:latin typeface="Calibri"/>
            </a:endParaRPr>
          </a:p>
          <a:p>
            <a:pPr marL="0" marR="0" lvl="0" indent="0" algn="l" defTabSz="1088167" rtl="0" eaLnBrk="1" fontAlgn="auto" latinLnBrk="0" hangingPunct="1">
              <a:lnSpc>
                <a:spcPct val="90000"/>
              </a:lnSpc>
              <a:spcBef>
                <a:spcPts val="0"/>
              </a:spcBef>
              <a:spcAft>
                <a:spcPts val="0"/>
              </a:spcAft>
              <a:buClrTx/>
              <a:buSzTx/>
              <a:buFontTx/>
              <a:buNone/>
              <a:tabLst/>
              <a:defRPr/>
            </a:pPr>
            <a:r>
              <a:rPr lang="en-US" sz="1400" b="1" dirty="0" smtClean="0">
                <a:solidFill>
                  <a:srgbClr val="424242"/>
                </a:solidFill>
                <a:latin typeface="Calibri"/>
              </a:rPr>
              <a:t>Bonus during distribution</a:t>
            </a:r>
            <a:r>
              <a:rPr lang="en-US" sz="1400" dirty="0" smtClean="0">
                <a:solidFill>
                  <a:srgbClr val="424242"/>
                </a:solidFill>
                <a:latin typeface="Calibri"/>
              </a:rPr>
              <a:t>: Balanced (150%)</a:t>
            </a:r>
            <a:endParaRPr kumimoji="0" lang="en-US" sz="1400" b="0" i="0" u="none" strike="noStrike" kern="1200" cap="none" spc="0" normalizeH="0" baseline="0" noProof="0" dirty="0" smtClean="0">
              <a:ln>
                <a:noFill/>
              </a:ln>
              <a:solidFill>
                <a:srgbClr val="424242"/>
              </a:solidFill>
              <a:effectLst/>
              <a:uLnTx/>
              <a:uFillTx/>
              <a:latin typeface="Calibri"/>
            </a:endParaRPr>
          </a:p>
          <a:p>
            <a:pPr marL="0" marR="0" lvl="0" indent="0" algn="l" defTabSz="1088167" rtl="0" eaLnBrk="1" fontAlgn="auto" latinLnBrk="0" hangingPunct="1">
              <a:lnSpc>
                <a:spcPct val="90000"/>
              </a:lnSpc>
              <a:spcBef>
                <a:spcPts val="0"/>
              </a:spcBef>
              <a:spcAft>
                <a:spcPts val="0"/>
              </a:spcAft>
              <a:buClrTx/>
              <a:buSzTx/>
              <a:buFontTx/>
              <a:buNone/>
              <a:tabLst/>
              <a:defRPr/>
            </a:pPr>
            <a:r>
              <a:rPr lang="en-US" sz="1400" b="1" noProof="0" dirty="0" smtClean="0">
                <a:solidFill>
                  <a:srgbClr val="424242"/>
                </a:solidFill>
                <a:latin typeface="Calibri"/>
              </a:rPr>
              <a:t>PIV value year 7: </a:t>
            </a:r>
            <a:r>
              <a:rPr lang="en-US" sz="1400" noProof="0" dirty="0" smtClean="0">
                <a:solidFill>
                  <a:srgbClr val="424242"/>
                </a:solidFill>
                <a:latin typeface="Calibri"/>
              </a:rPr>
              <a:t>$</a:t>
            </a:r>
            <a:r>
              <a:rPr lang="en-US" sz="1400" dirty="0" smtClean="0">
                <a:solidFill>
                  <a:srgbClr val="424242"/>
                </a:solidFill>
                <a:latin typeface="Calibri"/>
              </a:rPr>
              <a:t>607,212</a:t>
            </a:r>
            <a:endParaRPr lang="en-US" sz="1400" noProof="0" dirty="0" smtClean="0">
              <a:solidFill>
                <a:srgbClr val="424242"/>
              </a:solidFill>
              <a:latin typeface="Calibri"/>
            </a:endParaRPr>
          </a:p>
          <a:p>
            <a:pPr>
              <a:lnSpc>
                <a:spcPct val="90000"/>
              </a:lnSpc>
              <a:defRPr/>
            </a:pPr>
            <a:r>
              <a:rPr lang="en-US" sz="1400" b="1" dirty="0">
                <a:solidFill>
                  <a:srgbClr val="424242"/>
                </a:solidFill>
              </a:rPr>
              <a:t>Withdrawal rate: </a:t>
            </a:r>
            <a:r>
              <a:rPr lang="en-US" sz="1400" dirty="0">
                <a:solidFill>
                  <a:srgbClr val="424242"/>
                </a:solidFill>
              </a:rPr>
              <a:t>4</a:t>
            </a:r>
            <a:r>
              <a:rPr lang="en-US" sz="1400" dirty="0" smtClean="0">
                <a:solidFill>
                  <a:srgbClr val="424242"/>
                </a:solidFill>
              </a:rPr>
              <a:t>%</a:t>
            </a:r>
            <a:endParaRPr lang="en-US" sz="1400" dirty="0">
              <a:solidFill>
                <a:srgbClr val="424242"/>
              </a:solidFill>
            </a:endParaRPr>
          </a:p>
        </p:txBody>
      </p:sp>
      <p:sp>
        <p:nvSpPr>
          <p:cNvPr id="11" name="Rectangular Callout 10"/>
          <p:cNvSpPr/>
          <p:nvPr/>
        </p:nvSpPr>
        <p:spPr>
          <a:xfrm>
            <a:off x="3736508" y="3575952"/>
            <a:ext cx="1267354" cy="536156"/>
          </a:xfrm>
          <a:prstGeom prst="wedgeRectCallout">
            <a:avLst>
              <a:gd name="adj1" fmla="val -39667"/>
              <a:gd name="adj2" fmla="val 97851"/>
            </a:avLst>
          </a:prstGeom>
          <a:solidFill>
            <a:srgbClr val="5514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Calibri"/>
                <a:ea typeface="+mn-ea"/>
                <a:cs typeface="+mn-cs"/>
              </a:rPr>
              <a:t>$</a:t>
            </a:r>
            <a:r>
              <a:rPr lang="en-US" sz="2400" dirty="0" smtClean="0">
                <a:solidFill>
                  <a:srgbClr val="FFFFFF"/>
                </a:solidFill>
                <a:latin typeface="Calibri"/>
              </a:rPr>
              <a:t>26,279</a:t>
            </a:r>
            <a:endParaRPr kumimoji="0" lang="en-US" sz="2400" b="0" i="0" u="none" strike="noStrike" kern="1200" cap="none" spc="0" normalizeH="0" baseline="0" noProof="0" dirty="0" smtClean="0">
              <a:ln>
                <a:noFill/>
              </a:ln>
              <a:solidFill>
                <a:srgbClr val="FFFFFF"/>
              </a:solidFill>
              <a:effectLst/>
              <a:uLnTx/>
              <a:uFillTx/>
              <a:latin typeface="Calibri"/>
              <a:ea typeface="+mn-ea"/>
              <a:cs typeface="+mn-cs"/>
            </a:endParaRPr>
          </a:p>
        </p:txBody>
      </p:sp>
      <p:sp>
        <p:nvSpPr>
          <p:cNvPr id="12" name="Rectangular Callout 11"/>
          <p:cNvSpPr/>
          <p:nvPr/>
        </p:nvSpPr>
        <p:spPr>
          <a:xfrm>
            <a:off x="10439566" y="1631342"/>
            <a:ext cx="1242605" cy="536156"/>
          </a:xfrm>
          <a:prstGeom prst="wedgeRectCallout">
            <a:avLst>
              <a:gd name="adj1" fmla="val 43419"/>
              <a:gd name="adj2" fmla="val 97532"/>
            </a:avLst>
          </a:prstGeom>
          <a:solidFill>
            <a:srgbClr val="5514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Calibri"/>
                <a:ea typeface="+mn-ea"/>
                <a:cs typeface="+mn-cs"/>
              </a:rPr>
              <a:t>$</a:t>
            </a:r>
            <a:r>
              <a:rPr lang="en-US" sz="2400" dirty="0" smtClean="0">
                <a:solidFill>
                  <a:srgbClr val="FFFFFF"/>
                </a:solidFill>
                <a:latin typeface="Calibri"/>
              </a:rPr>
              <a:t>68,364</a:t>
            </a:r>
            <a:endParaRPr kumimoji="0" lang="en-US" sz="2400" b="0" i="0" u="none" strike="noStrike" kern="1200" cap="none" spc="0" normalizeH="0" baseline="0" noProof="0" dirty="0" smtClean="0">
              <a:ln>
                <a:noFill/>
              </a:ln>
              <a:solidFill>
                <a:srgbClr val="FFFFFF"/>
              </a:solidFill>
              <a:effectLst/>
              <a:uLnTx/>
              <a:uFillTx/>
              <a:latin typeface="Calibri"/>
              <a:ea typeface="+mn-ea"/>
              <a:cs typeface="+mn-cs"/>
            </a:endParaRPr>
          </a:p>
        </p:txBody>
      </p:sp>
      <p:sp>
        <p:nvSpPr>
          <p:cNvPr id="10" name="Footer Placeholder 52"/>
          <p:cNvSpPr>
            <a:spLocks noGrp="1"/>
          </p:cNvSpPr>
          <p:nvPr>
            <p:ph type="ftr" sz="quarter" idx="10"/>
          </p:nvPr>
        </p:nvSpPr>
        <p:spPr>
          <a:xfrm>
            <a:off x="3802068" y="6194136"/>
            <a:ext cx="7880103" cy="633677"/>
          </a:xfrm>
          <a:prstGeom prst="rect">
            <a:avLst/>
          </a:prstGeom>
        </p:spPr>
        <p:txBody>
          <a:bodyPr anchor="ct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FFFFFF">
                    <a:lumMod val="50000"/>
                  </a:srgbClr>
                </a:solidFill>
                <a:effectLst/>
                <a:uLnTx/>
                <a:uFillTx/>
                <a:latin typeface="Calibri" panose="020F0502020204030204" pitchFamily="34" charset="0"/>
                <a:ea typeface="+mn-ea"/>
                <a:cs typeface="+mn-cs"/>
              </a:rPr>
              <a:t>Earned </a:t>
            </a:r>
            <a:r>
              <a:rPr kumimoji="0" lang="en-US" sz="105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mn-cs"/>
              </a:rPr>
              <a:t>interest rates are hypothetical in nature and are not a demonstration of any particular index allocation. They are not based on any index or time period. Actual results would vary based on the crediting method, cap and/or spread, allocations chose, and actual index performance</a:t>
            </a:r>
            <a:r>
              <a:rPr kumimoji="0" lang="en-US" sz="1050" b="0" i="0" u="none" strike="noStrike" kern="1200" cap="none" spc="0" normalizeH="0" baseline="0" noProof="0" dirty="0" smtClean="0">
                <a:ln>
                  <a:noFill/>
                </a:ln>
                <a:solidFill>
                  <a:srgbClr val="FFFFFF">
                    <a:lumMod val="50000"/>
                  </a:srgbClr>
                </a:solidFill>
                <a:effectLst/>
                <a:uLnTx/>
                <a:uFillTx/>
                <a:latin typeface="Calibri" panose="020F0502020204030204" pitchFamily="34" charset="0"/>
                <a:ea typeface="+mn-ea"/>
                <a:cs typeface="+mn-cs"/>
              </a:rPr>
              <a:t>. </a:t>
            </a:r>
            <a:r>
              <a:rPr kumimoji="0" lang="en-US" sz="105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mn-cs"/>
              </a:rPr>
              <a:t>N</a:t>
            </a:r>
            <a:r>
              <a:rPr kumimoji="0" lang="en-US" sz="1050" b="0" i="0" u="none" strike="noStrike" kern="1200" cap="none" spc="0" normalizeH="0" baseline="0" noProof="0" dirty="0" smtClean="0">
                <a:ln>
                  <a:noFill/>
                </a:ln>
                <a:solidFill>
                  <a:srgbClr val="FFFFFF">
                    <a:lumMod val="50000"/>
                  </a:srgbClr>
                </a:solidFill>
                <a:effectLst/>
                <a:uLnTx/>
                <a:uFillTx/>
                <a:latin typeface="Calibri" panose="020F0502020204030204" pitchFamily="34" charset="0"/>
                <a:ea typeface="+mn-ea"/>
                <a:cs typeface="+mn-cs"/>
              </a:rPr>
              <a:t>ot </a:t>
            </a:r>
            <a:r>
              <a:rPr kumimoji="0" lang="en-US" sz="105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mn-cs"/>
              </a:rPr>
              <a:t>intended to predict future </a:t>
            </a:r>
            <a:r>
              <a:rPr kumimoji="0" lang="en-US" sz="1050" b="0" i="0" u="none" strike="noStrike" kern="1200" cap="none" spc="0" normalizeH="0" baseline="0" noProof="0" dirty="0" smtClean="0">
                <a:ln>
                  <a:noFill/>
                </a:ln>
                <a:solidFill>
                  <a:srgbClr val="FFFFFF">
                    <a:lumMod val="50000"/>
                  </a:srgbClr>
                </a:solidFill>
                <a:effectLst/>
                <a:uLnTx/>
                <a:uFillTx/>
                <a:latin typeface="Calibri" panose="020F0502020204030204" pitchFamily="34" charset="0"/>
                <a:ea typeface="+mn-ea"/>
                <a:cs typeface="+mn-cs"/>
              </a:rPr>
              <a:t>results.</a:t>
            </a:r>
            <a:endParaRPr kumimoji="0" lang="en-US" sz="105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mn-cs"/>
            </a:endParaRPr>
          </a:p>
        </p:txBody>
      </p:sp>
      <p:sp>
        <p:nvSpPr>
          <p:cNvPr id="6" name="TextBox 5"/>
          <p:cNvSpPr txBox="1"/>
          <p:nvPr/>
        </p:nvSpPr>
        <p:spPr>
          <a:xfrm>
            <a:off x="103285" y="4218091"/>
            <a:ext cx="2534708" cy="1111940"/>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Calibri"/>
                <a:ea typeface="+mn-ea"/>
                <a:cs typeface="+mn-cs"/>
              </a:rPr>
              <a:t>Hypothetical example assuming life expectancy of 65 </a:t>
            </a:r>
            <a:r>
              <a:rPr kumimoji="0" lang="en-US" sz="1600" b="0" i="0" u="none" strike="noStrike" kern="1200" cap="none" spc="0" normalizeH="0" baseline="0" noProof="0" dirty="0" err="1" smtClean="0">
                <a:ln>
                  <a:noFill/>
                </a:ln>
                <a:solidFill>
                  <a:srgbClr val="FFFFFF"/>
                </a:solidFill>
                <a:effectLst/>
                <a:uLnTx/>
                <a:uFillTx/>
                <a:latin typeface="Calibri"/>
                <a:ea typeface="+mn-ea"/>
                <a:cs typeface="+mn-cs"/>
              </a:rPr>
              <a:t>yr</a:t>
            </a:r>
            <a:r>
              <a:rPr kumimoji="0" lang="en-US" sz="1600" b="0" i="0" u="none" strike="noStrike" kern="1200" cap="none" spc="0" normalizeH="0" baseline="0" noProof="0" dirty="0" smtClean="0">
                <a:ln>
                  <a:noFill/>
                </a:ln>
                <a:solidFill>
                  <a:srgbClr val="FFFFFF"/>
                </a:solidFill>
                <a:effectLst/>
                <a:uLnTx/>
                <a:uFillTx/>
                <a:latin typeface="Calibri"/>
                <a:ea typeface="+mn-ea"/>
                <a:cs typeface="+mn-cs"/>
              </a:rPr>
              <a:t> old female</a:t>
            </a:r>
          </a:p>
        </p:txBody>
      </p:sp>
    </p:spTree>
    <p:custDataLst>
      <p:tags r:id="rId1"/>
    </p:custDataLst>
    <p:extLst>
      <p:ext uri="{BB962C8B-B14F-4D97-AF65-F5344CB8AC3E}">
        <p14:creationId xmlns:p14="http://schemas.microsoft.com/office/powerpoint/2010/main" val="39130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224596"/>
            <a:ext cx="12188825" cy="2937377"/>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2" name="Slide Number Placeholder 1"/>
          <p:cNvSpPr>
            <a:spLocks noGrp="1"/>
          </p:cNvSpPr>
          <p:nvPr>
            <p:ph type="sldNum" sz="quarter" idx="11"/>
          </p:nvPr>
        </p:nvSpPr>
        <p:spPr/>
        <p:txBody>
          <a:bodyPr/>
          <a:lstStyle/>
          <a:p>
            <a:fld id="{67FC5CDF-15F9-4054-9F50-C9080AAD3281}" type="slidenum">
              <a:rPr lang="en-US" smtClean="0"/>
              <a:pPr/>
              <a:t>13</a:t>
            </a:fld>
            <a:endParaRPr lang="en-US" dirty="0"/>
          </a:p>
        </p:txBody>
      </p:sp>
      <p:sp>
        <p:nvSpPr>
          <p:cNvPr id="5" name="Text Placeholder 4"/>
          <p:cNvSpPr>
            <a:spLocks noGrp="1"/>
          </p:cNvSpPr>
          <p:nvPr>
            <p:ph type="body" sz="quarter" idx="12"/>
          </p:nvPr>
        </p:nvSpPr>
        <p:spPr>
          <a:solidFill>
            <a:schemeClr val="accent1"/>
          </a:solidFill>
        </p:spPr>
        <p:txBody>
          <a:bodyPr>
            <a:normAutofit/>
          </a:bodyPr>
          <a:lstStyle/>
          <a:p>
            <a:r>
              <a:rPr lang="en-US" sz="4800" dirty="0" smtClean="0"/>
              <a:t>Income Multiplier Benefit</a:t>
            </a:r>
            <a:endParaRPr lang="en-US" sz="4800" dirty="0"/>
          </a:p>
        </p:txBody>
      </p:sp>
      <p:sp>
        <p:nvSpPr>
          <p:cNvPr id="6" name="TextBox 5"/>
          <p:cNvSpPr txBox="1"/>
          <p:nvPr/>
        </p:nvSpPr>
        <p:spPr>
          <a:xfrm>
            <a:off x="276105" y="1576888"/>
            <a:ext cx="3974884" cy="1267354"/>
          </a:xfrm>
          <a:prstGeom prst="rect">
            <a:avLst/>
          </a:prstGeom>
          <a:noFill/>
        </p:spPr>
        <p:txBody>
          <a:bodyPr wrap="square" rtlCol="0">
            <a:noAutofit/>
          </a:bodyPr>
          <a:lstStyle/>
          <a:p>
            <a:pPr>
              <a:lnSpc>
                <a:spcPct val="90000"/>
              </a:lnSpc>
            </a:pPr>
            <a:r>
              <a:rPr lang="en-US" sz="2800" dirty="0" smtClean="0">
                <a:solidFill>
                  <a:schemeClr val="tx1"/>
                </a:solidFill>
              </a:rPr>
              <a:t>Clients can withdrawal up to </a:t>
            </a:r>
            <a:r>
              <a:rPr lang="en-US" sz="2800" b="1" dirty="0" smtClean="0">
                <a:solidFill>
                  <a:schemeClr val="accent1"/>
                </a:solidFill>
              </a:rPr>
              <a:t>DOUBLE the lifetime income </a:t>
            </a:r>
            <a:r>
              <a:rPr lang="en-US" sz="2800" dirty="0" smtClean="0">
                <a:solidFill>
                  <a:schemeClr val="tx1"/>
                </a:solidFill>
              </a:rPr>
              <a:t>if </a:t>
            </a:r>
            <a:r>
              <a:rPr lang="en-US" sz="2800" b="1" dirty="0" smtClean="0">
                <a:solidFill>
                  <a:schemeClr val="tx1"/>
                </a:solidFill>
              </a:rPr>
              <a:t>EITHER</a:t>
            </a:r>
            <a:r>
              <a:rPr lang="en-US" sz="2800" dirty="0" smtClean="0">
                <a:solidFill>
                  <a:schemeClr val="tx1"/>
                </a:solidFill>
              </a:rPr>
              <a:t>:</a:t>
            </a:r>
          </a:p>
          <a:p>
            <a:pPr>
              <a:lnSpc>
                <a:spcPct val="90000"/>
              </a:lnSpc>
            </a:pPr>
            <a:endParaRPr lang="en-US" sz="2800" dirty="0"/>
          </a:p>
        </p:txBody>
      </p:sp>
      <p:sp>
        <p:nvSpPr>
          <p:cNvPr id="9" name="TextBox 8"/>
          <p:cNvSpPr txBox="1"/>
          <p:nvPr/>
        </p:nvSpPr>
        <p:spPr>
          <a:xfrm rot="16200000">
            <a:off x="-727879" y="4370566"/>
            <a:ext cx="2437421" cy="403249"/>
          </a:xfrm>
          <a:prstGeom prst="rect">
            <a:avLst/>
          </a:prstGeom>
          <a:solidFill>
            <a:schemeClr val="bg2"/>
          </a:solidFill>
        </p:spPr>
        <p:txBody>
          <a:bodyPr wrap="square" rtlCol="0">
            <a:noAutofit/>
          </a:bodyPr>
          <a:lstStyle/>
          <a:p>
            <a:pPr algn="ctr">
              <a:lnSpc>
                <a:spcPct val="90000"/>
              </a:lnSpc>
            </a:pPr>
            <a:r>
              <a:rPr lang="en-US" sz="2000" dirty="0" smtClean="0">
                <a:solidFill>
                  <a:schemeClr val="tx1"/>
                </a:solidFill>
              </a:rPr>
              <a:t>Hypothetical example</a:t>
            </a:r>
          </a:p>
        </p:txBody>
      </p:sp>
      <p:sp>
        <p:nvSpPr>
          <p:cNvPr id="11" name="Rectangle 10"/>
          <p:cNvSpPr/>
          <p:nvPr/>
        </p:nvSpPr>
        <p:spPr>
          <a:xfrm>
            <a:off x="5057486" y="1527969"/>
            <a:ext cx="6497662" cy="646331"/>
          </a:xfrm>
          <a:prstGeom prst="rect">
            <a:avLst/>
          </a:prstGeom>
          <a:ln>
            <a:noFill/>
          </a:ln>
        </p:spPr>
        <p:txBody>
          <a:bodyPr wrap="square">
            <a:spAutoFit/>
          </a:bodyPr>
          <a:lstStyle/>
          <a:p>
            <a:pPr>
              <a:lnSpc>
                <a:spcPct val="90000"/>
              </a:lnSpc>
            </a:pPr>
            <a:r>
              <a:rPr lang="en-US" sz="2000" dirty="0"/>
              <a:t>Confined to </a:t>
            </a:r>
            <a:r>
              <a:rPr lang="en-US" sz="2000" dirty="0" smtClean="0"/>
              <a:t>nursing home, LTC facility, hospital or assisted </a:t>
            </a:r>
            <a:r>
              <a:rPr lang="en-US" sz="2000" dirty="0"/>
              <a:t>living </a:t>
            </a:r>
            <a:r>
              <a:rPr lang="en-US" sz="2000" b="1" dirty="0"/>
              <a:t> </a:t>
            </a:r>
            <a:endParaRPr lang="en-US" sz="2000" dirty="0"/>
          </a:p>
        </p:txBody>
      </p:sp>
      <p:sp>
        <p:nvSpPr>
          <p:cNvPr id="12" name="Rectangle 11"/>
          <p:cNvSpPr/>
          <p:nvPr/>
        </p:nvSpPr>
        <p:spPr>
          <a:xfrm>
            <a:off x="5057486" y="2494315"/>
            <a:ext cx="6497662" cy="369332"/>
          </a:xfrm>
          <a:prstGeom prst="rect">
            <a:avLst/>
          </a:prstGeom>
          <a:ln>
            <a:noFill/>
          </a:ln>
        </p:spPr>
        <p:txBody>
          <a:bodyPr wrap="square">
            <a:spAutoFit/>
          </a:bodyPr>
          <a:lstStyle/>
          <a:p>
            <a:pPr>
              <a:lnSpc>
                <a:spcPct val="90000"/>
              </a:lnSpc>
            </a:pPr>
            <a:r>
              <a:rPr lang="en-US" sz="2000" dirty="0"/>
              <a:t>Unable to perform </a:t>
            </a:r>
            <a:r>
              <a:rPr lang="en-US" sz="2000" dirty="0" smtClean="0"/>
              <a:t>2:6 activities </a:t>
            </a:r>
            <a:r>
              <a:rPr lang="en-US" sz="2000" dirty="0"/>
              <a:t>of daily living</a:t>
            </a:r>
          </a:p>
        </p:txBody>
      </p:sp>
      <p:sp>
        <p:nvSpPr>
          <p:cNvPr id="13" name="Rectangle 12"/>
          <p:cNvSpPr/>
          <p:nvPr/>
        </p:nvSpPr>
        <p:spPr>
          <a:xfrm>
            <a:off x="7880229" y="1988825"/>
            <a:ext cx="566181" cy="424732"/>
          </a:xfrm>
          <a:prstGeom prst="rect">
            <a:avLst/>
          </a:prstGeom>
        </p:spPr>
        <p:txBody>
          <a:bodyPr wrap="none">
            <a:spAutoFit/>
          </a:bodyPr>
          <a:lstStyle/>
          <a:p>
            <a:pPr>
              <a:lnSpc>
                <a:spcPct val="90000"/>
              </a:lnSpc>
            </a:pPr>
            <a:r>
              <a:rPr lang="en-US" sz="2400" b="1" dirty="0"/>
              <a:t>OR</a:t>
            </a:r>
            <a:endParaRPr lang="en-US" sz="2400" dirty="0"/>
          </a:p>
        </p:txBody>
      </p:sp>
      <p:sp>
        <p:nvSpPr>
          <p:cNvPr id="14" name="TextBox 13"/>
          <p:cNvSpPr txBox="1"/>
          <p:nvPr/>
        </p:nvSpPr>
        <p:spPr>
          <a:xfrm>
            <a:off x="9417696" y="3240669"/>
            <a:ext cx="2771129" cy="2434455"/>
          </a:xfrm>
          <a:prstGeom prst="rect">
            <a:avLst/>
          </a:prstGeom>
          <a:noFill/>
        </p:spPr>
        <p:txBody>
          <a:bodyPr wrap="square" rtlCol="0">
            <a:noAutofit/>
          </a:bodyPr>
          <a:lstStyle/>
          <a:p>
            <a:pPr>
              <a:lnSpc>
                <a:spcPct val="90000"/>
              </a:lnSpc>
            </a:pPr>
            <a:r>
              <a:rPr lang="en-US" sz="1200" dirty="0" smtClean="0"/>
              <a:t>Confinement and ADL certification must occur after the first contract year and either during the contract year before the start of lifetime income withdrawals or at any time thereafter. To receive the Allianz Income Multiplier Benefit, the contract owner must be confined to an eligible hospital, nursing facility, or assisted living facility for at least 90 days in a consecutive 120-day period or unable to perform at least two of six activities of daily living (bathing, continence, dressing, eating, toileting, and transferring) as certified by a physician. The AIM Benefit continues until the accumulation value is zero or the patient recovers, when it will revert back to the standard payout. </a:t>
            </a:r>
            <a:endParaRPr lang="en-US" sz="1400" dirty="0" smtClean="0">
              <a:solidFill>
                <a:schemeClr val="tx1"/>
              </a:solidFill>
            </a:endParaRPr>
          </a:p>
        </p:txBody>
      </p:sp>
      <p:sp>
        <p:nvSpPr>
          <p:cNvPr id="15" name="TextBox 14"/>
          <p:cNvSpPr txBox="1"/>
          <p:nvPr/>
        </p:nvSpPr>
        <p:spPr>
          <a:xfrm>
            <a:off x="9298837" y="2955674"/>
            <a:ext cx="2917711" cy="232295"/>
          </a:xfrm>
          <a:prstGeom prst="rect">
            <a:avLst/>
          </a:prstGeom>
          <a:noFill/>
        </p:spPr>
        <p:txBody>
          <a:bodyPr wrap="square" rtlCol="0">
            <a:noAutofit/>
          </a:bodyPr>
          <a:lstStyle/>
          <a:p>
            <a:pPr>
              <a:lnSpc>
                <a:spcPct val="90000"/>
              </a:lnSpc>
            </a:pPr>
            <a:r>
              <a:rPr lang="en-US" sz="1200" dirty="0" smtClean="0">
                <a:solidFill>
                  <a:schemeClr val="tx1"/>
                </a:solidFill>
              </a:rPr>
              <a:t>*Eligibility </a:t>
            </a:r>
            <a:r>
              <a:rPr lang="en-US" sz="1200" dirty="0" smtClean="0"/>
              <a:t>available </a:t>
            </a:r>
            <a:r>
              <a:rPr lang="en-US" sz="1200" dirty="0" smtClean="0">
                <a:solidFill>
                  <a:schemeClr val="tx1"/>
                </a:solidFill>
              </a:rPr>
              <a:t>after 5 year wait period</a:t>
            </a:r>
          </a:p>
        </p:txBody>
      </p:sp>
      <p:sp>
        <p:nvSpPr>
          <p:cNvPr id="4" name="TextBox 3"/>
          <p:cNvSpPr txBox="1"/>
          <p:nvPr/>
        </p:nvSpPr>
        <p:spPr>
          <a:xfrm>
            <a:off x="306146" y="6175128"/>
            <a:ext cx="11969154" cy="365125"/>
          </a:xfrm>
          <a:prstGeom prst="rect">
            <a:avLst/>
          </a:prstGeom>
          <a:noFill/>
        </p:spPr>
        <p:txBody>
          <a:bodyPr wrap="square" rtlCol="0">
            <a:noAutofit/>
          </a:bodyPr>
          <a:lstStyle/>
          <a:p>
            <a:pPr>
              <a:lnSpc>
                <a:spcPct val="90000"/>
              </a:lnSpc>
            </a:pPr>
            <a:r>
              <a:rPr lang="en-US" sz="1050" dirty="0" smtClean="0">
                <a:solidFill>
                  <a:schemeClr val="tx1"/>
                </a:solidFill>
              </a:rPr>
              <a:t>This hypothetical example is for illustrative purposes only, and is not guarantee of return or future performance, and does not depict the actual performance of a specific product. Rider availability may vary by state. </a:t>
            </a:r>
          </a:p>
        </p:txBody>
      </p:sp>
      <p:sp>
        <p:nvSpPr>
          <p:cNvPr id="16" name="TextBox 15"/>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grpSp>
        <p:nvGrpSpPr>
          <p:cNvPr id="27" name="Group 26"/>
          <p:cNvGrpSpPr/>
          <p:nvPr/>
        </p:nvGrpSpPr>
        <p:grpSpPr>
          <a:xfrm>
            <a:off x="852175" y="3331314"/>
            <a:ext cx="8446662" cy="2481752"/>
            <a:chOff x="852175" y="3331314"/>
            <a:chExt cx="8446662" cy="2481752"/>
          </a:xfrm>
        </p:grpSpPr>
        <p:pic>
          <p:nvPicPr>
            <p:cNvPr id="3" name="Picture 2"/>
            <p:cNvPicPr>
              <a:picLocks noChangeAspect="1"/>
            </p:cNvPicPr>
            <p:nvPr/>
          </p:nvPicPr>
          <p:blipFill>
            <a:blip r:embed="rId4"/>
            <a:stretch>
              <a:fillRect/>
            </a:stretch>
          </p:blipFill>
          <p:spPr>
            <a:xfrm>
              <a:off x="852175" y="3331314"/>
              <a:ext cx="8446662" cy="2481752"/>
            </a:xfrm>
            <a:prstGeom prst="rect">
              <a:avLst/>
            </a:prstGeom>
          </p:spPr>
        </p:pic>
        <p:sp>
          <p:nvSpPr>
            <p:cNvPr id="7" name="TextBox 6"/>
            <p:cNvSpPr txBox="1"/>
            <p:nvPr/>
          </p:nvSpPr>
          <p:spPr>
            <a:xfrm>
              <a:off x="1716280" y="5272424"/>
              <a:ext cx="1152140" cy="466688"/>
            </a:xfrm>
            <a:prstGeom prst="rect">
              <a:avLst/>
            </a:prstGeom>
            <a:solidFill>
              <a:schemeClr val="bg2"/>
            </a:solidFill>
          </p:spPr>
          <p:txBody>
            <a:bodyPr wrap="square" rtlCol="0">
              <a:noAutofit/>
            </a:bodyPr>
            <a:lstStyle/>
            <a:p>
              <a:pPr algn="ctr">
                <a:lnSpc>
                  <a:spcPct val="90000"/>
                </a:lnSpc>
              </a:pPr>
              <a:r>
                <a:rPr lang="en-US" sz="1300" dirty="0" smtClean="0">
                  <a:solidFill>
                    <a:schemeClr val="tx1"/>
                  </a:solidFill>
                </a:rPr>
                <a:t>Income before illness</a:t>
              </a:r>
            </a:p>
          </p:txBody>
        </p:sp>
        <p:sp>
          <p:nvSpPr>
            <p:cNvPr id="17" name="TextBox 16"/>
            <p:cNvSpPr txBox="1"/>
            <p:nvPr/>
          </p:nvSpPr>
          <p:spPr>
            <a:xfrm>
              <a:off x="3135189" y="5272424"/>
              <a:ext cx="1345382" cy="481389"/>
            </a:xfrm>
            <a:prstGeom prst="rect">
              <a:avLst/>
            </a:prstGeom>
            <a:solidFill>
              <a:schemeClr val="bg2"/>
            </a:solidFill>
          </p:spPr>
          <p:txBody>
            <a:bodyPr wrap="square" rtlCol="0">
              <a:noAutofit/>
            </a:bodyPr>
            <a:lstStyle/>
            <a:p>
              <a:pPr algn="ctr">
                <a:lnSpc>
                  <a:spcPct val="90000"/>
                </a:lnSpc>
              </a:pPr>
              <a:r>
                <a:rPr lang="en-US" sz="1300" dirty="0" smtClean="0">
                  <a:solidFill>
                    <a:schemeClr val="tx1"/>
                  </a:solidFill>
                </a:rPr>
                <a:t>Income doubles due to illness</a:t>
              </a:r>
            </a:p>
          </p:txBody>
        </p:sp>
        <p:sp>
          <p:nvSpPr>
            <p:cNvPr id="18" name="TextBox 17"/>
            <p:cNvSpPr txBox="1"/>
            <p:nvPr/>
          </p:nvSpPr>
          <p:spPr>
            <a:xfrm>
              <a:off x="4559918" y="5272424"/>
              <a:ext cx="1514229" cy="481389"/>
            </a:xfrm>
            <a:prstGeom prst="rect">
              <a:avLst/>
            </a:prstGeom>
            <a:solidFill>
              <a:schemeClr val="bg2"/>
            </a:solidFill>
          </p:spPr>
          <p:txBody>
            <a:bodyPr wrap="square" rtlCol="0">
              <a:noAutofit/>
            </a:bodyPr>
            <a:lstStyle/>
            <a:p>
              <a:pPr algn="ctr">
                <a:lnSpc>
                  <a:spcPct val="90000"/>
                </a:lnSpc>
              </a:pPr>
              <a:r>
                <a:rPr lang="en-US" sz="1300" dirty="0" smtClean="0">
                  <a:solidFill>
                    <a:schemeClr val="tx1"/>
                  </a:solidFill>
                </a:rPr>
                <a:t>Income increase from index credit</a:t>
              </a:r>
            </a:p>
          </p:txBody>
        </p:sp>
        <p:sp>
          <p:nvSpPr>
            <p:cNvPr id="19" name="TextBox 18"/>
            <p:cNvSpPr txBox="1"/>
            <p:nvPr/>
          </p:nvSpPr>
          <p:spPr>
            <a:xfrm>
              <a:off x="6020358" y="5272424"/>
              <a:ext cx="1514229" cy="481389"/>
            </a:xfrm>
            <a:prstGeom prst="rect">
              <a:avLst/>
            </a:prstGeom>
            <a:solidFill>
              <a:schemeClr val="bg2"/>
            </a:solidFill>
          </p:spPr>
          <p:txBody>
            <a:bodyPr wrap="square" rtlCol="0">
              <a:noAutofit/>
            </a:bodyPr>
            <a:lstStyle/>
            <a:p>
              <a:pPr algn="ctr">
                <a:lnSpc>
                  <a:spcPct val="90000"/>
                </a:lnSpc>
              </a:pPr>
              <a:r>
                <a:rPr lang="en-US" sz="1300" dirty="0" smtClean="0">
                  <a:solidFill>
                    <a:schemeClr val="tx1"/>
                  </a:solidFill>
                </a:rPr>
                <a:t>Income increase from index credit</a:t>
              </a:r>
            </a:p>
          </p:txBody>
        </p:sp>
        <p:sp>
          <p:nvSpPr>
            <p:cNvPr id="20" name="TextBox 19"/>
            <p:cNvSpPr txBox="1"/>
            <p:nvPr/>
          </p:nvSpPr>
          <p:spPr>
            <a:xfrm>
              <a:off x="7419373" y="5272424"/>
              <a:ext cx="1818299" cy="481389"/>
            </a:xfrm>
            <a:prstGeom prst="rect">
              <a:avLst/>
            </a:prstGeom>
            <a:solidFill>
              <a:schemeClr val="bg2"/>
            </a:solidFill>
          </p:spPr>
          <p:txBody>
            <a:bodyPr wrap="square" rtlCol="0">
              <a:noAutofit/>
            </a:bodyPr>
            <a:lstStyle/>
            <a:p>
              <a:pPr algn="ctr">
                <a:lnSpc>
                  <a:spcPct val="90000"/>
                </a:lnSpc>
              </a:pPr>
              <a:r>
                <a:rPr lang="en-US" sz="1300" dirty="0" smtClean="0">
                  <a:solidFill>
                    <a:schemeClr val="tx1"/>
                  </a:solidFill>
                </a:rPr>
                <a:t>After recovery, income decreases by half</a:t>
              </a:r>
            </a:p>
          </p:txBody>
        </p:sp>
        <p:sp>
          <p:nvSpPr>
            <p:cNvPr id="21" name="Rectangle 20"/>
            <p:cNvSpPr/>
            <p:nvPr/>
          </p:nvSpPr>
          <p:spPr>
            <a:xfrm>
              <a:off x="1773886" y="4586613"/>
              <a:ext cx="1094533" cy="607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dirty="0" smtClean="0">
                  <a:solidFill>
                    <a:schemeClr val="bg2"/>
                  </a:solidFill>
                </a:rPr>
                <a:t>$20,000</a:t>
              </a:r>
            </a:p>
          </p:txBody>
        </p:sp>
        <p:sp>
          <p:nvSpPr>
            <p:cNvPr id="22" name="Rectangle 21"/>
            <p:cNvSpPr/>
            <p:nvPr/>
          </p:nvSpPr>
          <p:spPr>
            <a:xfrm>
              <a:off x="3260613" y="3860634"/>
              <a:ext cx="1094533" cy="13233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800" dirty="0" smtClean="0">
                  <a:solidFill>
                    <a:schemeClr val="bg2"/>
                  </a:solidFill>
                </a:rPr>
                <a:t>$40,000</a:t>
              </a:r>
            </a:p>
          </p:txBody>
        </p:sp>
        <p:sp>
          <p:nvSpPr>
            <p:cNvPr id="23" name="Rectangle 22"/>
            <p:cNvSpPr/>
            <p:nvPr/>
          </p:nvSpPr>
          <p:spPr>
            <a:xfrm>
              <a:off x="4769765" y="3847325"/>
              <a:ext cx="1094533" cy="1336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800" dirty="0" smtClean="0">
                  <a:solidFill>
                    <a:schemeClr val="bg2"/>
                  </a:solidFill>
                </a:rPr>
                <a:t>$41,000</a:t>
              </a:r>
            </a:p>
          </p:txBody>
        </p:sp>
        <p:sp>
          <p:nvSpPr>
            <p:cNvPr id="24" name="Rectangle 23"/>
            <p:cNvSpPr/>
            <p:nvPr/>
          </p:nvSpPr>
          <p:spPr>
            <a:xfrm>
              <a:off x="6257696" y="3790663"/>
              <a:ext cx="1094533" cy="13932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800" dirty="0" smtClean="0">
                  <a:solidFill>
                    <a:schemeClr val="bg2"/>
                  </a:solidFill>
                </a:rPr>
                <a:t>$43,000</a:t>
              </a:r>
            </a:p>
          </p:txBody>
        </p:sp>
        <p:sp>
          <p:nvSpPr>
            <p:cNvPr id="25" name="Rectangle 24"/>
            <p:cNvSpPr/>
            <p:nvPr/>
          </p:nvSpPr>
          <p:spPr>
            <a:xfrm>
              <a:off x="7751574" y="4495063"/>
              <a:ext cx="1094533" cy="68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dirty="0" smtClean="0">
                  <a:solidFill>
                    <a:schemeClr val="bg2"/>
                  </a:solidFill>
                </a:rPr>
                <a:t>$21,500</a:t>
              </a:r>
            </a:p>
          </p:txBody>
        </p:sp>
      </p:grpSp>
    </p:spTree>
    <p:custDataLst>
      <p:tags r:id="rId1"/>
    </p:custDataLst>
    <p:extLst>
      <p:ext uri="{BB962C8B-B14F-4D97-AF65-F5344CB8AC3E}">
        <p14:creationId xmlns:p14="http://schemas.microsoft.com/office/powerpoint/2010/main" val="399030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7292" y="6325270"/>
            <a:ext cx="2813902"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2" name="Title 1"/>
          <p:cNvSpPr>
            <a:spLocks noGrp="1"/>
          </p:cNvSpPr>
          <p:nvPr>
            <p:ph type="title"/>
          </p:nvPr>
        </p:nvSpPr>
        <p:spPr>
          <a:xfrm>
            <a:off x="365141" y="656212"/>
            <a:ext cx="3714658" cy="812800"/>
          </a:xfrm>
        </p:spPr>
        <p:txBody>
          <a:bodyPr/>
          <a:lstStyle/>
          <a:p>
            <a:r>
              <a:rPr lang="en-US" sz="4000" dirty="0" smtClean="0"/>
              <a:t>A variety of allocation options</a:t>
            </a:r>
            <a:endParaRPr lang="en-US" sz="4000" dirty="0"/>
          </a:p>
        </p:txBody>
      </p:sp>
      <p:sp>
        <p:nvSpPr>
          <p:cNvPr id="3" name="Slide Number Placeholder 2"/>
          <p:cNvSpPr>
            <a:spLocks noGrp="1"/>
          </p:cNvSpPr>
          <p:nvPr>
            <p:ph type="sldNum" sz="quarter" idx="11"/>
          </p:nvPr>
        </p:nvSpPr>
        <p:spPr/>
        <p:txBody>
          <a:bodyPr/>
          <a:lstStyle/>
          <a:p>
            <a:pPr marL="0" marR="0" lvl="0" indent="0" algn="l" defTabSz="1088167" rtl="0" eaLnBrk="1" fontAlgn="auto" latinLnBrk="0" hangingPunct="1">
              <a:lnSpc>
                <a:spcPct val="100000"/>
              </a:lnSpc>
              <a:spcBef>
                <a:spcPts val="0"/>
              </a:spcBef>
              <a:spcAft>
                <a:spcPts val="0"/>
              </a:spcAft>
              <a:buClrTx/>
              <a:buSzTx/>
              <a:buFontTx/>
              <a:buNone/>
              <a:tabLst/>
              <a:defRPr/>
            </a:pPr>
            <a:fld id="{67FC5CDF-15F9-4054-9F50-C9080AAD3281}" type="slidenum">
              <a:rPr kumimoji="0" lang="en-US" sz="800" b="0" i="0" u="none" strike="noStrike" kern="1200" cap="none" spc="0" normalizeH="0" baseline="0" noProof="0" smtClean="0">
                <a:ln>
                  <a:noFill/>
                </a:ln>
                <a:solidFill>
                  <a:srgbClr val="4D4D4D"/>
                </a:solidFill>
                <a:effectLst/>
                <a:uLnTx/>
                <a:uFillTx/>
                <a:latin typeface="Calibri" panose="020F0502020204030204" pitchFamily="34" charset="0"/>
                <a:ea typeface="+mn-ea"/>
                <a:cs typeface="+mn-cs"/>
              </a:rPr>
              <a:pPr marL="0" marR="0" lvl="0" indent="0" algn="l" defTabSz="1088167"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4D4D4D"/>
              </a:solidFill>
              <a:effectLst/>
              <a:uLnTx/>
              <a:uFillTx/>
              <a:latin typeface="Calibri" panose="020F0502020204030204" pitchFamily="34" charset="0"/>
              <a:ea typeface="+mn-ea"/>
              <a:cs typeface="+mn-cs"/>
            </a:endParaRPr>
          </a:p>
        </p:txBody>
      </p:sp>
      <p:graphicFrame>
        <p:nvGraphicFramePr>
          <p:cNvPr id="5" name="Table 4"/>
          <p:cNvGraphicFramePr>
            <a:graphicFrameLocks noGrp="1"/>
          </p:cNvGraphicFramePr>
          <p:nvPr>
            <p:extLst/>
          </p:nvPr>
        </p:nvGraphicFramePr>
        <p:xfrm>
          <a:off x="3639632" y="107943"/>
          <a:ext cx="8388302" cy="6604656"/>
        </p:xfrm>
        <a:graphic>
          <a:graphicData uri="http://schemas.openxmlformats.org/drawingml/2006/table">
            <a:tbl>
              <a:tblPr firstRow="1" bandRow="1">
                <a:tableStyleId>{5C22544A-7EE6-4342-B048-85BDC9FD1C3A}</a:tableStyleId>
              </a:tblPr>
              <a:tblGrid>
                <a:gridCol w="1651633">
                  <a:extLst>
                    <a:ext uri="{9D8B030D-6E8A-4147-A177-3AD203B41FA5}">
                      <a16:colId xmlns:a16="http://schemas.microsoft.com/office/drawing/2014/main" val="748426791"/>
                    </a:ext>
                  </a:extLst>
                </a:gridCol>
                <a:gridCol w="929043">
                  <a:extLst>
                    <a:ext uri="{9D8B030D-6E8A-4147-A177-3AD203B41FA5}">
                      <a16:colId xmlns:a16="http://schemas.microsoft.com/office/drawing/2014/main" val="1353860757"/>
                    </a:ext>
                  </a:extLst>
                </a:gridCol>
                <a:gridCol w="853423">
                  <a:extLst>
                    <a:ext uri="{9D8B030D-6E8A-4147-A177-3AD203B41FA5}">
                      <a16:colId xmlns:a16="http://schemas.microsoft.com/office/drawing/2014/main" val="942529342"/>
                    </a:ext>
                  </a:extLst>
                </a:gridCol>
                <a:gridCol w="1094533">
                  <a:extLst>
                    <a:ext uri="{9D8B030D-6E8A-4147-A177-3AD203B41FA5}">
                      <a16:colId xmlns:a16="http://schemas.microsoft.com/office/drawing/2014/main" val="220373300"/>
                    </a:ext>
                  </a:extLst>
                </a:gridCol>
                <a:gridCol w="1267355">
                  <a:extLst>
                    <a:ext uri="{9D8B030D-6E8A-4147-A177-3AD203B41FA5}">
                      <a16:colId xmlns:a16="http://schemas.microsoft.com/office/drawing/2014/main" val="2189557868"/>
                    </a:ext>
                  </a:extLst>
                </a:gridCol>
                <a:gridCol w="1324961">
                  <a:extLst>
                    <a:ext uri="{9D8B030D-6E8A-4147-A177-3AD203B41FA5}">
                      <a16:colId xmlns:a16="http://schemas.microsoft.com/office/drawing/2014/main" val="2963382320"/>
                    </a:ext>
                  </a:extLst>
                </a:gridCol>
                <a:gridCol w="1267354">
                  <a:extLst>
                    <a:ext uri="{9D8B030D-6E8A-4147-A177-3AD203B41FA5}">
                      <a16:colId xmlns:a16="http://schemas.microsoft.com/office/drawing/2014/main" val="452138690"/>
                    </a:ext>
                  </a:extLst>
                </a:gridCol>
              </a:tblGrid>
              <a:tr h="637182">
                <a:tc>
                  <a:txBody>
                    <a:bodyPr/>
                    <a:lstStyle/>
                    <a:p>
                      <a:pPr algn="l"/>
                      <a:endParaRPr lang="en-US" sz="1400"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rgbClr val="3C4F8C"/>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lang="en-US" sz="1800" dirty="0" smtClean="0">
                        <a:solidFill>
                          <a:srgbClr val="3C4F8C"/>
                        </a:solidFill>
                      </a:endParaRPr>
                    </a:p>
                  </a:txBody>
                  <a:tcPr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lang="en-US" sz="1200" dirty="0" smtClean="0">
                          <a:solidFill>
                            <a:srgbClr val="3C4F8C"/>
                          </a:solidFill>
                        </a:rPr>
                        <a:t>ALLOCATION CHARGE APPLIES</a:t>
                      </a:r>
                      <a:r>
                        <a:rPr lang="en-US" sz="1200" baseline="30000" dirty="0" smtClean="0">
                          <a:solidFill>
                            <a:srgbClr val="3C4F8C"/>
                          </a:solidFill>
                        </a:rPr>
                        <a:t>1</a:t>
                      </a:r>
                      <a:endParaRPr lang="en-US" sz="1200" dirty="0" smtClean="0">
                        <a:solidFill>
                          <a:srgbClr val="3C4F8C"/>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CF4FC"/>
                    </a:solidFill>
                  </a:tcPr>
                </a:tc>
                <a:tc hMerge="1">
                  <a:txBody>
                    <a:bodyPr/>
                    <a:lstStyle/>
                    <a:p>
                      <a:endParaRPr lang="en-US"/>
                    </a:p>
                  </a:txBody>
                  <a:tcPr/>
                </a:tc>
                <a:extLst>
                  <a:ext uri="{0D108BD9-81ED-4DB2-BD59-A6C34878D82A}">
                    <a16:rowId xmlns:a16="http://schemas.microsoft.com/office/drawing/2014/main" val="4185662031"/>
                  </a:ext>
                </a:extLst>
              </a:tr>
              <a:tr h="414772">
                <a:tc>
                  <a:txBody>
                    <a:bodyPr/>
                    <a:lstStyle/>
                    <a:p>
                      <a:pPr algn="l"/>
                      <a:endParaRPr lang="en-US" sz="1400" dirty="0">
                        <a:solidFill>
                          <a:schemeClr val="accent1"/>
                        </a:solidFill>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en-US" sz="1400" b="1" dirty="0" smtClean="0">
                          <a:solidFill>
                            <a:srgbClr val="3C4F8C"/>
                          </a:solidFill>
                        </a:rPr>
                        <a:t>MONTHLY</a:t>
                      </a:r>
                      <a:r>
                        <a:rPr lang="en-US" sz="1400" b="1" baseline="0" dirty="0" smtClean="0">
                          <a:solidFill>
                            <a:srgbClr val="3C4F8C"/>
                          </a:solidFill>
                        </a:rPr>
                        <a:t> SUM</a:t>
                      </a:r>
                      <a:endParaRPr lang="en-US" sz="1400" b="1" dirty="0">
                        <a:solidFill>
                          <a:srgbClr val="3C4F8C"/>
                        </a:solidFill>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rowSpan="3" gridSpan="3">
                  <a:txBody>
                    <a:bodyPr/>
                    <a:lstStyle/>
                    <a:p>
                      <a:pPr algn="ctr"/>
                      <a:r>
                        <a:rPr lang="en-US" sz="1800" b="1" dirty="0" smtClean="0">
                          <a:solidFill>
                            <a:srgbClr val="3C4F8C"/>
                          </a:solidFill>
                        </a:rPr>
                        <a:t>ANNUAL</a:t>
                      </a:r>
                      <a:r>
                        <a:rPr lang="en-US" sz="1800" b="1" baseline="0" dirty="0" smtClean="0">
                          <a:solidFill>
                            <a:srgbClr val="3C4F8C"/>
                          </a:solidFill>
                        </a:rPr>
                        <a:t> POINT-TO-POINT</a:t>
                      </a:r>
                      <a:endParaRPr lang="en-US" sz="1800" b="1" dirty="0">
                        <a:solidFill>
                          <a:srgbClr val="3C4F8C"/>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CF4FC"/>
                    </a:solidFill>
                  </a:tcPr>
                </a:tc>
                <a:tc rowSpan="3" hMerge="1">
                  <a:txBody>
                    <a:bodyPr/>
                    <a:lstStyle/>
                    <a:p>
                      <a:endParaRPr lang="en-US"/>
                    </a:p>
                  </a:txBody>
                  <a:tcPr/>
                </a:tc>
                <a:tc rowSpan="3" hMerge="1">
                  <a:txBody>
                    <a:bodyPr/>
                    <a:lstStyle/>
                    <a:p>
                      <a:endParaRPr lang="en-US"/>
                    </a:p>
                  </a:txBody>
                  <a:tcPr/>
                </a:tc>
                <a:tc rowSpan="2" gridSpan="2">
                  <a:txBody>
                    <a:bodyPr/>
                    <a:lstStyle/>
                    <a:p>
                      <a:pPr algn="ctr"/>
                      <a:r>
                        <a:rPr lang="en-US" sz="1800" b="1" dirty="0">
                          <a:solidFill>
                            <a:srgbClr val="3C4F8C"/>
                          </a:solidFill>
                        </a:rPr>
                        <a:t>MY</a:t>
                      </a:r>
                      <a:r>
                        <a:rPr lang="en-US" sz="1800" b="1" baseline="0" dirty="0">
                          <a:solidFill>
                            <a:srgbClr val="3C4F8C"/>
                          </a:solidFill>
                        </a:rPr>
                        <a:t> </a:t>
                      </a:r>
                      <a:r>
                        <a:rPr lang="en-US" sz="1800" b="1" baseline="0" dirty="0" smtClean="0">
                          <a:solidFill>
                            <a:srgbClr val="3C4F8C"/>
                          </a:solidFill>
                        </a:rPr>
                        <a:t>POINT-TO-POINT</a:t>
                      </a:r>
                      <a:r>
                        <a:rPr lang="en-US" sz="1800" b="1" baseline="30000" dirty="0" smtClean="0">
                          <a:solidFill>
                            <a:srgbClr val="3C4F8C"/>
                          </a:solidFill>
                        </a:rPr>
                        <a:t>1</a:t>
                      </a:r>
                      <a:endParaRPr lang="en-US" sz="1800" b="1" dirty="0">
                        <a:solidFill>
                          <a:srgbClr val="3C4F8C"/>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CF4FC"/>
                    </a:solidFill>
                  </a:tcPr>
                </a:tc>
                <a:tc rowSpan="2" hMerge="1">
                  <a:txBody>
                    <a:bodyPr/>
                    <a:lstStyle/>
                    <a:p>
                      <a:pPr algn="ctr"/>
                      <a:endParaRPr lang="en-US" sz="1400" dirty="0">
                        <a:solidFill>
                          <a:schemeClr val="accent1"/>
                        </a:solidFill>
                      </a:endParaRPr>
                    </a:p>
                  </a:txBody>
                  <a:tcPr anchor="ctr">
                    <a:solidFill>
                      <a:srgbClr val="B5E2E5"/>
                    </a:solidFill>
                  </a:tcPr>
                </a:tc>
                <a:extLst>
                  <a:ext uri="{0D108BD9-81ED-4DB2-BD59-A6C34878D82A}">
                    <a16:rowId xmlns:a16="http://schemas.microsoft.com/office/drawing/2014/main" val="3115859839"/>
                  </a:ext>
                </a:extLst>
              </a:tr>
              <a:tr h="200832">
                <a:tc rowSpan="2">
                  <a:txBody>
                    <a:bodyPr/>
                    <a:lstStyle/>
                    <a:p>
                      <a:pPr algn="l"/>
                      <a:endParaRPr lang="en-US" sz="1400" dirty="0">
                        <a:solidFill>
                          <a:schemeClr val="accent1"/>
                        </a:solidFill>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400" b="1" dirty="0">
                        <a:solidFill>
                          <a:srgbClr val="3C4F8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CF4FC"/>
                    </a:solidFill>
                  </a:tcPr>
                </a:tc>
                <a:tc gridSpan="3" vMerge="1">
                  <a:txBody>
                    <a:bodyPr/>
                    <a:lstStyle/>
                    <a:p>
                      <a:pPr algn="ctr"/>
                      <a:endParaRPr lang="en-US" sz="1400" dirty="0">
                        <a:solidFill>
                          <a:schemeClr val="accent1"/>
                        </a:solidFill>
                      </a:endParaRPr>
                    </a:p>
                  </a:txBody>
                  <a:tcPr anchor="ctr">
                    <a:solidFill>
                      <a:srgbClr val="B5E2E5"/>
                    </a:solidFill>
                  </a:tcPr>
                </a:tc>
                <a:tc hMerge="1" vMerge="1">
                  <a:txBody>
                    <a:bodyPr/>
                    <a:lstStyle/>
                    <a:p>
                      <a:endParaRPr lang="en-US" sz="1400" dirty="0">
                        <a:solidFill>
                          <a:schemeClr val="accent1"/>
                        </a:solidFill>
                      </a:endParaRPr>
                    </a:p>
                  </a:txBody>
                  <a:tcPr>
                    <a:solidFill>
                      <a:srgbClr val="B5E2E5"/>
                    </a:solidFill>
                  </a:tcPr>
                </a:tc>
                <a:tc hMerge="1" vMerge="1">
                  <a:txBody>
                    <a:bodyPr/>
                    <a:lstStyle/>
                    <a:p>
                      <a:endParaRPr lang="en-US" sz="1400" dirty="0">
                        <a:solidFill>
                          <a:schemeClr val="accent1"/>
                        </a:solidFill>
                      </a:endParaRPr>
                    </a:p>
                  </a:txBody>
                  <a:tcPr>
                    <a:solidFill>
                      <a:srgbClr val="B5E2E5"/>
                    </a:solidFill>
                  </a:tcPr>
                </a:tc>
                <a:tc gridSpan="2" vMerge="1">
                  <a:txBody>
                    <a:bodyPr/>
                    <a:lstStyle/>
                    <a:p>
                      <a:pPr algn="ctr"/>
                      <a:endParaRPr lang="en-US" sz="1800" b="1" dirty="0">
                        <a:solidFill>
                          <a:srgbClr val="3C4F8C"/>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CF4FC"/>
                    </a:solidFill>
                  </a:tcPr>
                </a:tc>
                <a:tc hMerge="1" vMerge="1">
                  <a:txBody>
                    <a:bodyPr/>
                    <a:lstStyle/>
                    <a:p>
                      <a:pPr algn="ctr"/>
                      <a:endParaRPr lang="en-US" sz="1800" b="1" dirty="0">
                        <a:solidFill>
                          <a:srgbClr val="3C4F8C"/>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CF4FC"/>
                    </a:solidFill>
                  </a:tcPr>
                </a:tc>
                <a:extLst>
                  <a:ext uri="{0D108BD9-81ED-4DB2-BD59-A6C34878D82A}">
                    <a16:rowId xmlns:a16="http://schemas.microsoft.com/office/drawing/2014/main" val="1951846376"/>
                  </a:ext>
                </a:extLst>
              </a:tr>
              <a:tr h="364104">
                <a:tc vMerge="1">
                  <a:txBody>
                    <a:bodyPr/>
                    <a:lstStyle/>
                    <a:p>
                      <a:endParaRPr lang="en-US"/>
                    </a:p>
                  </a:txBody>
                  <a:tcPr/>
                </a:tc>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a:r>
                        <a:rPr lang="en-US" sz="1800" b="1" dirty="0" smtClean="0">
                          <a:solidFill>
                            <a:srgbClr val="3C4F8C"/>
                          </a:solidFill>
                        </a:rPr>
                        <a:t>2-YEAR</a:t>
                      </a:r>
                      <a:endParaRPr lang="en-US" sz="1800" b="1" dirty="0">
                        <a:solidFill>
                          <a:srgbClr val="3C4F8C"/>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CF4FC"/>
                    </a:solidFill>
                  </a:tcPr>
                </a:tc>
                <a:tc>
                  <a:txBody>
                    <a:bodyPr/>
                    <a:lstStyle/>
                    <a:p>
                      <a:pPr algn="ctr"/>
                      <a:r>
                        <a:rPr lang="en-US" sz="1800" b="1" dirty="0" smtClean="0">
                          <a:solidFill>
                            <a:srgbClr val="3C4F8C"/>
                          </a:solidFill>
                        </a:rPr>
                        <a:t>5-YEAR</a:t>
                      </a:r>
                      <a:endParaRPr lang="en-US" sz="1800" b="1" dirty="0">
                        <a:solidFill>
                          <a:srgbClr val="3C4F8C"/>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CF4FC"/>
                    </a:solidFill>
                  </a:tcPr>
                </a:tc>
                <a:extLst>
                  <a:ext uri="{0D108BD9-81ED-4DB2-BD59-A6C34878D82A}">
                    <a16:rowId xmlns:a16="http://schemas.microsoft.com/office/drawing/2014/main" val="3450502182"/>
                  </a:ext>
                </a:extLst>
              </a:tr>
              <a:tr h="718910">
                <a:tc>
                  <a:txBody>
                    <a:bodyPr/>
                    <a:lstStyle/>
                    <a:p>
                      <a:pPr algn="l"/>
                      <a:r>
                        <a:rPr lang="en-US" sz="1400" b="1" dirty="0">
                          <a:solidFill>
                            <a:srgbClr val="4D7AB6"/>
                          </a:solidFill>
                        </a:rPr>
                        <a:t>S&amp;P 500® Index</a:t>
                      </a: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l"/>
                      <a:r>
                        <a:rPr lang="en-US" sz="1400" dirty="0">
                          <a:solidFill>
                            <a:schemeClr val="tx1"/>
                          </a:solidFill>
                        </a:rPr>
                        <a:t>Cap </a:t>
                      </a:r>
                    </a:p>
                  </a:txBody>
                  <a:tcPr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400" dirty="0">
                          <a:solidFill>
                            <a:schemeClr val="tx1"/>
                          </a:solidFill>
                        </a:rPr>
                        <a:t>Cap</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400" dirty="0"/>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400" dirty="0"/>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400" dirty="0"/>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400" dirty="0"/>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9913480"/>
                  </a:ext>
                </a:extLst>
              </a:tr>
              <a:tr h="728208">
                <a:tc>
                  <a:txBody>
                    <a:bodyPr/>
                    <a:lstStyle/>
                    <a:p>
                      <a:pPr algn="l"/>
                      <a:r>
                        <a:rPr lang="en-US" sz="1400" b="1" dirty="0">
                          <a:solidFill>
                            <a:srgbClr val="5A6657"/>
                          </a:solidFill>
                        </a:rPr>
                        <a:t>Bloomberg</a:t>
                      </a:r>
                      <a:r>
                        <a:rPr lang="en-US" sz="1400" b="1" baseline="0" dirty="0">
                          <a:solidFill>
                            <a:srgbClr val="5A6657"/>
                          </a:solidFill>
                        </a:rPr>
                        <a:t> US Dynamic Balance Index II</a:t>
                      </a:r>
                      <a:endParaRPr lang="en-US" sz="1400" b="1" dirty="0">
                        <a:solidFill>
                          <a:srgbClr val="5A6657"/>
                        </a:solidFill>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EEADB"/>
                    </a:solidFill>
                  </a:tcPr>
                </a:tc>
                <a:tc>
                  <a:txBody>
                    <a:bodyPr/>
                    <a:lstStyle/>
                    <a:p>
                      <a:pPr algn="l"/>
                      <a:endParaRPr lang="en-US" sz="1400" dirty="0">
                        <a:solidFill>
                          <a:schemeClr val="tx1"/>
                        </a:solidFill>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Cap</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Spread</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875557298"/>
                  </a:ext>
                </a:extLst>
              </a:tr>
              <a:tr h="515814">
                <a:tc>
                  <a:txBody>
                    <a:bodyPr/>
                    <a:lstStyle/>
                    <a:p>
                      <a:pPr algn="l"/>
                      <a:r>
                        <a:rPr lang="en-US" sz="1400" b="1" dirty="0">
                          <a:solidFill>
                            <a:srgbClr val="972A51"/>
                          </a:solidFill>
                        </a:rPr>
                        <a:t>PIMCO Tactical</a:t>
                      </a:r>
                      <a:r>
                        <a:rPr lang="en-US" sz="1400" b="1" baseline="0" dirty="0">
                          <a:solidFill>
                            <a:srgbClr val="972A51"/>
                          </a:solidFill>
                        </a:rPr>
                        <a:t> Balanced Index</a:t>
                      </a:r>
                      <a:endParaRPr lang="en-US" sz="1400" b="1" dirty="0">
                        <a:solidFill>
                          <a:srgbClr val="972A51"/>
                        </a:solidFill>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AF1E2"/>
                    </a:solidFill>
                  </a:tcPr>
                </a:tc>
                <a:tc>
                  <a:txBody>
                    <a:bodyPr/>
                    <a:lstStyle/>
                    <a:p>
                      <a:pPr algn="l"/>
                      <a:endParaRPr lang="en-US" sz="1400" dirty="0">
                        <a:solidFill>
                          <a:schemeClr val="tx1"/>
                        </a:solidFill>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Cap</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Spread</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177868270"/>
                  </a:ext>
                </a:extLst>
              </a:tr>
              <a:tr h="515814">
                <a:tc>
                  <a:txBody>
                    <a:bodyPr/>
                    <a:lstStyle/>
                    <a:p>
                      <a:pPr algn="l"/>
                      <a:r>
                        <a:rPr lang="en-US" sz="1400" b="1" dirty="0">
                          <a:solidFill>
                            <a:srgbClr val="92286D"/>
                          </a:solidFill>
                        </a:rPr>
                        <a:t>BlackRock </a:t>
                      </a:r>
                      <a:r>
                        <a:rPr lang="en-US" sz="1400" b="1" dirty="0" err="1">
                          <a:solidFill>
                            <a:srgbClr val="92286D"/>
                          </a:solidFill>
                        </a:rPr>
                        <a:t>iBLD</a:t>
                      </a:r>
                      <a:r>
                        <a:rPr lang="en-US" sz="1400" b="1" dirty="0">
                          <a:solidFill>
                            <a:srgbClr val="92286D"/>
                          </a:solidFill>
                        </a:rPr>
                        <a:t> </a:t>
                      </a:r>
                    </a:p>
                    <a:p>
                      <a:pPr algn="l"/>
                      <a:r>
                        <a:rPr lang="en-US" sz="1400" b="1" dirty="0" err="1">
                          <a:solidFill>
                            <a:srgbClr val="92286D"/>
                          </a:solidFill>
                        </a:rPr>
                        <a:t>Claria</a:t>
                      </a:r>
                      <a:r>
                        <a:rPr lang="en-US" sz="1400" b="1" dirty="0">
                          <a:solidFill>
                            <a:srgbClr val="92286D"/>
                          </a:solidFill>
                        </a:rPr>
                        <a:t>® Index</a:t>
                      </a: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5ED"/>
                    </a:solidFill>
                  </a:tcPr>
                </a:tc>
                <a:tc>
                  <a:txBody>
                    <a:bodyPr/>
                    <a:lstStyle/>
                    <a:p>
                      <a:pPr algn="l"/>
                      <a:endParaRPr lang="en-US" sz="1400" dirty="0">
                        <a:solidFill>
                          <a:schemeClr val="tx1"/>
                        </a:solidFill>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400" dirty="0">
                          <a:solidFill>
                            <a:schemeClr val="tx1"/>
                          </a:solidFill>
                        </a:rPr>
                        <a:t>Cap </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400" dirty="0">
                          <a:solidFill>
                            <a:schemeClr val="tx1"/>
                          </a:solidFill>
                        </a:rPr>
                        <a:t>Spread</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265224"/>
                  </a:ext>
                </a:extLst>
              </a:tr>
              <a:tr h="728208">
                <a:tc>
                  <a:txBody>
                    <a:bodyPr/>
                    <a:lstStyle/>
                    <a:p>
                      <a:pPr algn="l"/>
                      <a:r>
                        <a:rPr lang="en-US" sz="1400" b="1" dirty="0">
                          <a:solidFill>
                            <a:srgbClr val="434F4E"/>
                          </a:solidFill>
                        </a:rPr>
                        <a:t>Bloomberg</a:t>
                      </a:r>
                      <a:r>
                        <a:rPr lang="en-US" sz="1400" b="1" baseline="0" dirty="0">
                          <a:solidFill>
                            <a:srgbClr val="434F4E"/>
                          </a:solidFill>
                        </a:rPr>
                        <a:t> US Dynamic Balance II ER Index</a:t>
                      </a:r>
                      <a:endParaRPr lang="en-US" sz="1400" b="1" dirty="0">
                        <a:solidFill>
                          <a:srgbClr val="434F4E"/>
                        </a:solidFill>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EEADB"/>
                    </a:solidFill>
                  </a:tcPr>
                </a:tc>
                <a:tc>
                  <a:txBody>
                    <a:bodyPr/>
                    <a:lstStyle/>
                    <a:p>
                      <a:pPr algn="l"/>
                      <a:endParaRPr lang="en-US" sz="1400" dirty="0">
                        <a:solidFill>
                          <a:schemeClr val="tx1"/>
                        </a:solidFill>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Participation</a:t>
                      </a:r>
                      <a:r>
                        <a:rPr lang="en-US" sz="1400" baseline="0" dirty="0">
                          <a:solidFill>
                            <a:schemeClr val="tx1"/>
                          </a:solidFill>
                        </a:rPr>
                        <a:t> </a:t>
                      </a:r>
                    </a:p>
                    <a:p>
                      <a:pPr algn="l"/>
                      <a:r>
                        <a:rPr lang="en-US" sz="1400" baseline="0" dirty="0">
                          <a:solidFill>
                            <a:schemeClr val="tx1"/>
                          </a:solidFill>
                        </a:rPr>
                        <a:t>rate</a:t>
                      </a:r>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Participation </a:t>
                      </a:r>
                    </a:p>
                    <a:p>
                      <a:pPr algn="l"/>
                      <a:r>
                        <a:rPr lang="en-US" sz="1400" dirty="0">
                          <a:solidFill>
                            <a:schemeClr val="tx1"/>
                          </a:solidFill>
                        </a:rPr>
                        <a:t>rate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Participation</a:t>
                      </a:r>
                      <a:r>
                        <a:rPr lang="en-US" sz="1400" baseline="0" dirty="0">
                          <a:solidFill>
                            <a:schemeClr val="tx1"/>
                          </a:solidFill>
                        </a:rPr>
                        <a:t> </a:t>
                      </a:r>
                    </a:p>
                    <a:p>
                      <a:pPr algn="l"/>
                      <a:r>
                        <a:rPr lang="en-US" sz="1400" baseline="0" dirty="0">
                          <a:solidFill>
                            <a:schemeClr val="tx1"/>
                          </a:solidFill>
                        </a:rPr>
                        <a:t>rate</a:t>
                      </a:r>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96630087"/>
                  </a:ext>
                </a:extLst>
              </a:tr>
              <a:tr h="515814">
                <a:tc>
                  <a:txBody>
                    <a:bodyPr/>
                    <a:lstStyle/>
                    <a:p>
                      <a:pPr algn="l"/>
                      <a:r>
                        <a:rPr lang="en-US" sz="1400" b="1" dirty="0">
                          <a:solidFill>
                            <a:srgbClr val="AF5F4F"/>
                          </a:solidFill>
                        </a:rPr>
                        <a:t>PIMCO</a:t>
                      </a:r>
                      <a:r>
                        <a:rPr lang="en-US" sz="1400" b="1" baseline="0" dirty="0">
                          <a:solidFill>
                            <a:srgbClr val="AF5F4F"/>
                          </a:solidFill>
                        </a:rPr>
                        <a:t> Tactical Balanced ER Index</a:t>
                      </a:r>
                      <a:endParaRPr lang="en-US" sz="1400" b="1" dirty="0">
                        <a:solidFill>
                          <a:srgbClr val="AF5F4F"/>
                        </a:solidFill>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9EDE2"/>
                    </a:solidFill>
                  </a:tcPr>
                </a:tc>
                <a:tc>
                  <a:txBody>
                    <a:bodyPr/>
                    <a:lstStyle/>
                    <a:p>
                      <a:pPr algn="l"/>
                      <a:endParaRPr lang="en-US" sz="1400" dirty="0">
                        <a:solidFill>
                          <a:schemeClr val="tx1"/>
                        </a:solidFill>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Participation</a:t>
                      </a:r>
                      <a:r>
                        <a:rPr lang="en-US" sz="1400" baseline="0" dirty="0">
                          <a:solidFill>
                            <a:schemeClr val="tx1"/>
                          </a:solidFill>
                        </a:rPr>
                        <a:t> </a:t>
                      </a:r>
                    </a:p>
                    <a:p>
                      <a:pPr algn="l"/>
                      <a:r>
                        <a:rPr lang="en-US" sz="1400" baseline="0" dirty="0">
                          <a:solidFill>
                            <a:schemeClr val="tx1"/>
                          </a:solidFill>
                        </a:rPr>
                        <a:t>rate</a:t>
                      </a:r>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Participation </a:t>
                      </a:r>
                    </a:p>
                    <a:p>
                      <a:pPr algn="l"/>
                      <a:r>
                        <a:rPr lang="en-US" sz="1400" dirty="0">
                          <a:solidFill>
                            <a:schemeClr val="tx1"/>
                          </a:solidFill>
                        </a:rPr>
                        <a:t>rate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Participation</a:t>
                      </a:r>
                      <a:r>
                        <a:rPr lang="en-US" sz="1400" baseline="0" dirty="0">
                          <a:solidFill>
                            <a:schemeClr val="tx1"/>
                          </a:solidFill>
                        </a:rPr>
                        <a:t> </a:t>
                      </a:r>
                    </a:p>
                    <a:p>
                      <a:pPr algn="l"/>
                      <a:r>
                        <a:rPr lang="en-US" sz="1400" baseline="0" dirty="0">
                          <a:solidFill>
                            <a:schemeClr val="tx1"/>
                          </a:solidFill>
                        </a:rPr>
                        <a:t>rate</a:t>
                      </a:r>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827526450"/>
                  </a:ext>
                </a:extLst>
              </a:tr>
              <a:tr h="515814">
                <a:tc>
                  <a:txBody>
                    <a:bodyPr/>
                    <a:lstStyle/>
                    <a:p>
                      <a:pPr algn="l"/>
                      <a:r>
                        <a:rPr lang="en-US" sz="1400" b="1" dirty="0">
                          <a:solidFill>
                            <a:srgbClr val="974998"/>
                          </a:solidFill>
                        </a:rPr>
                        <a:t>BlackRock </a:t>
                      </a:r>
                      <a:r>
                        <a:rPr lang="en-US" sz="1400" b="1" dirty="0" err="1">
                          <a:solidFill>
                            <a:srgbClr val="974998"/>
                          </a:solidFill>
                        </a:rPr>
                        <a:t>iBLD</a:t>
                      </a:r>
                      <a:r>
                        <a:rPr lang="en-US" sz="1400" b="1" dirty="0">
                          <a:solidFill>
                            <a:srgbClr val="974998"/>
                          </a:solidFill>
                        </a:rPr>
                        <a:t> </a:t>
                      </a:r>
                    </a:p>
                    <a:p>
                      <a:pPr algn="l"/>
                      <a:r>
                        <a:rPr lang="en-US" sz="1400" b="1" dirty="0" err="1">
                          <a:solidFill>
                            <a:srgbClr val="974998"/>
                          </a:solidFill>
                        </a:rPr>
                        <a:t>Claria</a:t>
                      </a:r>
                      <a:r>
                        <a:rPr lang="en-US" sz="1400" b="1" dirty="0">
                          <a:solidFill>
                            <a:srgbClr val="974998"/>
                          </a:solidFill>
                        </a:rPr>
                        <a:t>® ER</a:t>
                      </a:r>
                      <a:r>
                        <a:rPr lang="en-US" sz="1400" b="1" baseline="0" dirty="0">
                          <a:solidFill>
                            <a:srgbClr val="974998"/>
                          </a:solidFill>
                        </a:rPr>
                        <a:t> Index</a:t>
                      </a:r>
                      <a:endParaRPr lang="en-US" sz="1400" b="1" dirty="0">
                        <a:solidFill>
                          <a:srgbClr val="974998"/>
                        </a:solidFill>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1E5ED"/>
                    </a:solidFill>
                  </a:tcPr>
                </a:tc>
                <a:tc>
                  <a:txBody>
                    <a:bodyPr/>
                    <a:lstStyle/>
                    <a:p>
                      <a:pPr algn="l"/>
                      <a:endParaRPr lang="en-US" sz="1400" dirty="0">
                        <a:solidFill>
                          <a:schemeClr val="tx1"/>
                        </a:solidFill>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Participation</a:t>
                      </a:r>
                      <a:r>
                        <a:rPr lang="en-US" sz="1400" baseline="0" dirty="0">
                          <a:solidFill>
                            <a:schemeClr val="tx1"/>
                          </a:solidFill>
                        </a:rPr>
                        <a:t> </a:t>
                      </a:r>
                    </a:p>
                    <a:p>
                      <a:pPr algn="l"/>
                      <a:r>
                        <a:rPr lang="en-US" sz="1400" baseline="0" dirty="0">
                          <a:solidFill>
                            <a:schemeClr val="tx1"/>
                          </a:solidFill>
                        </a:rPr>
                        <a:t>rate</a:t>
                      </a:r>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92479"/>
                  </a:ext>
                </a:extLst>
              </a:tr>
              <a:tr h="728208">
                <a:tc>
                  <a:txBody>
                    <a:bodyPr/>
                    <a:lstStyle/>
                    <a:p>
                      <a:pPr algn="l"/>
                      <a:r>
                        <a:rPr lang="en-US" sz="1400" b="1" dirty="0">
                          <a:solidFill>
                            <a:srgbClr val="6B9198"/>
                          </a:solidFill>
                        </a:rPr>
                        <a:t>S&amp;P 500® Futures</a:t>
                      </a:r>
                      <a:r>
                        <a:rPr lang="en-US" sz="1400" b="1" baseline="0" dirty="0">
                          <a:solidFill>
                            <a:srgbClr val="6B9198"/>
                          </a:solidFill>
                        </a:rPr>
                        <a:t> Daily Risk Control 5% </a:t>
                      </a:r>
                      <a:r>
                        <a:rPr lang="en-US" sz="1400" b="1" dirty="0">
                          <a:solidFill>
                            <a:srgbClr val="6B9198"/>
                          </a:solidFill>
                        </a:rPr>
                        <a:t>Index</a:t>
                      </a: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EEF1"/>
                    </a:solidFill>
                  </a:tcPr>
                </a:tc>
                <a:tc>
                  <a:txBody>
                    <a:bodyPr/>
                    <a:lstStyle/>
                    <a:p>
                      <a:pPr algn="l"/>
                      <a:endParaRPr lang="en-US" sz="1400" dirty="0">
                        <a:solidFill>
                          <a:schemeClr val="tx1"/>
                        </a:solidFill>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Participation </a:t>
                      </a:r>
                    </a:p>
                    <a:p>
                      <a:pPr algn="l"/>
                      <a:r>
                        <a:rPr lang="en-US" sz="1400" dirty="0">
                          <a:solidFill>
                            <a:schemeClr val="tx1"/>
                          </a:solidFill>
                        </a:rPr>
                        <a:t>rate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l"/>
                      <a:r>
                        <a:rPr lang="en-US" sz="1400" dirty="0">
                          <a:solidFill>
                            <a:schemeClr val="tx1"/>
                          </a:solidFill>
                        </a:rPr>
                        <a:t>Participation</a:t>
                      </a:r>
                      <a:r>
                        <a:rPr lang="en-US" sz="1400" baseline="0" dirty="0">
                          <a:solidFill>
                            <a:schemeClr val="tx1"/>
                          </a:solidFill>
                        </a:rPr>
                        <a:t> </a:t>
                      </a:r>
                    </a:p>
                    <a:p>
                      <a:pPr algn="l"/>
                      <a:r>
                        <a:rPr lang="en-US" sz="1400" baseline="0" dirty="0">
                          <a:solidFill>
                            <a:schemeClr val="tx1"/>
                          </a:solidFill>
                        </a:rPr>
                        <a:t>rate</a:t>
                      </a:r>
                      <a:endParaRPr lang="en-US" sz="1400" dirty="0">
                        <a:solidFill>
                          <a:schemeClr val="tx1"/>
                        </a:solidFill>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315682953"/>
                  </a:ext>
                </a:extLst>
              </a:tr>
            </a:tbl>
          </a:graphicData>
        </a:graphic>
      </p:graphicFrame>
      <p:sp>
        <p:nvSpPr>
          <p:cNvPr id="8" name="Rectangle 7"/>
          <p:cNvSpPr/>
          <p:nvPr/>
        </p:nvSpPr>
        <p:spPr>
          <a:xfrm>
            <a:off x="2520031" y="4253137"/>
            <a:ext cx="1097280" cy="2459462"/>
          </a:xfrm>
          <a:prstGeom prst="rect">
            <a:avLst/>
          </a:prstGeom>
          <a:solidFill>
            <a:srgbClr val="ECF4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665BF"/>
                </a:solidFill>
                <a:effectLst/>
                <a:uLnTx/>
                <a:uFillTx/>
                <a:latin typeface="Calibri"/>
                <a:ea typeface="+mn-ea"/>
                <a:cs typeface="+mn-cs"/>
              </a:rPr>
              <a:t>Volatility-controlled </a:t>
            </a:r>
            <a:endParaRPr kumimoji="0" lang="en-US" sz="1600" b="0" i="0" u="none" strike="noStrike" kern="1200" cap="none" spc="0" normalizeH="0" baseline="0" noProof="0" dirty="0">
              <a:ln>
                <a:noFill/>
              </a:ln>
              <a:solidFill>
                <a:srgbClr val="4665BF"/>
              </a:solidFill>
              <a:effectLst/>
              <a:uLnTx/>
              <a:uFillTx/>
              <a:latin typeface="Calibri"/>
              <a:ea typeface="+mn-ea"/>
              <a:cs typeface="+mn-cs"/>
            </a:endParaRPr>
          </a:p>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665BF"/>
                </a:solidFill>
                <a:effectLst/>
                <a:uLnTx/>
                <a:uFillTx/>
                <a:latin typeface="Calibri"/>
                <a:ea typeface="+mn-ea"/>
                <a:cs typeface="+mn-cs"/>
              </a:rPr>
              <a:t>futures</a:t>
            </a:r>
            <a:r>
              <a:rPr kumimoji="0" lang="en-US" sz="1600" b="0" i="0" u="none" strike="noStrike" kern="1200" cap="none" spc="0" normalizeH="0" baseline="0" noProof="0" dirty="0">
                <a:ln>
                  <a:noFill/>
                </a:ln>
                <a:solidFill>
                  <a:srgbClr val="4665BF"/>
                </a:solidFill>
                <a:effectLst/>
                <a:uLnTx/>
                <a:uFillTx/>
                <a:latin typeface="Calibri"/>
                <a:ea typeface="+mn-ea"/>
                <a:cs typeface="+mn-cs"/>
              </a:rPr>
              <a:t> index </a:t>
            </a:r>
          </a:p>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665BF"/>
                </a:solidFill>
                <a:effectLst/>
                <a:uLnTx/>
                <a:uFillTx/>
                <a:latin typeface="Calibri"/>
                <a:ea typeface="+mn-ea"/>
                <a:cs typeface="+mn-cs"/>
              </a:rPr>
              <a:t>(stock and bond futures)</a:t>
            </a:r>
          </a:p>
        </p:txBody>
      </p:sp>
      <p:sp>
        <p:nvSpPr>
          <p:cNvPr id="9" name="Rectangle 8"/>
          <p:cNvSpPr/>
          <p:nvPr/>
        </p:nvSpPr>
        <p:spPr>
          <a:xfrm>
            <a:off x="2520031" y="2472507"/>
            <a:ext cx="1097280" cy="1762440"/>
          </a:xfrm>
          <a:prstGeom prst="rect">
            <a:avLst/>
          </a:prstGeom>
          <a:solidFill>
            <a:srgbClr val="ECF4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65BF"/>
                </a:solidFill>
                <a:effectLst/>
                <a:uLnTx/>
                <a:uFillTx/>
                <a:latin typeface="Calibri"/>
                <a:ea typeface="+mn-ea"/>
                <a:cs typeface="+mn-cs"/>
              </a:rPr>
              <a:t>Volatility-controlled index </a:t>
            </a:r>
          </a:p>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665BF"/>
                </a:solidFill>
                <a:effectLst/>
                <a:uLnTx/>
                <a:uFillTx/>
                <a:latin typeface="Calibri"/>
                <a:ea typeface="+mn-ea"/>
                <a:cs typeface="+mn-cs"/>
              </a:rPr>
              <a:t>(stock and bond)</a:t>
            </a:r>
          </a:p>
        </p:txBody>
      </p:sp>
      <p:sp>
        <p:nvSpPr>
          <p:cNvPr id="10" name="Rectangle 9"/>
          <p:cNvSpPr/>
          <p:nvPr/>
        </p:nvSpPr>
        <p:spPr>
          <a:xfrm>
            <a:off x="2520031" y="1727614"/>
            <a:ext cx="1097280" cy="706663"/>
          </a:xfrm>
          <a:prstGeom prst="rect">
            <a:avLst/>
          </a:prstGeom>
          <a:solidFill>
            <a:srgbClr val="ECF4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65BF"/>
                </a:solidFill>
                <a:effectLst/>
                <a:uLnTx/>
                <a:uFillTx/>
                <a:latin typeface="Calibri"/>
                <a:ea typeface="+mn-ea"/>
                <a:cs typeface="+mn-cs"/>
              </a:rPr>
              <a:t>Large-cap index</a:t>
            </a:r>
          </a:p>
        </p:txBody>
      </p:sp>
      <p:sp>
        <p:nvSpPr>
          <p:cNvPr id="13" name="TextBox 12"/>
          <p:cNvSpPr txBox="1"/>
          <p:nvPr/>
        </p:nvSpPr>
        <p:spPr>
          <a:xfrm>
            <a:off x="371049" y="1879943"/>
            <a:ext cx="1749142" cy="606810"/>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30000" noProof="0" dirty="0" smtClean="0">
                <a:ln>
                  <a:noFill/>
                </a:ln>
                <a:solidFill>
                  <a:srgbClr val="FFFFFF">
                    <a:lumMod val="50000"/>
                  </a:srgbClr>
                </a:solidFill>
                <a:effectLst/>
                <a:uLnTx/>
                <a:uFillTx/>
                <a:latin typeface="Calibri"/>
                <a:ea typeface="+mn-ea"/>
                <a:cs typeface="+mn-cs"/>
              </a:rPr>
              <a:t>1</a:t>
            </a:r>
            <a:r>
              <a:rPr kumimoji="0" lang="en-US" sz="1050" b="0" i="0" u="none" strike="noStrike" kern="1200" cap="none" spc="0" normalizeH="0" baseline="0" noProof="0" dirty="0" smtClean="0">
                <a:ln>
                  <a:noFill/>
                </a:ln>
                <a:solidFill>
                  <a:srgbClr val="FFFFFF">
                    <a:lumMod val="50000"/>
                  </a:srgbClr>
                </a:solidFill>
                <a:effectLst/>
                <a:uLnTx/>
                <a:uFillTx/>
                <a:latin typeface="Calibri"/>
                <a:ea typeface="+mn-ea"/>
                <a:cs typeface="+mn-cs"/>
              </a:rPr>
              <a:t>MY point-to-point crediting methods are subject to an allocation charge, deducted annually from the contract’s accumulation value and guaranteed minimum value. The allocation charge percentage can only change when specified triggers are met and can never be greater than the maximum allocation charge percentage of 2.5%. The current allocation charge can be found in the applicable product Guide to Current Rates. </a:t>
            </a:r>
          </a:p>
        </p:txBody>
      </p:sp>
      <p:cxnSp>
        <p:nvCxnSpPr>
          <p:cNvPr id="16" name="Straight Connector 15"/>
          <p:cNvCxnSpPr/>
          <p:nvPr/>
        </p:nvCxnSpPr>
        <p:spPr>
          <a:xfrm>
            <a:off x="2520030" y="4216309"/>
            <a:ext cx="1090207"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Left Arrow 13"/>
          <p:cNvSpPr/>
          <p:nvPr/>
        </p:nvSpPr>
        <p:spPr>
          <a:xfrm>
            <a:off x="5408696" y="6060015"/>
            <a:ext cx="1218891" cy="562587"/>
          </a:xfrm>
          <a:prstGeom prst="leftArrow">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srgbClr val="FFFFFF"/>
                </a:solidFill>
                <a:effectLst/>
                <a:uLnTx/>
                <a:uFillTx/>
                <a:latin typeface="Calibri"/>
                <a:ea typeface="+mn-ea"/>
                <a:cs typeface="+mn-cs"/>
              </a:rPr>
              <a:t>NEW</a:t>
            </a:r>
          </a:p>
        </p:txBody>
      </p:sp>
      <p:sp>
        <p:nvSpPr>
          <p:cNvPr id="4" name="Rectangle 3"/>
          <p:cNvSpPr/>
          <p:nvPr/>
        </p:nvSpPr>
        <p:spPr>
          <a:xfrm>
            <a:off x="9435618" y="739559"/>
            <a:ext cx="2592316" cy="10062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cxnSp>
        <p:nvCxnSpPr>
          <p:cNvPr id="18" name="Straight Connector 17"/>
          <p:cNvCxnSpPr/>
          <p:nvPr/>
        </p:nvCxnSpPr>
        <p:spPr>
          <a:xfrm>
            <a:off x="2524210" y="2445244"/>
            <a:ext cx="1090207"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27104" y="1727614"/>
            <a:ext cx="1090207"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8586" y="4638747"/>
            <a:ext cx="1714068" cy="1152140"/>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F2F2F2">
                    <a:lumMod val="50000"/>
                  </a:srgbClr>
                </a:solidFill>
                <a:effectLst/>
                <a:uLnTx/>
                <a:uFillTx/>
                <a:latin typeface="Calibri"/>
                <a:ea typeface="+mn-ea"/>
                <a:cs typeface="+mn-cs"/>
              </a:rPr>
              <a:t>Although an external index may affect interest credited, the contract does not directly participate in any equity or fixed income investments. Clients are not buying shares in an index. </a:t>
            </a:r>
          </a:p>
        </p:txBody>
      </p:sp>
      <p:sp>
        <p:nvSpPr>
          <p:cNvPr id="6" name="TextBox 5"/>
          <p:cNvSpPr txBox="1"/>
          <p:nvPr/>
        </p:nvSpPr>
        <p:spPr>
          <a:xfrm>
            <a:off x="700612" y="6337441"/>
            <a:ext cx="1693302" cy="345642"/>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Fixed interest allocation is also available</a:t>
            </a:r>
          </a:p>
        </p:txBody>
      </p:sp>
    </p:spTree>
    <p:custDataLst>
      <p:tags r:id="rId1"/>
    </p:custDataLst>
    <p:extLst>
      <p:ext uri="{BB962C8B-B14F-4D97-AF65-F5344CB8AC3E}">
        <p14:creationId xmlns:p14="http://schemas.microsoft.com/office/powerpoint/2010/main" val="322848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143315"/>
            <a:ext cx="12188823"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2" name="Slide Number Placeholder 1"/>
          <p:cNvSpPr>
            <a:spLocks noGrp="1"/>
          </p:cNvSpPr>
          <p:nvPr>
            <p:ph type="sldNum" sz="quarter" idx="11"/>
          </p:nvPr>
        </p:nvSpPr>
        <p:spPr/>
        <p:txBody>
          <a:bodyPr/>
          <a:lstStyle/>
          <a:p>
            <a:fld id="{67FC5CDF-15F9-4054-9F50-C9080AAD3281}" type="slidenum">
              <a:rPr lang="en-US" smtClean="0"/>
              <a:pPr/>
              <a:t>15</a:t>
            </a:fld>
            <a:endParaRPr lang="en-US" dirty="0"/>
          </a:p>
        </p:txBody>
      </p:sp>
      <p:sp>
        <p:nvSpPr>
          <p:cNvPr id="11" name="TextBox 10"/>
          <p:cNvSpPr txBox="1"/>
          <p:nvPr/>
        </p:nvSpPr>
        <p:spPr>
          <a:xfrm>
            <a:off x="422256" y="318578"/>
            <a:ext cx="11663284" cy="1044524"/>
          </a:xfrm>
          <a:prstGeom prst="rect">
            <a:avLst/>
          </a:prstGeom>
          <a:noFill/>
          <a:ln>
            <a:noFill/>
          </a:ln>
        </p:spPr>
        <p:txBody>
          <a:bodyPr wrap="square" rtlCol="0">
            <a:noAutofit/>
          </a:bodyPr>
          <a:lstStyle/>
          <a:p>
            <a:pPr>
              <a:lnSpc>
                <a:spcPct val="90000"/>
              </a:lnSpc>
            </a:pPr>
            <a:r>
              <a:rPr lang="en-US" sz="3600" dirty="0" smtClean="0">
                <a:solidFill>
                  <a:schemeClr val="tx1"/>
                </a:solidFill>
              </a:rPr>
              <a:t>PIV Death Benefit hypothetical example</a:t>
            </a:r>
          </a:p>
          <a:p>
            <a:pPr>
              <a:lnSpc>
                <a:spcPct val="90000"/>
              </a:lnSpc>
            </a:pPr>
            <a:r>
              <a:rPr lang="en-US" sz="2400" dirty="0" smtClean="0">
                <a:solidFill>
                  <a:schemeClr val="bg2">
                    <a:lumMod val="50000"/>
                  </a:schemeClr>
                </a:solidFill>
              </a:rPr>
              <a:t>Lesser of Protected Income Value at death or 250% of the Accumulation Value</a:t>
            </a:r>
          </a:p>
        </p:txBody>
      </p:sp>
      <p:grpSp>
        <p:nvGrpSpPr>
          <p:cNvPr id="104" name="Group 103"/>
          <p:cNvGrpSpPr/>
          <p:nvPr/>
        </p:nvGrpSpPr>
        <p:grpSpPr>
          <a:xfrm>
            <a:off x="-1" y="1516021"/>
            <a:ext cx="12188825" cy="365760"/>
            <a:chOff x="-1" y="1239934"/>
            <a:chExt cx="12188825" cy="561801"/>
          </a:xfrm>
        </p:grpSpPr>
        <p:sp>
          <p:nvSpPr>
            <p:cNvPr id="39" name="Rectangle 38"/>
            <p:cNvSpPr/>
            <p:nvPr/>
          </p:nvSpPr>
          <p:spPr>
            <a:xfrm>
              <a:off x="-1" y="1239934"/>
              <a:ext cx="12188825" cy="561801"/>
            </a:xfrm>
            <a:prstGeom prst="rect">
              <a:avLst/>
            </a:prstGeom>
            <a:solidFill>
              <a:srgbClr val="80CA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3" name="Rectangle 2"/>
            <p:cNvSpPr/>
            <p:nvPr/>
          </p:nvSpPr>
          <p:spPr>
            <a:xfrm>
              <a:off x="745802" y="1284900"/>
              <a:ext cx="2639697" cy="369332"/>
            </a:xfrm>
            <a:prstGeom prst="rect">
              <a:avLst/>
            </a:prstGeom>
          </p:spPr>
          <p:txBody>
            <a:bodyPr wrap="none">
              <a:spAutoFit/>
            </a:bodyPr>
            <a:lstStyle/>
            <a:p>
              <a:pPr>
                <a:lnSpc>
                  <a:spcPct val="90000"/>
                </a:lnSpc>
              </a:pPr>
              <a:r>
                <a:rPr lang="en-US" sz="2000" dirty="0">
                  <a:solidFill>
                    <a:schemeClr val="bg2"/>
                  </a:solidFill>
                </a:rPr>
                <a:t>Hypothetical </a:t>
              </a:r>
              <a:r>
                <a:rPr lang="en-US" sz="2000" dirty="0" smtClean="0">
                  <a:solidFill>
                    <a:schemeClr val="bg2"/>
                  </a:solidFill>
                </a:rPr>
                <a:t>example 1</a:t>
              </a:r>
              <a:endParaRPr lang="en-US" sz="2000" dirty="0">
                <a:solidFill>
                  <a:schemeClr val="bg2"/>
                </a:solidFill>
              </a:endParaRPr>
            </a:p>
          </p:txBody>
        </p:sp>
      </p:grpSp>
      <p:sp>
        <p:nvSpPr>
          <p:cNvPr id="14" name="Rectangle 13"/>
          <p:cNvSpPr/>
          <p:nvPr/>
        </p:nvSpPr>
        <p:spPr>
          <a:xfrm>
            <a:off x="759363" y="4154201"/>
            <a:ext cx="2639697" cy="369332"/>
          </a:xfrm>
          <a:prstGeom prst="rect">
            <a:avLst/>
          </a:prstGeom>
        </p:spPr>
        <p:txBody>
          <a:bodyPr wrap="none">
            <a:spAutoFit/>
          </a:bodyPr>
          <a:lstStyle/>
          <a:p>
            <a:pPr>
              <a:lnSpc>
                <a:spcPct val="90000"/>
              </a:lnSpc>
            </a:pPr>
            <a:r>
              <a:rPr lang="en-US" sz="2000" dirty="0">
                <a:solidFill>
                  <a:schemeClr val="bg2"/>
                </a:solidFill>
              </a:rPr>
              <a:t>Hypothetical </a:t>
            </a:r>
            <a:r>
              <a:rPr lang="en-US" sz="2000" dirty="0" smtClean="0">
                <a:solidFill>
                  <a:schemeClr val="bg2"/>
                </a:solidFill>
              </a:rPr>
              <a:t>example 2</a:t>
            </a:r>
            <a:endParaRPr lang="en-US" sz="2000" dirty="0">
              <a:solidFill>
                <a:schemeClr val="bg2"/>
              </a:solidFill>
            </a:endParaRPr>
          </a:p>
        </p:txBody>
      </p:sp>
      <p:sp>
        <p:nvSpPr>
          <p:cNvPr id="32" name="TextBox 31"/>
          <p:cNvSpPr txBox="1"/>
          <p:nvPr/>
        </p:nvSpPr>
        <p:spPr>
          <a:xfrm>
            <a:off x="5345521" y="5533332"/>
            <a:ext cx="1089612" cy="286854"/>
          </a:xfrm>
          <a:prstGeom prst="rect">
            <a:avLst/>
          </a:prstGeom>
          <a:noFill/>
        </p:spPr>
        <p:txBody>
          <a:bodyPr wrap="square" rtlCol="0">
            <a:noAutofit/>
          </a:bodyPr>
          <a:lstStyle/>
          <a:p>
            <a:pPr>
              <a:lnSpc>
                <a:spcPct val="90000"/>
              </a:lnSpc>
            </a:pPr>
            <a:r>
              <a:rPr lang="en-US" sz="1800" dirty="0" smtClean="0"/>
              <a:t>x 250% </a:t>
            </a:r>
            <a:endParaRPr lang="en-US" sz="1800" dirty="0" smtClean="0">
              <a:solidFill>
                <a:schemeClr val="tx1"/>
              </a:solidFill>
            </a:endParaRPr>
          </a:p>
        </p:txBody>
      </p:sp>
      <p:sp>
        <p:nvSpPr>
          <p:cNvPr id="30" name="TextBox 29"/>
          <p:cNvSpPr txBox="1"/>
          <p:nvPr/>
        </p:nvSpPr>
        <p:spPr>
          <a:xfrm>
            <a:off x="8467074" y="5936581"/>
            <a:ext cx="853330" cy="280963"/>
          </a:xfrm>
          <a:prstGeom prst="rect">
            <a:avLst/>
          </a:prstGeom>
          <a:noFill/>
        </p:spPr>
        <p:txBody>
          <a:bodyPr wrap="square" rtlCol="0">
            <a:noAutofit/>
          </a:bodyPr>
          <a:lstStyle/>
          <a:p>
            <a:pPr>
              <a:lnSpc>
                <a:spcPct val="90000"/>
              </a:lnSpc>
            </a:pPr>
            <a:r>
              <a:rPr lang="en-US" sz="1800" dirty="0" smtClean="0"/>
              <a:t>250k </a:t>
            </a:r>
            <a:endParaRPr lang="en-US" sz="1800" dirty="0" smtClean="0">
              <a:solidFill>
                <a:schemeClr val="tx1"/>
              </a:solidFill>
            </a:endParaRPr>
          </a:p>
        </p:txBody>
      </p:sp>
      <p:sp>
        <p:nvSpPr>
          <p:cNvPr id="29" name="TextBox 28"/>
          <p:cNvSpPr txBox="1"/>
          <p:nvPr/>
        </p:nvSpPr>
        <p:spPr>
          <a:xfrm>
            <a:off x="5491288" y="5936581"/>
            <a:ext cx="920187" cy="344461"/>
          </a:xfrm>
          <a:prstGeom prst="rect">
            <a:avLst/>
          </a:prstGeom>
          <a:noFill/>
        </p:spPr>
        <p:txBody>
          <a:bodyPr wrap="square" rtlCol="0">
            <a:noAutofit/>
          </a:bodyPr>
          <a:lstStyle/>
          <a:p>
            <a:pPr>
              <a:lnSpc>
                <a:spcPct val="90000"/>
              </a:lnSpc>
            </a:pPr>
            <a:r>
              <a:rPr lang="en-US" sz="1800" dirty="0" smtClean="0"/>
              <a:t>100k </a:t>
            </a:r>
            <a:endParaRPr lang="en-US" sz="1800" dirty="0" smtClean="0">
              <a:solidFill>
                <a:schemeClr val="tx1"/>
              </a:solidFill>
            </a:endParaRPr>
          </a:p>
        </p:txBody>
      </p:sp>
      <p:grpSp>
        <p:nvGrpSpPr>
          <p:cNvPr id="129" name="Group 128"/>
          <p:cNvGrpSpPr/>
          <p:nvPr/>
        </p:nvGrpSpPr>
        <p:grpSpPr>
          <a:xfrm>
            <a:off x="930596" y="4670136"/>
            <a:ext cx="9624510" cy="1696821"/>
            <a:chOff x="930596" y="4670136"/>
            <a:chExt cx="9624510" cy="1696821"/>
          </a:xfrm>
        </p:grpSpPr>
        <p:sp>
          <p:nvSpPr>
            <p:cNvPr id="15" name="TextBox 14"/>
            <p:cNvSpPr txBox="1"/>
            <p:nvPr/>
          </p:nvSpPr>
          <p:spPr>
            <a:xfrm>
              <a:off x="5451745" y="5130083"/>
              <a:ext cx="920187" cy="344461"/>
            </a:xfrm>
            <a:prstGeom prst="rect">
              <a:avLst/>
            </a:prstGeom>
            <a:noFill/>
          </p:spPr>
          <p:txBody>
            <a:bodyPr wrap="square" rtlCol="0">
              <a:noAutofit/>
            </a:bodyPr>
            <a:lstStyle/>
            <a:p>
              <a:pPr>
                <a:lnSpc>
                  <a:spcPct val="90000"/>
                </a:lnSpc>
              </a:pPr>
              <a:r>
                <a:rPr lang="en-US" sz="1800" dirty="0" smtClean="0"/>
                <a:t>100k </a:t>
              </a:r>
              <a:endParaRPr lang="en-US" sz="1800" dirty="0" smtClean="0">
                <a:solidFill>
                  <a:schemeClr val="tx1"/>
                </a:solidFill>
              </a:endParaRPr>
            </a:p>
          </p:txBody>
        </p:sp>
        <p:sp>
          <p:nvSpPr>
            <p:cNvPr id="26" name="TextBox 25"/>
            <p:cNvSpPr txBox="1"/>
            <p:nvPr/>
          </p:nvSpPr>
          <p:spPr>
            <a:xfrm>
              <a:off x="8438319" y="5106675"/>
              <a:ext cx="853330" cy="280963"/>
            </a:xfrm>
            <a:prstGeom prst="rect">
              <a:avLst/>
            </a:prstGeom>
            <a:noFill/>
          </p:spPr>
          <p:txBody>
            <a:bodyPr wrap="square" rtlCol="0">
              <a:noAutofit/>
            </a:bodyPr>
            <a:lstStyle/>
            <a:p>
              <a:pPr>
                <a:lnSpc>
                  <a:spcPct val="90000"/>
                </a:lnSpc>
              </a:pPr>
              <a:r>
                <a:rPr lang="en-US" sz="1800" dirty="0" smtClean="0"/>
                <a:t>300k </a:t>
              </a:r>
              <a:endParaRPr lang="en-US" sz="1800" dirty="0" smtClean="0">
                <a:solidFill>
                  <a:schemeClr val="tx1"/>
                </a:solidFill>
              </a:endParaRPr>
            </a:p>
          </p:txBody>
        </p:sp>
        <p:sp>
          <p:nvSpPr>
            <p:cNvPr id="27" name="TextBox 26"/>
            <p:cNvSpPr txBox="1"/>
            <p:nvPr/>
          </p:nvSpPr>
          <p:spPr>
            <a:xfrm>
              <a:off x="1079453" y="5965086"/>
              <a:ext cx="2511587" cy="401871"/>
            </a:xfrm>
            <a:prstGeom prst="rect">
              <a:avLst/>
            </a:prstGeom>
            <a:noFill/>
          </p:spPr>
          <p:txBody>
            <a:bodyPr wrap="square" rtlCol="0">
              <a:noAutofit/>
            </a:bodyPr>
            <a:lstStyle/>
            <a:p>
              <a:pPr>
                <a:lnSpc>
                  <a:spcPct val="90000"/>
                </a:lnSpc>
              </a:pPr>
              <a:r>
                <a:rPr lang="en-US" sz="1800" dirty="0" smtClean="0">
                  <a:solidFill>
                    <a:schemeClr val="tx1"/>
                  </a:solidFill>
                </a:rPr>
                <a:t>Beneficiary payout</a:t>
              </a:r>
            </a:p>
          </p:txBody>
        </p:sp>
        <p:sp>
          <p:nvSpPr>
            <p:cNvPr id="28" name="TextBox 27"/>
            <p:cNvSpPr txBox="1"/>
            <p:nvPr/>
          </p:nvSpPr>
          <p:spPr>
            <a:xfrm>
              <a:off x="1066492" y="5072476"/>
              <a:ext cx="2066833" cy="403249"/>
            </a:xfrm>
            <a:prstGeom prst="rect">
              <a:avLst/>
            </a:prstGeom>
            <a:noFill/>
          </p:spPr>
          <p:txBody>
            <a:bodyPr wrap="square" rtlCol="0">
              <a:noAutofit/>
            </a:bodyPr>
            <a:lstStyle/>
            <a:p>
              <a:pPr>
                <a:lnSpc>
                  <a:spcPct val="90000"/>
                </a:lnSpc>
              </a:pPr>
              <a:r>
                <a:rPr lang="en-US" sz="1800" dirty="0" smtClean="0">
                  <a:solidFill>
                    <a:schemeClr val="tx1"/>
                  </a:solidFill>
                </a:rPr>
                <a:t>Value at death </a:t>
              </a:r>
            </a:p>
          </p:txBody>
        </p:sp>
        <p:sp>
          <p:nvSpPr>
            <p:cNvPr id="31" name="TextBox 30"/>
            <p:cNvSpPr txBox="1"/>
            <p:nvPr/>
          </p:nvSpPr>
          <p:spPr>
            <a:xfrm>
              <a:off x="1066492" y="5533332"/>
              <a:ext cx="3144870" cy="374446"/>
            </a:xfrm>
            <a:prstGeom prst="rect">
              <a:avLst/>
            </a:prstGeom>
            <a:noFill/>
          </p:spPr>
          <p:txBody>
            <a:bodyPr wrap="square" rtlCol="0">
              <a:noAutofit/>
            </a:bodyPr>
            <a:lstStyle/>
            <a:p>
              <a:pPr>
                <a:lnSpc>
                  <a:spcPct val="90000"/>
                </a:lnSpc>
              </a:pPr>
              <a:r>
                <a:rPr lang="en-US" sz="1800" dirty="0" smtClean="0">
                  <a:solidFill>
                    <a:schemeClr val="tx1"/>
                  </a:solidFill>
                </a:rPr>
                <a:t>Death benefit cap (250% of AV)</a:t>
              </a:r>
            </a:p>
          </p:txBody>
        </p:sp>
        <p:cxnSp>
          <p:nvCxnSpPr>
            <p:cNvPr id="40" name="Straight Connector 39"/>
            <p:cNvCxnSpPr/>
            <p:nvPr/>
          </p:nvCxnSpPr>
          <p:spPr>
            <a:xfrm>
              <a:off x="930596" y="5483467"/>
              <a:ext cx="960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42168" y="5878974"/>
              <a:ext cx="960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721139" y="4709782"/>
              <a:ext cx="2048446" cy="341632"/>
            </a:xfrm>
            <a:prstGeom prst="rect">
              <a:avLst/>
            </a:prstGeom>
          </p:spPr>
          <p:txBody>
            <a:bodyPr wrap="none">
              <a:spAutoFit/>
            </a:bodyPr>
            <a:lstStyle/>
            <a:p>
              <a:pPr>
                <a:lnSpc>
                  <a:spcPct val="90000"/>
                </a:lnSpc>
              </a:pPr>
              <a:r>
                <a:rPr lang="en-US" sz="1800" dirty="0" smtClean="0">
                  <a:solidFill>
                    <a:schemeClr val="bg2">
                      <a:lumMod val="50000"/>
                    </a:schemeClr>
                  </a:solidFill>
                </a:rPr>
                <a:t>Accumulation Value</a:t>
              </a:r>
              <a:endParaRPr lang="en-US" sz="1800" dirty="0">
                <a:solidFill>
                  <a:schemeClr val="bg2">
                    <a:lumMod val="50000"/>
                  </a:schemeClr>
                </a:solidFill>
              </a:endParaRPr>
            </a:p>
          </p:txBody>
        </p:sp>
        <p:sp>
          <p:nvSpPr>
            <p:cNvPr id="43" name="Rectangle 42"/>
            <p:cNvSpPr/>
            <p:nvPr/>
          </p:nvSpPr>
          <p:spPr>
            <a:xfrm>
              <a:off x="7624638" y="4709782"/>
              <a:ext cx="2423036" cy="341632"/>
            </a:xfrm>
            <a:prstGeom prst="rect">
              <a:avLst/>
            </a:prstGeom>
          </p:spPr>
          <p:txBody>
            <a:bodyPr wrap="none">
              <a:spAutoFit/>
            </a:bodyPr>
            <a:lstStyle/>
            <a:p>
              <a:pPr>
                <a:lnSpc>
                  <a:spcPct val="90000"/>
                </a:lnSpc>
              </a:pPr>
              <a:r>
                <a:rPr lang="en-US" sz="1800" dirty="0" smtClean="0">
                  <a:solidFill>
                    <a:schemeClr val="bg2">
                      <a:lumMod val="50000"/>
                    </a:schemeClr>
                  </a:solidFill>
                </a:rPr>
                <a:t>Protected Income Value</a:t>
              </a:r>
              <a:endParaRPr lang="en-US" sz="1800" dirty="0">
                <a:solidFill>
                  <a:schemeClr val="bg2">
                    <a:lumMod val="50000"/>
                  </a:schemeClr>
                </a:solidFill>
              </a:endParaRPr>
            </a:p>
          </p:txBody>
        </p:sp>
        <p:cxnSp>
          <p:nvCxnSpPr>
            <p:cNvPr id="44" name="Straight Connector 43"/>
            <p:cNvCxnSpPr/>
            <p:nvPr/>
          </p:nvCxnSpPr>
          <p:spPr>
            <a:xfrm flipH="1" flipV="1">
              <a:off x="4250988" y="4679014"/>
              <a:ext cx="0" cy="1600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7304159" y="4672879"/>
              <a:ext cx="0" cy="16093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41118" y="5008044"/>
              <a:ext cx="960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51278" y="6282223"/>
              <a:ext cx="960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942168" y="5005719"/>
              <a:ext cx="0" cy="12801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10554849" y="4678105"/>
              <a:ext cx="0" cy="16093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45746" y="4670136"/>
              <a:ext cx="6309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p:cNvCxnSpPr/>
          <p:nvPr/>
        </p:nvCxnSpPr>
        <p:spPr>
          <a:xfrm>
            <a:off x="6191645" y="5689379"/>
            <a:ext cx="2246674" cy="40030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953741" y="2104039"/>
            <a:ext cx="9624510" cy="1696821"/>
            <a:chOff x="953741" y="2193035"/>
            <a:chExt cx="9624510" cy="1696821"/>
          </a:xfrm>
        </p:grpSpPr>
        <p:sp>
          <p:nvSpPr>
            <p:cNvPr id="84" name="TextBox 83"/>
            <p:cNvSpPr txBox="1"/>
            <p:nvPr/>
          </p:nvSpPr>
          <p:spPr>
            <a:xfrm>
              <a:off x="5474890" y="2652982"/>
              <a:ext cx="920187" cy="344461"/>
            </a:xfrm>
            <a:prstGeom prst="rect">
              <a:avLst/>
            </a:prstGeom>
            <a:noFill/>
          </p:spPr>
          <p:txBody>
            <a:bodyPr wrap="square" rtlCol="0">
              <a:noAutofit/>
            </a:bodyPr>
            <a:lstStyle/>
            <a:p>
              <a:pPr>
                <a:lnSpc>
                  <a:spcPct val="90000"/>
                </a:lnSpc>
              </a:pPr>
              <a:r>
                <a:rPr lang="en-US" sz="1800" dirty="0" smtClean="0"/>
                <a:t>100k </a:t>
              </a:r>
              <a:endParaRPr lang="en-US" sz="1800" dirty="0" smtClean="0">
                <a:solidFill>
                  <a:schemeClr val="tx1"/>
                </a:solidFill>
              </a:endParaRPr>
            </a:p>
          </p:txBody>
        </p:sp>
        <p:sp>
          <p:nvSpPr>
            <p:cNvPr id="85" name="TextBox 84"/>
            <p:cNvSpPr txBox="1"/>
            <p:nvPr/>
          </p:nvSpPr>
          <p:spPr>
            <a:xfrm>
              <a:off x="8461464" y="2660963"/>
              <a:ext cx="853330" cy="280963"/>
            </a:xfrm>
            <a:prstGeom prst="rect">
              <a:avLst/>
            </a:prstGeom>
            <a:noFill/>
          </p:spPr>
          <p:txBody>
            <a:bodyPr wrap="square" rtlCol="0">
              <a:noAutofit/>
            </a:bodyPr>
            <a:lstStyle/>
            <a:p>
              <a:pPr>
                <a:lnSpc>
                  <a:spcPct val="90000"/>
                </a:lnSpc>
              </a:pPr>
              <a:r>
                <a:rPr lang="en-US" sz="1800" dirty="0" smtClean="0"/>
                <a:t>225K </a:t>
              </a:r>
              <a:endParaRPr lang="en-US" sz="1800" dirty="0" smtClean="0">
                <a:solidFill>
                  <a:schemeClr val="tx1"/>
                </a:solidFill>
              </a:endParaRPr>
            </a:p>
          </p:txBody>
        </p:sp>
        <p:sp>
          <p:nvSpPr>
            <p:cNvPr id="86" name="TextBox 85"/>
            <p:cNvSpPr txBox="1"/>
            <p:nvPr/>
          </p:nvSpPr>
          <p:spPr>
            <a:xfrm>
              <a:off x="1102598" y="3487985"/>
              <a:ext cx="2511587" cy="401871"/>
            </a:xfrm>
            <a:prstGeom prst="rect">
              <a:avLst/>
            </a:prstGeom>
            <a:noFill/>
          </p:spPr>
          <p:txBody>
            <a:bodyPr wrap="square" rtlCol="0">
              <a:noAutofit/>
            </a:bodyPr>
            <a:lstStyle/>
            <a:p>
              <a:pPr>
                <a:lnSpc>
                  <a:spcPct val="90000"/>
                </a:lnSpc>
              </a:pPr>
              <a:r>
                <a:rPr lang="en-US" sz="1800" dirty="0" smtClean="0">
                  <a:solidFill>
                    <a:schemeClr val="tx1"/>
                  </a:solidFill>
                </a:rPr>
                <a:t>Beneficiary payout</a:t>
              </a:r>
            </a:p>
          </p:txBody>
        </p:sp>
        <p:sp>
          <p:nvSpPr>
            <p:cNvPr id="87" name="TextBox 86"/>
            <p:cNvSpPr txBox="1"/>
            <p:nvPr/>
          </p:nvSpPr>
          <p:spPr>
            <a:xfrm>
              <a:off x="1089637" y="2595375"/>
              <a:ext cx="2066833" cy="403249"/>
            </a:xfrm>
            <a:prstGeom prst="rect">
              <a:avLst/>
            </a:prstGeom>
            <a:noFill/>
          </p:spPr>
          <p:txBody>
            <a:bodyPr wrap="square" rtlCol="0">
              <a:noAutofit/>
            </a:bodyPr>
            <a:lstStyle/>
            <a:p>
              <a:pPr>
                <a:lnSpc>
                  <a:spcPct val="90000"/>
                </a:lnSpc>
              </a:pPr>
              <a:r>
                <a:rPr lang="en-US" sz="1800" dirty="0" smtClean="0">
                  <a:solidFill>
                    <a:schemeClr val="tx1"/>
                  </a:solidFill>
                </a:rPr>
                <a:t>Value at death </a:t>
              </a:r>
            </a:p>
          </p:txBody>
        </p:sp>
        <p:sp>
          <p:nvSpPr>
            <p:cNvPr id="88" name="TextBox 87"/>
            <p:cNvSpPr txBox="1"/>
            <p:nvPr/>
          </p:nvSpPr>
          <p:spPr>
            <a:xfrm>
              <a:off x="5485405" y="3459480"/>
              <a:ext cx="920187" cy="344461"/>
            </a:xfrm>
            <a:prstGeom prst="rect">
              <a:avLst/>
            </a:prstGeom>
            <a:noFill/>
          </p:spPr>
          <p:txBody>
            <a:bodyPr wrap="square" rtlCol="0">
              <a:noAutofit/>
            </a:bodyPr>
            <a:lstStyle/>
            <a:p>
              <a:pPr>
                <a:lnSpc>
                  <a:spcPct val="90000"/>
                </a:lnSpc>
              </a:pPr>
              <a:r>
                <a:rPr lang="en-US" sz="1800" dirty="0" smtClean="0"/>
                <a:t>100k </a:t>
              </a:r>
              <a:endParaRPr lang="en-US" sz="1800" dirty="0" smtClean="0">
                <a:solidFill>
                  <a:schemeClr val="tx1"/>
                </a:solidFill>
              </a:endParaRPr>
            </a:p>
          </p:txBody>
        </p:sp>
        <p:sp>
          <p:nvSpPr>
            <p:cNvPr id="89" name="TextBox 88"/>
            <p:cNvSpPr txBox="1"/>
            <p:nvPr/>
          </p:nvSpPr>
          <p:spPr>
            <a:xfrm>
              <a:off x="1089637" y="3056231"/>
              <a:ext cx="3126366" cy="322551"/>
            </a:xfrm>
            <a:prstGeom prst="rect">
              <a:avLst/>
            </a:prstGeom>
            <a:noFill/>
          </p:spPr>
          <p:txBody>
            <a:bodyPr wrap="square" rtlCol="0">
              <a:noAutofit/>
            </a:bodyPr>
            <a:lstStyle/>
            <a:p>
              <a:pPr>
                <a:lnSpc>
                  <a:spcPct val="90000"/>
                </a:lnSpc>
              </a:pPr>
              <a:r>
                <a:rPr lang="en-US" sz="1800" dirty="0" smtClean="0">
                  <a:solidFill>
                    <a:schemeClr val="tx1"/>
                  </a:solidFill>
                </a:rPr>
                <a:t>Death benefit cap (250% of AV)</a:t>
              </a:r>
            </a:p>
          </p:txBody>
        </p:sp>
        <p:cxnSp>
          <p:nvCxnSpPr>
            <p:cNvPr id="90" name="Straight Connector 89"/>
            <p:cNvCxnSpPr/>
            <p:nvPr/>
          </p:nvCxnSpPr>
          <p:spPr>
            <a:xfrm>
              <a:off x="953741" y="3006366"/>
              <a:ext cx="960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965313" y="3401873"/>
              <a:ext cx="960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4744284" y="2232681"/>
              <a:ext cx="2048446" cy="341632"/>
            </a:xfrm>
            <a:prstGeom prst="rect">
              <a:avLst/>
            </a:prstGeom>
          </p:spPr>
          <p:txBody>
            <a:bodyPr wrap="none">
              <a:spAutoFit/>
            </a:bodyPr>
            <a:lstStyle/>
            <a:p>
              <a:pPr>
                <a:lnSpc>
                  <a:spcPct val="90000"/>
                </a:lnSpc>
              </a:pPr>
              <a:r>
                <a:rPr lang="en-US" sz="1800" dirty="0" smtClean="0">
                  <a:solidFill>
                    <a:schemeClr val="bg2">
                      <a:lumMod val="50000"/>
                    </a:schemeClr>
                  </a:solidFill>
                </a:rPr>
                <a:t>Accumulation Value</a:t>
              </a:r>
              <a:endParaRPr lang="en-US" sz="1800" dirty="0">
                <a:solidFill>
                  <a:schemeClr val="bg2">
                    <a:lumMod val="50000"/>
                  </a:schemeClr>
                </a:solidFill>
              </a:endParaRPr>
            </a:p>
          </p:txBody>
        </p:sp>
        <p:sp>
          <p:nvSpPr>
            <p:cNvPr id="93" name="Rectangle 92"/>
            <p:cNvSpPr/>
            <p:nvPr/>
          </p:nvSpPr>
          <p:spPr>
            <a:xfrm>
              <a:off x="7647783" y="2232681"/>
              <a:ext cx="2423036" cy="341632"/>
            </a:xfrm>
            <a:prstGeom prst="rect">
              <a:avLst/>
            </a:prstGeom>
          </p:spPr>
          <p:txBody>
            <a:bodyPr wrap="none">
              <a:spAutoFit/>
            </a:bodyPr>
            <a:lstStyle/>
            <a:p>
              <a:pPr>
                <a:lnSpc>
                  <a:spcPct val="90000"/>
                </a:lnSpc>
              </a:pPr>
              <a:r>
                <a:rPr lang="en-US" sz="1800" dirty="0" smtClean="0">
                  <a:solidFill>
                    <a:schemeClr val="bg2">
                      <a:lumMod val="50000"/>
                    </a:schemeClr>
                  </a:solidFill>
                </a:rPr>
                <a:t>Protected Income Value</a:t>
              </a:r>
              <a:endParaRPr lang="en-US" sz="1800" dirty="0">
                <a:solidFill>
                  <a:schemeClr val="bg2">
                    <a:lumMod val="50000"/>
                  </a:schemeClr>
                </a:solidFill>
              </a:endParaRPr>
            </a:p>
          </p:txBody>
        </p:sp>
        <p:cxnSp>
          <p:nvCxnSpPr>
            <p:cNvPr id="94" name="Straight Connector 93"/>
            <p:cNvCxnSpPr/>
            <p:nvPr/>
          </p:nvCxnSpPr>
          <p:spPr>
            <a:xfrm flipH="1" flipV="1">
              <a:off x="4274133" y="2201913"/>
              <a:ext cx="0" cy="1600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7327304" y="2195778"/>
              <a:ext cx="0" cy="16093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64263" y="2530943"/>
              <a:ext cx="960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74423" y="3805122"/>
              <a:ext cx="960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965313" y="2528618"/>
              <a:ext cx="0" cy="12801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10577994" y="2201004"/>
              <a:ext cx="0" cy="16093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8891" y="2193035"/>
              <a:ext cx="6309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8474599" y="3461429"/>
              <a:ext cx="853330" cy="280963"/>
            </a:xfrm>
            <a:prstGeom prst="rect">
              <a:avLst/>
            </a:prstGeom>
            <a:noFill/>
          </p:spPr>
          <p:txBody>
            <a:bodyPr wrap="square" rtlCol="0">
              <a:noAutofit/>
            </a:bodyPr>
            <a:lstStyle/>
            <a:p>
              <a:pPr>
                <a:lnSpc>
                  <a:spcPct val="90000"/>
                </a:lnSpc>
              </a:pPr>
              <a:r>
                <a:rPr lang="en-US" sz="1800" dirty="0" smtClean="0"/>
                <a:t>225K </a:t>
              </a:r>
              <a:endParaRPr lang="en-US" sz="1800" dirty="0" smtClean="0">
                <a:solidFill>
                  <a:schemeClr val="tx1"/>
                </a:solidFill>
              </a:endParaRPr>
            </a:p>
          </p:txBody>
        </p:sp>
      </p:grpSp>
      <p:sp>
        <p:nvSpPr>
          <p:cNvPr id="102" name="TextBox 101"/>
          <p:cNvSpPr txBox="1"/>
          <p:nvPr/>
        </p:nvSpPr>
        <p:spPr>
          <a:xfrm>
            <a:off x="7995443" y="2994362"/>
            <a:ext cx="1693982" cy="408688"/>
          </a:xfrm>
          <a:prstGeom prst="rect">
            <a:avLst/>
          </a:prstGeom>
          <a:noFill/>
        </p:spPr>
        <p:txBody>
          <a:bodyPr wrap="square" rtlCol="0">
            <a:noAutofit/>
          </a:bodyPr>
          <a:lstStyle/>
          <a:p>
            <a:pPr>
              <a:lnSpc>
                <a:spcPct val="90000"/>
              </a:lnSpc>
            </a:pPr>
            <a:r>
              <a:rPr lang="en-US" sz="1800" dirty="0" smtClean="0">
                <a:solidFill>
                  <a:schemeClr val="accent4"/>
                </a:solidFill>
              </a:rPr>
              <a:t> Does not apply</a:t>
            </a:r>
          </a:p>
        </p:txBody>
      </p:sp>
      <p:sp>
        <p:nvSpPr>
          <p:cNvPr id="103" name="TextBox 102"/>
          <p:cNvSpPr txBox="1"/>
          <p:nvPr/>
        </p:nvSpPr>
        <p:spPr>
          <a:xfrm>
            <a:off x="8317706" y="5501120"/>
            <a:ext cx="1693982" cy="408688"/>
          </a:xfrm>
          <a:prstGeom prst="rect">
            <a:avLst/>
          </a:prstGeom>
          <a:noFill/>
        </p:spPr>
        <p:txBody>
          <a:bodyPr wrap="square" rtlCol="0">
            <a:noAutofit/>
          </a:bodyPr>
          <a:lstStyle/>
          <a:p>
            <a:pPr>
              <a:lnSpc>
                <a:spcPct val="90000"/>
              </a:lnSpc>
            </a:pPr>
            <a:r>
              <a:rPr lang="en-US" sz="1800" dirty="0" smtClean="0"/>
              <a:t> </a:t>
            </a:r>
            <a:r>
              <a:rPr lang="en-US" sz="1800" dirty="0" smtClean="0">
                <a:solidFill>
                  <a:schemeClr val="accent4"/>
                </a:solidFill>
              </a:rPr>
              <a:t>Applies</a:t>
            </a:r>
          </a:p>
        </p:txBody>
      </p:sp>
      <p:sp>
        <p:nvSpPr>
          <p:cNvPr id="51" name="TextBox 50"/>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spTree>
    <p:custDataLst>
      <p:tags r:id="rId1"/>
    </p:custDataLst>
    <p:extLst>
      <p:ext uri="{BB962C8B-B14F-4D97-AF65-F5344CB8AC3E}">
        <p14:creationId xmlns:p14="http://schemas.microsoft.com/office/powerpoint/2010/main" val="4917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500"/>
                                        <p:tgtEl>
                                          <p:spTgt spid="12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 calcmode="lin" valueType="num">
                                      <p:cBhvr>
                                        <p:cTn id="22" dur="500" fill="hold"/>
                                        <p:tgtEl>
                                          <p:spTgt spid="103"/>
                                        </p:tgtEl>
                                        <p:attrNameLst>
                                          <p:attrName>ppt_w</p:attrName>
                                        </p:attrNameLst>
                                      </p:cBhvr>
                                      <p:tavLst>
                                        <p:tav tm="0">
                                          <p:val>
                                            <p:fltVal val="0"/>
                                          </p:val>
                                        </p:tav>
                                        <p:tav tm="100000">
                                          <p:val>
                                            <p:strVal val="#ppt_w"/>
                                          </p:val>
                                        </p:tav>
                                      </p:tavLst>
                                    </p:anim>
                                    <p:anim calcmode="lin" valueType="num">
                                      <p:cBhvr>
                                        <p:cTn id="23" dur="500" fill="hold"/>
                                        <p:tgtEl>
                                          <p:spTgt spid="103"/>
                                        </p:tgtEl>
                                        <p:attrNameLst>
                                          <p:attrName>ppt_h</p:attrName>
                                        </p:attrNameLst>
                                      </p:cBhvr>
                                      <p:tavLst>
                                        <p:tav tm="0">
                                          <p:val>
                                            <p:fltVal val="0"/>
                                          </p:val>
                                        </p:tav>
                                        <p:tav tm="100000">
                                          <p:val>
                                            <p:strVal val="#ppt_h"/>
                                          </p:val>
                                        </p:tav>
                                      </p:tavLst>
                                    </p:anim>
                                    <p:animEffect transition="in" filter="fade">
                                      <p:cBhvr>
                                        <p:cTn id="24" dur="500"/>
                                        <p:tgtEl>
                                          <p:spTgt spid="10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left)">
                                      <p:cBhvr>
                                        <p:cTn id="34" dur="500"/>
                                        <p:tgtEl>
                                          <p:spTgt spid="6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p:bldP spid="30" grpId="0"/>
      <p:bldP spid="29" grpId="0"/>
      <p:bldP spid="102" grpId="0"/>
      <p:bldP spid="10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7FC5CDF-15F9-4054-9F50-C9080AAD3281}" type="slidenum">
              <a:rPr lang="en-US" smtClean="0"/>
              <a:pPr/>
              <a:t>16</a:t>
            </a:fld>
            <a:endParaRPr lang="en-US" dirty="0"/>
          </a:p>
        </p:txBody>
      </p:sp>
      <p:sp>
        <p:nvSpPr>
          <p:cNvPr id="4" name="TextBox 3"/>
          <p:cNvSpPr txBox="1"/>
          <p:nvPr/>
        </p:nvSpPr>
        <p:spPr>
          <a:xfrm>
            <a:off x="276105" y="392526"/>
            <a:ext cx="5772629" cy="632209"/>
          </a:xfrm>
          <a:prstGeom prst="rect">
            <a:avLst/>
          </a:prstGeom>
          <a:noFill/>
        </p:spPr>
        <p:txBody>
          <a:bodyPr wrap="square" rtlCol="0">
            <a:noAutofit/>
          </a:bodyPr>
          <a:lstStyle/>
          <a:p>
            <a:pPr>
              <a:lnSpc>
                <a:spcPct val="90000"/>
              </a:lnSpc>
            </a:pPr>
            <a:r>
              <a:rPr lang="en-US" sz="3600" dirty="0" smtClean="0">
                <a:solidFill>
                  <a:srgbClr val="4C3048"/>
                </a:solidFill>
              </a:rPr>
              <a:t>Allianz Benefit Control </a:t>
            </a:r>
          </a:p>
          <a:p>
            <a:pPr marL="571500" indent="-571500">
              <a:lnSpc>
                <a:spcPct val="90000"/>
              </a:lnSpc>
              <a:buFont typeface="Arial" panose="020B0604020202020204" pitchFamily="34" charset="0"/>
              <a:buChar char="•"/>
            </a:pPr>
            <a:endParaRPr lang="en-US" sz="3600" b="1" dirty="0" smtClean="0">
              <a:solidFill>
                <a:srgbClr val="4C3048"/>
              </a:solidFill>
            </a:endParaRPr>
          </a:p>
          <a:p>
            <a:pPr>
              <a:lnSpc>
                <a:spcPct val="90000"/>
              </a:lnSpc>
            </a:pPr>
            <a:endParaRPr lang="en-US" sz="3600" b="1" dirty="0" smtClean="0">
              <a:solidFill>
                <a:srgbClr val="4C3048"/>
              </a:solidFill>
            </a:endParaRPr>
          </a:p>
          <a:p>
            <a:pPr>
              <a:lnSpc>
                <a:spcPct val="90000"/>
              </a:lnSpc>
            </a:pPr>
            <a:endParaRPr lang="en-US" sz="3600" dirty="0" smtClean="0">
              <a:solidFill>
                <a:srgbClr val="4C3048"/>
              </a:solidFill>
            </a:endParaRPr>
          </a:p>
          <a:p>
            <a:pPr>
              <a:lnSpc>
                <a:spcPct val="90000"/>
              </a:lnSpc>
            </a:pPr>
            <a:endParaRPr lang="en-US" sz="3600" dirty="0">
              <a:solidFill>
                <a:srgbClr val="4C3048"/>
              </a:solidFill>
            </a:endParaRPr>
          </a:p>
          <a:p>
            <a:pPr>
              <a:lnSpc>
                <a:spcPct val="90000"/>
              </a:lnSpc>
            </a:pPr>
            <a:endParaRPr lang="en-US" sz="3600" dirty="0" smtClean="0">
              <a:solidFill>
                <a:srgbClr val="4C3048"/>
              </a:solidFill>
            </a:endParaRPr>
          </a:p>
        </p:txBody>
      </p:sp>
      <p:grpSp>
        <p:nvGrpSpPr>
          <p:cNvPr id="6" name="Group 5"/>
          <p:cNvGrpSpPr>
            <a:grpSpLocks noChangeAspect="1"/>
          </p:cNvGrpSpPr>
          <p:nvPr/>
        </p:nvGrpSpPr>
        <p:grpSpPr>
          <a:xfrm>
            <a:off x="448926" y="1527969"/>
            <a:ext cx="881098" cy="881098"/>
            <a:chOff x="2476501" y="4416425"/>
            <a:chExt cx="341313" cy="360363"/>
          </a:xfrm>
          <a:solidFill>
            <a:srgbClr val="551461"/>
          </a:solidFill>
        </p:grpSpPr>
        <p:sp>
          <p:nvSpPr>
            <p:cNvPr id="7" name="Freeform 163"/>
            <p:cNvSpPr>
              <a:spLocks/>
            </p:cNvSpPr>
            <p:nvPr/>
          </p:nvSpPr>
          <p:spPr bwMode="auto">
            <a:xfrm>
              <a:off x="2636838" y="4533900"/>
              <a:ext cx="50800" cy="106363"/>
            </a:xfrm>
            <a:custGeom>
              <a:avLst/>
              <a:gdLst>
                <a:gd name="T0" fmla="*/ 15 w 29"/>
                <a:gd name="T1" fmla="*/ 33 h 60"/>
                <a:gd name="T2" fmla="*/ 23 w 29"/>
                <a:gd name="T3" fmla="*/ 40 h 60"/>
                <a:gd name="T4" fmla="*/ 15 w 29"/>
                <a:gd name="T5" fmla="*/ 48 h 60"/>
                <a:gd name="T6" fmla="*/ 7 w 29"/>
                <a:gd name="T7" fmla="*/ 43 h 60"/>
                <a:gd name="T8" fmla="*/ 3 w 29"/>
                <a:gd name="T9" fmla="*/ 42 h 60"/>
                <a:gd name="T10" fmla="*/ 1 w 29"/>
                <a:gd name="T11" fmla="*/ 45 h 60"/>
                <a:gd name="T12" fmla="*/ 12 w 29"/>
                <a:gd name="T13" fmla="*/ 54 h 60"/>
                <a:gd name="T14" fmla="*/ 12 w 29"/>
                <a:gd name="T15" fmla="*/ 57 h 60"/>
                <a:gd name="T16" fmla="*/ 15 w 29"/>
                <a:gd name="T17" fmla="*/ 60 h 60"/>
                <a:gd name="T18" fmla="*/ 18 w 29"/>
                <a:gd name="T19" fmla="*/ 57 h 60"/>
                <a:gd name="T20" fmla="*/ 18 w 29"/>
                <a:gd name="T21" fmla="*/ 54 h 60"/>
                <a:gd name="T22" fmla="*/ 29 w 29"/>
                <a:gd name="T23" fmla="*/ 40 h 60"/>
                <a:gd name="T24" fmla="*/ 15 w 29"/>
                <a:gd name="T25" fmla="*/ 27 h 60"/>
                <a:gd name="T26" fmla="*/ 6 w 29"/>
                <a:gd name="T27" fmla="*/ 19 h 60"/>
                <a:gd name="T28" fmla="*/ 15 w 29"/>
                <a:gd name="T29" fmla="*/ 12 h 60"/>
                <a:gd name="T30" fmla="*/ 23 w 29"/>
                <a:gd name="T31" fmla="*/ 17 h 60"/>
                <a:gd name="T32" fmla="*/ 27 w 29"/>
                <a:gd name="T33" fmla="*/ 18 h 60"/>
                <a:gd name="T34" fmla="*/ 28 w 29"/>
                <a:gd name="T35" fmla="*/ 14 h 60"/>
                <a:gd name="T36" fmla="*/ 18 w 29"/>
                <a:gd name="T37" fmla="*/ 6 h 60"/>
                <a:gd name="T38" fmla="*/ 18 w 29"/>
                <a:gd name="T39" fmla="*/ 3 h 60"/>
                <a:gd name="T40" fmla="*/ 15 w 29"/>
                <a:gd name="T41" fmla="*/ 0 h 60"/>
                <a:gd name="T42" fmla="*/ 12 w 29"/>
                <a:gd name="T43" fmla="*/ 3 h 60"/>
                <a:gd name="T44" fmla="*/ 12 w 29"/>
                <a:gd name="T45" fmla="*/ 6 h 60"/>
                <a:gd name="T46" fmla="*/ 0 w 29"/>
                <a:gd name="T47" fmla="*/ 19 h 60"/>
                <a:gd name="T48" fmla="*/ 15 w 29"/>
                <a:gd name="T49" fmla="*/ 3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60">
                  <a:moveTo>
                    <a:pt x="15" y="33"/>
                  </a:moveTo>
                  <a:cubicBezTo>
                    <a:pt x="21" y="33"/>
                    <a:pt x="23" y="35"/>
                    <a:pt x="23" y="40"/>
                  </a:cubicBezTo>
                  <a:cubicBezTo>
                    <a:pt x="23" y="45"/>
                    <a:pt x="20" y="48"/>
                    <a:pt x="15" y="48"/>
                  </a:cubicBezTo>
                  <a:cubicBezTo>
                    <a:pt x="11" y="48"/>
                    <a:pt x="8" y="46"/>
                    <a:pt x="7" y="43"/>
                  </a:cubicBezTo>
                  <a:cubicBezTo>
                    <a:pt x="6" y="42"/>
                    <a:pt x="4" y="41"/>
                    <a:pt x="3" y="42"/>
                  </a:cubicBezTo>
                  <a:cubicBezTo>
                    <a:pt x="1" y="42"/>
                    <a:pt x="1" y="44"/>
                    <a:pt x="1" y="45"/>
                  </a:cubicBezTo>
                  <a:cubicBezTo>
                    <a:pt x="3" y="50"/>
                    <a:pt x="7" y="53"/>
                    <a:pt x="12" y="54"/>
                  </a:cubicBezTo>
                  <a:cubicBezTo>
                    <a:pt x="12" y="57"/>
                    <a:pt x="12" y="57"/>
                    <a:pt x="12" y="57"/>
                  </a:cubicBezTo>
                  <a:cubicBezTo>
                    <a:pt x="12" y="58"/>
                    <a:pt x="13" y="60"/>
                    <a:pt x="15" y="60"/>
                  </a:cubicBezTo>
                  <a:cubicBezTo>
                    <a:pt x="16" y="60"/>
                    <a:pt x="18" y="58"/>
                    <a:pt x="18" y="57"/>
                  </a:cubicBezTo>
                  <a:cubicBezTo>
                    <a:pt x="18" y="54"/>
                    <a:pt x="18" y="54"/>
                    <a:pt x="18" y="54"/>
                  </a:cubicBezTo>
                  <a:cubicBezTo>
                    <a:pt x="24" y="52"/>
                    <a:pt x="29" y="47"/>
                    <a:pt x="29" y="40"/>
                  </a:cubicBezTo>
                  <a:cubicBezTo>
                    <a:pt x="29" y="34"/>
                    <a:pt x="25" y="27"/>
                    <a:pt x="15" y="27"/>
                  </a:cubicBezTo>
                  <a:cubicBezTo>
                    <a:pt x="9" y="27"/>
                    <a:pt x="6" y="24"/>
                    <a:pt x="6" y="19"/>
                  </a:cubicBezTo>
                  <a:cubicBezTo>
                    <a:pt x="6" y="15"/>
                    <a:pt x="10" y="12"/>
                    <a:pt x="15" y="12"/>
                  </a:cubicBezTo>
                  <a:cubicBezTo>
                    <a:pt x="18" y="12"/>
                    <a:pt x="22" y="14"/>
                    <a:pt x="23" y="17"/>
                  </a:cubicBezTo>
                  <a:cubicBezTo>
                    <a:pt x="24" y="18"/>
                    <a:pt x="25" y="19"/>
                    <a:pt x="27" y="18"/>
                  </a:cubicBezTo>
                  <a:cubicBezTo>
                    <a:pt x="28" y="18"/>
                    <a:pt x="29" y="16"/>
                    <a:pt x="28" y="14"/>
                  </a:cubicBezTo>
                  <a:cubicBezTo>
                    <a:pt x="26" y="10"/>
                    <a:pt x="22" y="7"/>
                    <a:pt x="18" y="6"/>
                  </a:cubicBezTo>
                  <a:cubicBezTo>
                    <a:pt x="18" y="3"/>
                    <a:pt x="18" y="3"/>
                    <a:pt x="18" y="3"/>
                  </a:cubicBezTo>
                  <a:cubicBezTo>
                    <a:pt x="18" y="1"/>
                    <a:pt x="16" y="0"/>
                    <a:pt x="15" y="0"/>
                  </a:cubicBezTo>
                  <a:cubicBezTo>
                    <a:pt x="13" y="0"/>
                    <a:pt x="12" y="1"/>
                    <a:pt x="12" y="3"/>
                  </a:cubicBezTo>
                  <a:cubicBezTo>
                    <a:pt x="12" y="6"/>
                    <a:pt x="12" y="6"/>
                    <a:pt x="12" y="6"/>
                  </a:cubicBezTo>
                  <a:cubicBezTo>
                    <a:pt x="5" y="7"/>
                    <a:pt x="0" y="13"/>
                    <a:pt x="0" y="19"/>
                  </a:cubicBezTo>
                  <a:cubicBezTo>
                    <a:pt x="0" y="26"/>
                    <a:pt x="4" y="33"/>
                    <a:pt x="1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64"/>
            <p:cNvSpPr>
              <a:spLocks noEditPoints="1"/>
            </p:cNvSpPr>
            <p:nvPr/>
          </p:nvSpPr>
          <p:spPr bwMode="auto">
            <a:xfrm>
              <a:off x="2476501" y="4416425"/>
              <a:ext cx="341313" cy="360363"/>
            </a:xfrm>
            <a:custGeom>
              <a:avLst/>
              <a:gdLst>
                <a:gd name="T0" fmla="*/ 185 w 192"/>
                <a:gd name="T1" fmla="*/ 141 h 203"/>
                <a:gd name="T2" fmla="*/ 175 w 192"/>
                <a:gd name="T3" fmla="*/ 117 h 203"/>
                <a:gd name="T4" fmla="*/ 140 w 192"/>
                <a:gd name="T5" fmla="*/ 14 h 203"/>
                <a:gd name="T6" fmla="*/ 129 w 192"/>
                <a:gd name="T7" fmla="*/ 1 h 203"/>
                <a:gd name="T8" fmla="*/ 96 w 192"/>
                <a:gd name="T9" fmla="*/ 6 h 203"/>
                <a:gd name="T10" fmla="*/ 71 w 192"/>
                <a:gd name="T11" fmla="*/ 4 h 203"/>
                <a:gd name="T12" fmla="*/ 79 w 192"/>
                <a:gd name="T13" fmla="*/ 37 h 203"/>
                <a:gd name="T14" fmla="*/ 33 w 192"/>
                <a:gd name="T15" fmla="*/ 125 h 203"/>
                <a:gd name="T16" fmla="*/ 2 w 192"/>
                <a:gd name="T17" fmla="*/ 125 h 203"/>
                <a:gd name="T18" fmla="*/ 0 w 192"/>
                <a:gd name="T19" fmla="*/ 180 h 203"/>
                <a:gd name="T20" fmla="*/ 26 w 192"/>
                <a:gd name="T21" fmla="*/ 183 h 203"/>
                <a:gd name="T22" fmla="*/ 184 w 192"/>
                <a:gd name="T23" fmla="*/ 160 h 203"/>
                <a:gd name="T24" fmla="*/ 188 w 192"/>
                <a:gd name="T25" fmla="*/ 142 h 203"/>
                <a:gd name="T26" fmla="*/ 5 w 192"/>
                <a:gd name="T27" fmla="*/ 177 h 203"/>
                <a:gd name="T28" fmla="*/ 24 w 192"/>
                <a:gd name="T29" fmla="*/ 131 h 203"/>
                <a:gd name="T30" fmla="*/ 74 w 192"/>
                <a:gd name="T31" fmla="*/ 11 h 203"/>
                <a:gd name="T32" fmla="*/ 79 w 192"/>
                <a:gd name="T33" fmla="*/ 6 h 203"/>
                <a:gd name="T34" fmla="*/ 115 w 192"/>
                <a:gd name="T35" fmla="*/ 11 h 203"/>
                <a:gd name="T36" fmla="*/ 135 w 192"/>
                <a:gd name="T37" fmla="*/ 8 h 203"/>
                <a:gd name="T38" fmla="*/ 124 w 192"/>
                <a:gd name="T39" fmla="*/ 37 h 203"/>
                <a:gd name="T40" fmla="*/ 105 w 192"/>
                <a:gd name="T41" fmla="*/ 42 h 203"/>
                <a:gd name="T42" fmla="*/ 98 w 192"/>
                <a:gd name="T43" fmla="*/ 21 h 203"/>
                <a:gd name="T44" fmla="*/ 99 w 192"/>
                <a:gd name="T45" fmla="*/ 42 h 203"/>
                <a:gd name="T46" fmla="*/ 74 w 192"/>
                <a:gd name="T47" fmla="*/ 11 h 203"/>
                <a:gd name="T48" fmla="*/ 83 w 192"/>
                <a:gd name="T49" fmla="*/ 42 h 203"/>
                <a:gd name="T50" fmla="*/ 127 w 192"/>
                <a:gd name="T51" fmla="*/ 42 h 203"/>
                <a:gd name="T52" fmla="*/ 177 w 192"/>
                <a:gd name="T53" fmla="*/ 138 h 203"/>
                <a:gd name="T54" fmla="*/ 169 w 192"/>
                <a:gd name="T55" fmla="*/ 145 h 203"/>
                <a:gd name="T56" fmla="*/ 135 w 192"/>
                <a:gd name="T57" fmla="*/ 155 h 203"/>
                <a:gd name="T58" fmla="*/ 121 w 192"/>
                <a:gd name="T59" fmla="*/ 139 h 203"/>
                <a:gd name="T60" fmla="*/ 39 w 192"/>
                <a:gd name="T61" fmla="*/ 125 h 203"/>
                <a:gd name="T62" fmla="*/ 181 w 192"/>
                <a:gd name="T63" fmla="*/ 156 h 203"/>
                <a:gd name="T64" fmla="*/ 30 w 192"/>
                <a:gd name="T65" fmla="*/ 131 h 203"/>
                <a:gd name="T66" fmla="*/ 122 w 192"/>
                <a:gd name="T67" fmla="*/ 144 h 203"/>
                <a:gd name="T68" fmla="*/ 129 w 192"/>
                <a:gd name="T69" fmla="*/ 154 h 203"/>
                <a:gd name="T70" fmla="*/ 124 w 192"/>
                <a:gd name="T71" fmla="*/ 160 h 203"/>
                <a:gd name="T72" fmla="*/ 77 w 192"/>
                <a:gd name="T73" fmla="*/ 163 h 203"/>
                <a:gd name="T74" fmla="*/ 105 w 192"/>
                <a:gd name="T75" fmla="*/ 168 h 203"/>
                <a:gd name="T76" fmla="*/ 126 w 192"/>
                <a:gd name="T77" fmla="*/ 165 h 203"/>
                <a:gd name="T78" fmla="*/ 184 w 192"/>
                <a:gd name="T79" fmla="*/ 147 h 203"/>
                <a:gd name="T80" fmla="*/ 181 w 192"/>
                <a:gd name="T81" fmla="*/ 1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 h="203">
                  <a:moveTo>
                    <a:pt x="188" y="142"/>
                  </a:moveTo>
                  <a:cubicBezTo>
                    <a:pt x="187" y="142"/>
                    <a:pt x="186" y="141"/>
                    <a:pt x="185" y="141"/>
                  </a:cubicBezTo>
                  <a:cubicBezTo>
                    <a:pt x="184" y="139"/>
                    <a:pt x="183" y="137"/>
                    <a:pt x="182" y="135"/>
                  </a:cubicBezTo>
                  <a:cubicBezTo>
                    <a:pt x="178" y="130"/>
                    <a:pt x="175" y="123"/>
                    <a:pt x="175" y="117"/>
                  </a:cubicBezTo>
                  <a:cubicBezTo>
                    <a:pt x="176" y="67"/>
                    <a:pt x="140" y="43"/>
                    <a:pt x="130" y="37"/>
                  </a:cubicBezTo>
                  <a:cubicBezTo>
                    <a:pt x="140" y="14"/>
                    <a:pt x="140" y="14"/>
                    <a:pt x="140" y="14"/>
                  </a:cubicBezTo>
                  <a:cubicBezTo>
                    <a:pt x="142" y="10"/>
                    <a:pt x="141" y="6"/>
                    <a:pt x="139" y="4"/>
                  </a:cubicBezTo>
                  <a:cubicBezTo>
                    <a:pt x="136" y="1"/>
                    <a:pt x="133" y="0"/>
                    <a:pt x="129" y="1"/>
                  </a:cubicBezTo>
                  <a:cubicBezTo>
                    <a:pt x="113" y="6"/>
                    <a:pt x="113" y="6"/>
                    <a:pt x="113" y="6"/>
                  </a:cubicBezTo>
                  <a:cubicBezTo>
                    <a:pt x="108" y="7"/>
                    <a:pt x="102" y="7"/>
                    <a:pt x="96" y="6"/>
                  </a:cubicBezTo>
                  <a:cubicBezTo>
                    <a:pt x="80" y="1"/>
                    <a:pt x="80" y="1"/>
                    <a:pt x="80" y="1"/>
                  </a:cubicBezTo>
                  <a:cubicBezTo>
                    <a:pt x="77" y="0"/>
                    <a:pt x="73" y="1"/>
                    <a:pt x="71" y="4"/>
                  </a:cubicBezTo>
                  <a:cubicBezTo>
                    <a:pt x="68" y="6"/>
                    <a:pt x="68" y="10"/>
                    <a:pt x="69" y="14"/>
                  </a:cubicBezTo>
                  <a:cubicBezTo>
                    <a:pt x="79" y="37"/>
                    <a:pt x="79" y="37"/>
                    <a:pt x="79" y="37"/>
                  </a:cubicBezTo>
                  <a:cubicBezTo>
                    <a:pt x="69" y="43"/>
                    <a:pt x="33" y="67"/>
                    <a:pt x="34" y="117"/>
                  </a:cubicBezTo>
                  <a:cubicBezTo>
                    <a:pt x="34" y="120"/>
                    <a:pt x="34" y="122"/>
                    <a:pt x="33" y="125"/>
                  </a:cubicBezTo>
                  <a:cubicBezTo>
                    <a:pt x="31" y="125"/>
                    <a:pt x="29" y="125"/>
                    <a:pt x="27" y="125"/>
                  </a:cubicBezTo>
                  <a:cubicBezTo>
                    <a:pt x="2" y="125"/>
                    <a:pt x="2" y="125"/>
                    <a:pt x="2" y="125"/>
                  </a:cubicBezTo>
                  <a:cubicBezTo>
                    <a:pt x="1" y="125"/>
                    <a:pt x="0" y="126"/>
                    <a:pt x="0" y="128"/>
                  </a:cubicBezTo>
                  <a:cubicBezTo>
                    <a:pt x="0" y="180"/>
                    <a:pt x="0" y="180"/>
                    <a:pt x="0" y="180"/>
                  </a:cubicBezTo>
                  <a:cubicBezTo>
                    <a:pt x="0" y="182"/>
                    <a:pt x="1" y="183"/>
                    <a:pt x="2" y="183"/>
                  </a:cubicBezTo>
                  <a:cubicBezTo>
                    <a:pt x="26" y="183"/>
                    <a:pt x="26" y="183"/>
                    <a:pt x="26" y="183"/>
                  </a:cubicBezTo>
                  <a:cubicBezTo>
                    <a:pt x="30" y="184"/>
                    <a:pt x="55" y="192"/>
                    <a:pt x="87" y="192"/>
                  </a:cubicBezTo>
                  <a:cubicBezTo>
                    <a:pt x="117" y="192"/>
                    <a:pt x="153" y="185"/>
                    <a:pt x="184" y="160"/>
                  </a:cubicBezTo>
                  <a:cubicBezTo>
                    <a:pt x="185" y="160"/>
                    <a:pt x="191" y="156"/>
                    <a:pt x="192" y="150"/>
                  </a:cubicBezTo>
                  <a:cubicBezTo>
                    <a:pt x="192" y="148"/>
                    <a:pt x="191" y="145"/>
                    <a:pt x="188" y="142"/>
                  </a:cubicBezTo>
                  <a:close/>
                  <a:moveTo>
                    <a:pt x="24" y="177"/>
                  </a:moveTo>
                  <a:cubicBezTo>
                    <a:pt x="5" y="177"/>
                    <a:pt x="5" y="177"/>
                    <a:pt x="5" y="177"/>
                  </a:cubicBezTo>
                  <a:cubicBezTo>
                    <a:pt x="5" y="131"/>
                    <a:pt x="5" y="131"/>
                    <a:pt x="5" y="131"/>
                  </a:cubicBezTo>
                  <a:cubicBezTo>
                    <a:pt x="24" y="131"/>
                    <a:pt x="24" y="131"/>
                    <a:pt x="24" y="131"/>
                  </a:cubicBezTo>
                  <a:lnTo>
                    <a:pt x="24" y="177"/>
                  </a:lnTo>
                  <a:close/>
                  <a:moveTo>
                    <a:pt x="74" y="11"/>
                  </a:moveTo>
                  <a:cubicBezTo>
                    <a:pt x="74" y="10"/>
                    <a:pt x="74" y="9"/>
                    <a:pt x="75" y="8"/>
                  </a:cubicBezTo>
                  <a:cubicBezTo>
                    <a:pt x="76" y="6"/>
                    <a:pt x="77" y="6"/>
                    <a:pt x="79" y="6"/>
                  </a:cubicBezTo>
                  <a:cubicBezTo>
                    <a:pt x="94" y="11"/>
                    <a:pt x="94" y="11"/>
                    <a:pt x="94" y="11"/>
                  </a:cubicBezTo>
                  <a:cubicBezTo>
                    <a:pt x="101" y="13"/>
                    <a:pt x="108" y="13"/>
                    <a:pt x="115" y="11"/>
                  </a:cubicBezTo>
                  <a:cubicBezTo>
                    <a:pt x="131" y="6"/>
                    <a:pt x="131" y="6"/>
                    <a:pt x="131" y="6"/>
                  </a:cubicBezTo>
                  <a:cubicBezTo>
                    <a:pt x="132" y="6"/>
                    <a:pt x="134" y="6"/>
                    <a:pt x="135" y="8"/>
                  </a:cubicBezTo>
                  <a:cubicBezTo>
                    <a:pt x="136" y="9"/>
                    <a:pt x="136" y="10"/>
                    <a:pt x="135" y="11"/>
                  </a:cubicBezTo>
                  <a:cubicBezTo>
                    <a:pt x="124" y="37"/>
                    <a:pt x="124" y="37"/>
                    <a:pt x="124" y="37"/>
                  </a:cubicBezTo>
                  <a:cubicBezTo>
                    <a:pt x="120" y="40"/>
                    <a:pt x="113" y="42"/>
                    <a:pt x="105" y="42"/>
                  </a:cubicBezTo>
                  <a:cubicBezTo>
                    <a:pt x="105" y="42"/>
                    <a:pt x="105" y="42"/>
                    <a:pt x="105" y="42"/>
                  </a:cubicBezTo>
                  <a:cubicBezTo>
                    <a:pt x="102" y="24"/>
                    <a:pt x="102" y="24"/>
                    <a:pt x="102" y="24"/>
                  </a:cubicBezTo>
                  <a:cubicBezTo>
                    <a:pt x="102" y="22"/>
                    <a:pt x="100" y="21"/>
                    <a:pt x="98" y="21"/>
                  </a:cubicBezTo>
                  <a:cubicBezTo>
                    <a:pt x="97" y="22"/>
                    <a:pt x="96" y="23"/>
                    <a:pt x="96" y="25"/>
                  </a:cubicBezTo>
                  <a:cubicBezTo>
                    <a:pt x="99" y="42"/>
                    <a:pt x="99" y="42"/>
                    <a:pt x="99" y="42"/>
                  </a:cubicBezTo>
                  <a:cubicBezTo>
                    <a:pt x="93" y="41"/>
                    <a:pt x="88" y="39"/>
                    <a:pt x="85" y="37"/>
                  </a:cubicBezTo>
                  <a:lnTo>
                    <a:pt x="74" y="11"/>
                  </a:lnTo>
                  <a:close/>
                  <a:moveTo>
                    <a:pt x="40" y="117"/>
                  </a:moveTo>
                  <a:cubicBezTo>
                    <a:pt x="39" y="68"/>
                    <a:pt x="74" y="46"/>
                    <a:pt x="83" y="42"/>
                  </a:cubicBezTo>
                  <a:cubicBezTo>
                    <a:pt x="88" y="46"/>
                    <a:pt x="96" y="48"/>
                    <a:pt x="105" y="48"/>
                  </a:cubicBezTo>
                  <a:cubicBezTo>
                    <a:pt x="114" y="48"/>
                    <a:pt x="122" y="46"/>
                    <a:pt x="127" y="42"/>
                  </a:cubicBezTo>
                  <a:cubicBezTo>
                    <a:pt x="135" y="46"/>
                    <a:pt x="170" y="68"/>
                    <a:pt x="170" y="117"/>
                  </a:cubicBezTo>
                  <a:cubicBezTo>
                    <a:pt x="170" y="125"/>
                    <a:pt x="172" y="132"/>
                    <a:pt x="177" y="138"/>
                  </a:cubicBezTo>
                  <a:cubicBezTo>
                    <a:pt x="178" y="139"/>
                    <a:pt x="178" y="140"/>
                    <a:pt x="179" y="142"/>
                  </a:cubicBezTo>
                  <a:cubicBezTo>
                    <a:pt x="176" y="142"/>
                    <a:pt x="173" y="144"/>
                    <a:pt x="169" y="145"/>
                  </a:cubicBezTo>
                  <a:cubicBezTo>
                    <a:pt x="161" y="149"/>
                    <a:pt x="150" y="153"/>
                    <a:pt x="135" y="157"/>
                  </a:cubicBezTo>
                  <a:cubicBezTo>
                    <a:pt x="135" y="156"/>
                    <a:pt x="135" y="155"/>
                    <a:pt x="135" y="155"/>
                  </a:cubicBezTo>
                  <a:cubicBezTo>
                    <a:pt x="135" y="149"/>
                    <a:pt x="134" y="145"/>
                    <a:pt x="131" y="142"/>
                  </a:cubicBezTo>
                  <a:cubicBezTo>
                    <a:pt x="127" y="138"/>
                    <a:pt x="122" y="139"/>
                    <a:pt x="121" y="139"/>
                  </a:cubicBezTo>
                  <a:cubicBezTo>
                    <a:pt x="95" y="139"/>
                    <a:pt x="90" y="136"/>
                    <a:pt x="85" y="133"/>
                  </a:cubicBezTo>
                  <a:cubicBezTo>
                    <a:pt x="79" y="130"/>
                    <a:pt x="72" y="126"/>
                    <a:pt x="39" y="125"/>
                  </a:cubicBezTo>
                  <a:cubicBezTo>
                    <a:pt x="40" y="123"/>
                    <a:pt x="40" y="120"/>
                    <a:pt x="40" y="117"/>
                  </a:cubicBezTo>
                  <a:close/>
                  <a:moveTo>
                    <a:pt x="181" y="156"/>
                  </a:moveTo>
                  <a:cubicBezTo>
                    <a:pt x="122" y="203"/>
                    <a:pt x="43" y="182"/>
                    <a:pt x="30" y="178"/>
                  </a:cubicBezTo>
                  <a:cubicBezTo>
                    <a:pt x="30" y="131"/>
                    <a:pt x="30" y="131"/>
                    <a:pt x="30" y="131"/>
                  </a:cubicBezTo>
                  <a:cubicBezTo>
                    <a:pt x="70" y="131"/>
                    <a:pt x="76" y="135"/>
                    <a:pt x="82" y="138"/>
                  </a:cubicBezTo>
                  <a:cubicBezTo>
                    <a:pt x="88" y="142"/>
                    <a:pt x="93" y="145"/>
                    <a:pt x="122" y="144"/>
                  </a:cubicBezTo>
                  <a:cubicBezTo>
                    <a:pt x="122" y="144"/>
                    <a:pt x="125" y="144"/>
                    <a:pt x="127" y="146"/>
                  </a:cubicBezTo>
                  <a:cubicBezTo>
                    <a:pt x="129" y="148"/>
                    <a:pt x="130" y="151"/>
                    <a:pt x="129" y="154"/>
                  </a:cubicBezTo>
                  <a:cubicBezTo>
                    <a:pt x="129" y="155"/>
                    <a:pt x="129" y="158"/>
                    <a:pt x="124" y="160"/>
                  </a:cubicBezTo>
                  <a:cubicBezTo>
                    <a:pt x="124" y="160"/>
                    <a:pt x="124" y="160"/>
                    <a:pt x="124" y="160"/>
                  </a:cubicBezTo>
                  <a:cubicBezTo>
                    <a:pt x="118" y="162"/>
                    <a:pt x="106" y="164"/>
                    <a:pt x="80" y="160"/>
                  </a:cubicBezTo>
                  <a:cubicBezTo>
                    <a:pt x="79" y="160"/>
                    <a:pt x="77" y="161"/>
                    <a:pt x="77" y="163"/>
                  </a:cubicBezTo>
                  <a:cubicBezTo>
                    <a:pt x="77" y="164"/>
                    <a:pt x="78" y="166"/>
                    <a:pt x="79" y="166"/>
                  </a:cubicBezTo>
                  <a:cubicBezTo>
                    <a:pt x="89" y="167"/>
                    <a:pt x="98" y="168"/>
                    <a:pt x="105" y="168"/>
                  </a:cubicBezTo>
                  <a:cubicBezTo>
                    <a:pt x="114" y="168"/>
                    <a:pt x="121" y="167"/>
                    <a:pt x="126" y="165"/>
                  </a:cubicBezTo>
                  <a:cubicBezTo>
                    <a:pt x="126" y="165"/>
                    <a:pt x="126" y="165"/>
                    <a:pt x="126" y="165"/>
                  </a:cubicBezTo>
                  <a:cubicBezTo>
                    <a:pt x="147" y="161"/>
                    <a:pt x="162" y="155"/>
                    <a:pt x="171" y="151"/>
                  </a:cubicBezTo>
                  <a:cubicBezTo>
                    <a:pt x="177" y="148"/>
                    <a:pt x="183" y="146"/>
                    <a:pt x="184" y="147"/>
                  </a:cubicBezTo>
                  <a:cubicBezTo>
                    <a:pt x="186" y="148"/>
                    <a:pt x="186" y="149"/>
                    <a:pt x="186" y="150"/>
                  </a:cubicBezTo>
                  <a:cubicBezTo>
                    <a:pt x="186" y="152"/>
                    <a:pt x="182" y="155"/>
                    <a:pt x="181"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165"/>
            <p:cNvSpPr>
              <a:spLocks noChangeArrowheads="1"/>
            </p:cNvSpPr>
            <p:nvPr/>
          </p:nvSpPr>
          <p:spPr bwMode="auto">
            <a:xfrm>
              <a:off x="2497138" y="4659313"/>
              <a:ext cx="11113" cy="11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p:cNvGrpSpPr>
            <a:grpSpLocks noChangeAspect="1"/>
          </p:cNvGrpSpPr>
          <p:nvPr/>
        </p:nvGrpSpPr>
        <p:grpSpPr>
          <a:xfrm>
            <a:off x="482260" y="4464881"/>
            <a:ext cx="814430" cy="766241"/>
            <a:chOff x="8670522" y="4850661"/>
            <a:chExt cx="1476611" cy="1389240"/>
          </a:xfrm>
          <a:solidFill>
            <a:schemeClr val="bg1"/>
          </a:solidFill>
        </p:grpSpPr>
        <p:sp>
          <p:nvSpPr>
            <p:cNvPr id="11" name="Freeform 365"/>
            <p:cNvSpPr>
              <a:spLocks noEditPoints="1"/>
            </p:cNvSpPr>
            <p:nvPr/>
          </p:nvSpPr>
          <p:spPr bwMode="auto">
            <a:xfrm>
              <a:off x="8993804" y="5920987"/>
              <a:ext cx="192222" cy="318914"/>
            </a:xfrm>
            <a:custGeom>
              <a:avLst/>
              <a:gdLst>
                <a:gd name="T0" fmla="*/ 22 w 25"/>
                <a:gd name="T1" fmla="*/ 0 h 41"/>
                <a:gd name="T2" fmla="*/ 3 w 25"/>
                <a:gd name="T3" fmla="*/ 0 h 41"/>
                <a:gd name="T4" fmla="*/ 0 w 25"/>
                <a:gd name="T5" fmla="*/ 3 h 41"/>
                <a:gd name="T6" fmla="*/ 0 w 25"/>
                <a:gd name="T7" fmla="*/ 38 h 41"/>
                <a:gd name="T8" fmla="*/ 3 w 25"/>
                <a:gd name="T9" fmla="*/ 41 h 41"/>
                <a:gd name="T10" fmla="*/ 22 w 25"/>
                <a:gd name="T11" fmla="*/ 41 h 41"/>
                <a:gd name="T12" fmla="*/ 25 w 25"/>
                <a:gd name="T13" fmla="*/ 38 h 41"/>
                <a:gd name="T14" fmla="*/ 25 w 25"/>
                <a:gd name="T15" fmla="*/ 3 h 41"/>
                <a:gd name="T16" fmla="*/ 22 w 25"/>
                <a:gd name="T17" fmla="*/ 0 h 41"/>
                <a:gd name="T18" fmla="*/ 19 w 25"/>
                <a:gd name="T19" fmla="*/ 35 h 41"/>
                <a:gd name="T20" fmla="*/ 6 w 25"/>
                <a:gd name="T21" fmla="*/ 35 h 41"/>
                <a:gd name="T22" fmla="*/ 6 w 25"/>
                <a:gd name="T23" fmla="*/ 6 h 41"/>
                <a:gd name="T24" fmla="*/ 19 w 25"/>
                <a:gd name="T25" fmla="*/ 6 h 41"/>
                <a:gd name="T26" fmla="*/ 19 w 25"/>
                <a:gd name="T27"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41">
                  <a:moveTo>
                    <a:pt x="22" y="0"/>
                  </a:moveTo>
                  <a:cubicBezTo>
                    <a:pt x="3" y="0"/>
                    <a:pt x="3" y="0"/>
                    <a:pt x="3" y="0"/>
                  </a:cubicBezTo>
                  <a:cubicBezTo>
                    <a:pt x="1" y="0"/>
                    <a:pt x="0" y="1"/>
                    <a:pt x="0" y="3"/>
                  </a:cubicBezTo>
                  <a:cubicBezTo>
                    <a:pt x="0" y="38"/>
                    <a:pt x="0" y="38"/>
                    <a:pt x="0" y="38"/>
                  </a:cubicBezTo>
                  <a:cubicBezTo>
                    <a:pt x="0" y="40"/>
                    <a:pt x="1" y="41"/>
                    <a:pt x="3" y="41"/>
                  </a:cubicBezTo>
                  <a:cubicBezTo>
                    <a:pt x="22" y="41"/>
                    <a:pt x="22" y="41"/>
                    <a:pt x="22" y="41"/>
                  </a:cubicBezTo>
                  <a:cubicBezTo>
                    <a:pt x="24" y="41"/>
                    <a:pt x="25" y="40"/>
                    <a:pt x="25" y="38"/>
                  </a:cubicBezTo>
                  <a:cubicBezTo>
                    <a:pt x="25" y="3"/>
                    <a:pt x="25" y="3"/>
                    <a:pt x="25" y="3"/>
                  </a:cubicBezTo>
                  <a:cubicBezTo>
                    <a:pt x="25" y="1"/>
                    <a:pt x="24" y="0"/>
                    <a:pt x="22" y="0"/>
                  </a:cubicBezTo>
                  <a:close/>
                  <a:moveTo>
                    <a:pt x="19" y="35"/>
                  </a:moveTo>
                  <a:cubicBezTo>
                    <a:pt x="6" y="35"/>
                    <a:pt x="6" y="35"/>
                    <a:pt x="6" y="35"/>
                  </a:cubicBezTo>
                  <a:cubicBezTo>
                    <a:pt x="6" y="6"/>
                    <a:pt x="6" y="6"/>
                    <a:pt x="6" y="6"/>
                  </a:cubicBezTo>
                  <a:cubicBezTo>
                    <a:pt x="19" y="6"/>
                    <a:pt x="19" y="6"/>
                    <a:pt x="19" y="6"/>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66"/>
            <p:cNvSpPr>
              <a:spLocks noEditPoints="1"/>
            </p:cNvSpPr>
            <p:nvPr/>
          </p:nvSpPr>
          <p:spPr bwMode="auto">
            <a:xfrm>
              <a:off x="9954911" y="5383639"/>
              <a:ext cx="192222" cy="856259"/>
            </a:xfrm>
            <a:custGeom>
              <a:avLst/>
              <a:gdLst>
                <a:gd name="T0" fmla="*/ 23 w 25"/>
                <a:gd name="T1" fmla="*/ 0 h 111"/>
                <a:gd name="T2" fmla="*/ 3 w 25"/>
                <a:gd name="T3" fmla="*/ 0 h 111"/>
                <a:gd name="T4" fmla="*/ 0 w 25"/>
                <a:gd name="T5" fmla="*/ 3 h 111"/>
                <a:gd name="T6" fmla="*/ 0 w 25"/>
                <a:gd name="T7" fmla="*/ 108 h 111"/>
                <a:gd name="T8" fmla="*/ 3 w 25"/>
                <a:gd name="T9" fmla="*/ 111 h 111"/>
                <a:gd name="T10" fmla="*/ 23 w 25"/>
                <a:gd name="T11" fmla="*/ 111 h 111"/>
                <a:gd name="T12" fmla="*/ 25 w 25"/>
                <a:gd name="T13" fmla="*/ 108 h 111"/>
                <a:gd name="T14" fmla="*/ 25 w 25"/>
                <a:gd name="T15" fmla="*/ 3 h 111"/>
                <a:gd name="T16" fmla="*/ 23 w 25"/>
                <a:gd name="T17" fmla="*/ 0 h 111"/>
                <a:gd name="T18" fmla="*/ 20 w 25"/>
                <a:gd name="T19" fmla="*/ 105 h 111"/>
                <a:gd name="T20" fmla="*/ 6 w 25"/>
                <a:gd name="T21" fmla="*/ 105 h 111"/>
                <a:gd name="T22" fmla="*/ 6 w 25"/>
                <a:gd name="T23" fmla="*/ 6 h 111"/>
                <a:gd name="T24" fmla="*/ 20 w 25"/>
                <a:gd name="T25" fmla="*/ 6 h 111"/>
                <a:gd name="T26" fmla="*/ 20 w 25"/>
                <a:gd name="T27" fmla="*/ 10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11">
                  <a:moveTo>
                    <a:pt x="23" y="0"/>
                  </a:moveTo>
                  <a:cubicBezTo>
                    <a:pt x="3" y="0"/>
                    <a:pt x="3" y="0"/>
                    <a:pt x="3" y="0"/>
                  </a:cubicBezTo>
                  <a:cubicBezTo>
                    <a:pt x="2" y="0"/>
                    <a:pt x="0" y="1"/>
                    <a:pt x="0" y="3"/>
                  </a:cubicBezTo>
                  <a:cubicBezTo>
                    <a:pt x="0" y="108"/>
                    <a:pt x="0" y="108"/>
                    <a:pt x="0" y="108"/>
                  </a:cubicBezTo>
                  <a:cubicBezTo>
                    <a:pt x="0" y="110"/>
                    <a:pt x="2" y="111"/>
                    <a:pt x="3" y="111"/>
                  </a:cubicBezTo>
                  <a:cubicBezTo>
                    <a:pt x="23" y="111"/>
                    <a:pt x="23" y="111"/>
                    <a:pt x="23" y="111"/>
                  </a:cubicBezTo>
                  <a:cubicBezTo>
                    <a:pt x="24" y="111"/>
                    <a:pt x="25" y="110"/>
                    <a:pt x="25" y="108"/>
                  </a:cubicBezTo>
                  <a:cubicBezTo>
                    <a:pt x="25" y="3"/>
                    <a:pt x="25" y="3"/>
                    <a:pt x="25" y="3"/>
                  </a:cubicBezTo>
                  <a:cubicBezTo>
                    <a:pt x="25" y="1"/>
                    <a:pt x="24" y="0"/>
                    <a:pt x="23" y="0"/>
                  </a:cubicBezTo>
                  <a:close/>
                  <a:moveTo>
                    <a:pt x="20" y="105"/>
                  </a:moveTo>
                  <a:cubicBezTo>
                    <a:pt x="6" y="105"/>
                    <a:pt x="6" y="105"/>
                    <a:pt x="6" y="105"/>
                  </a:cubicBezTo>
                  <a:cubicBezTo>
                    <a:pt x="6" y="6"/>
                    <a:pt x="6" y="6"/>
                    <a:pt x="6" y="6"/>
                  </a:cubicBezTo>
                  <a:cubicBezTo>
                    <a:pt x="20" y="6"/>
                    <a:pt x="20" y="6"/>
                    <a:pt x="20" y="6"/>
                  </a:cubicBezTo>
                  <a:lnTo>
                    <a:pt x="2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67"/>
            <p:cNvSpPr>
              <a:spLocks noEditPoints="1"/>
            </p:cNvSpPr>
            <p:nvPr/>
          </p:nvSpPr>
          <p:spPr bwMode="auto">
            <a:xfrm>
              <a:off x="9640367" y="5584598"/>
              <a:ext cx="192222" cy="655301"/>
            </a:xfrm>
            <a:custGeom>
              <a:avLst/>
              <a:gdLst>
                <a:gd name="T0" fmla="*/ 22 w 25"/>
                <a:gd name="T1" fmla="*/ 0 h 85"/>
                <a:gd name="T2" fmla="*/ 2 w 25"/>
                <a:gd name="T3" fmla="*/ 0 h 85"/>
                <a:gd name="T4" fmla="*/ 0 w 25"/>
                <a:gd name="T5" fmla="*/ 3 h 85"/>
                <a:gd name="T6" fmla="*/ 0 w 25"/>
                <a:gd name="T7" fmla="*/ 82 h 85"/>
                <a:gd name="T8" fmla="*/ 2 w 25"/>
                <a:gd name="T9" fmla="*/ 85 h 85"/>
                <a:gd name="T10" fmla="*/ 22 w 25"/>
                <a:gd name="T11" fmla="*/ 85 h 85"/>
                <a:gd name="T12" fmla="*/ 25 w 25"/>
                <a:gd name="T13" fmla="*/ 82 h 85"/>
                <a:gd name="T14" fmla="*/ 25 w 25"/>
                <a:gd name="T15" fmla="*/ 3 h 85"/>
                <a:gd name="T16" fmla="*/ 22 w 25"/>
                <a:gd name="T17" fmla="*/ 0 h 85"/>
                <a:gd name="T18" fmla="*/ 19 w 25"/>
                <a:gd name="T19" fmla="*/ 79 h 85"/>
                <a:gd name="T20" fmla="*/ 5 w 25"/>
                <a:gd name="T21" fmla="*/ 79 h 85"/>
                <a:gd name="T22" fmla="*/ 5 w 25"/>
                <a:gd name="T23" fmla="*/ 6 h 85"/>
                <a:gd name="T24" fmla="*/ 19 w 25"/>
                <a:gd name="T25" fmla="*/ 6 h 85"/>
                <a:gd name="T26" fmla="*/ 19 w 25"/>
                <a:gd name="T2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85">
                  <a:moveTo>
                    <a:pt x="22" y="0"/>
                  </a:moveTo>
                  <a:cubicBezTo>
                    <a:pt x="2" y="0"/>
                    <a:pt x="2" y="0"/>
                    <a:pt x="2" y="0"/>
                  </a:cubicBezTo>
                  <a:cubicBezTo>
                    <a:pt x="1" y="0"/>
                    <a:pt x="0" y="2"/>
                    <a:pt x="0" y="3"/>
                  </a:cubicBezTo>
                  <a:cubicBezTo>
                    <a:pt x="0" y="82"/>
                    <a:pt x="0" y="82"/>
                    <a:pt x="0" y="82"/>
                  </a:cubicBezTo>
                  <a:cubicBezTo>
                    <a:pt x="0" y="84"/>
                    <a:pt x="1" y="85"/>
                    <a:pt x="2" y="85"/>
                  </a:cubicBezTo>
                  <a:cubicBezTo>
                    <a:pt x="22" y="85"/>
                    <a:pt x="22" y="85"/>
                    <a:pt x="22" y="85"/>
                  </a:cubicBezTo>
                  <a:cubicBezTo>
                    <a:pt x="23" y="85"/>
                    <a:pt x="25" y="84"/>
                    <a:pt x="25" y="82"/>
                  </a:cubicBezTo>
                  <a:cubicBezTo>
                    <a:pt x="25" y="3"/>
                    <a:pt x="25" y="3"/>
                    <a:pt x="25" y="3"/>
                  </a:cubicBezTo>
                  <a:cubicBezTo>
                    <a:pt x="25" y="2"/>
                    <a:pt x="23" y="0"/>
                    <a:pt x="22" y="0"/>
                  </a:cubicBezTo>
                  <a:close/>
                  <a:moveTo>
                    <a:pt x="19" y="79"/>
                  </a:moveTo>
                  <a:cubicBezTo>
                    <a:pt x="5" y="79"/>
                    <a:pt x="5" y="79"/>
                    <a:pt x="5" y="79"/>
                  </a:cubicBezTo>
                  <a:cubicBezTo>
                    <a:pt x="5" y="6"/>
                    <a:pt x="5" y="6"/>
                    <a:pt x="5" y="6"/>
                  </a:cubicBezTo>
                  <a:cubicBezTo>
                    <a:pt x="19" y="6"/>
                    <a:pt x="19" y="6"/>
                    <a:pt x="19" y="6"/>
                  </a:cubicBezTo>
                  <a:lnTo>
                    <a:pt x="19"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68"/>
            <p:cNvSpPr>
              <a:spLocks noEditPoints="1"/>
            </p:cNvSpPr>
            <p:nvPr/>
          </p:nvSpPr>
          <p:spPr bwMode="auto">
            <a:xfrm>
              <a:off x="9317085" y="5746240"/>
              <a:ext cx="192222" cy="493661"/>
            </a:xfrm>
            <a:custGeom>
              <a:avLst/>
              <a:gdLst>
                <a:gd name="T0" fmla="*/ 22 w 25"/>
                <a:gd name="T1" fmla="*/ 0 h 64"/>
                <a:gd name="T2" fmla="*/ 3 w 25"/>
                <a:gd name="T3" fmla="*/ 0 h 64"/>
                <a:gd name="T4" fmla="*/ 0 w 25"/>
                <a:gd name="T5" fmla="*/ 3 h 64"/>
                <a:gd name="T6" fmla="*/ 0 w 25"/>
                <a:gd name="T7" fmla="*/ 61 h 64"/>
                <a:gd name="T8" fmla="*/ 3 w 25"/>
                <a:gd name="T9" fmla="*/ 64 h 64"/>
                <a:gd name="T10" fmla="*/ 22 w 25"/>
                <a:gd name="T11" fmla="*/ 64 h 64"/>
                <a:gd name="T12" fmla="*/ 25 w 25"/>
                <a:gd name="T13" fmla="*/ 61 h 64"/>
                <a:gd name="T14" fmla="*/ 25 w 25"/>
                <a:gd name="T15" fmla="*/ 3 h 64"/>
                <a:gd name="T16" fmla="*/ 22 w 25"/>
                <a:gd name="T17" fmla="*/ 0 h 64"/>
                <a:gd name="T18" fmla="*/ 19 w 25"/>
                <a:gd name="T19" fmla="*/ 58 h 64"/>
                <a:gd name="T20" fmla="*/ 6 w 25"/>
                <a:gd name="T21" fmla="*/ 58 h 64"/>
                <a:gd name="T22" fmla="*/ 6 w 25"/>
                <a:gd name="T23" fmla="*/ 6 h 64"/>
                <a:gd name="T24" fmla="*/ 19 w 25"/>
                <a:gd name="T25" fmla="*/ 6 h 64"/>
                <a:gd name="T26" fmla="*/ 19 w 25"/>
                <a:gd name="T27"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64">
                  <a:moveTo>
                    <a:pt x="22" y="0"/>
                  </a:moveTo>
                  <a:cubicBezTo>
                    <a:pt x="3" y="0"/>
                    <a:pt x="3" y="0"/>
                    <a:pt x="3" y="0"/>
                  </a:cubicBezTo>
                  <a:cubicBezTo>
                    <a:pt x="1" y="0"/>
                    <a:pt x="0" y="1"/>
                    <a:pt x="0" y="3"/>
                  </a:cubicBezTo>
                  <a:cubicBezTo>
                    <a:pt x="0" y="61"/>
                    <a:pt x="0" y="61"/>
                    <a:pt x="0" y="61"/>
                  </a:cubicBezTo>
                  <a:cubicBezTo>
                    <a:pt x="0" y="63"/>
                    <a:pt x="1" y="64"/>
                    <a:pt x="3" y="64"/>
                  </a:cubicBezTo>
                  <a:cubicBezTo>
                    <a:pt x="22" y="64"/>
                    <a:pt x="22" y="64"/>
                    <a:pt x="22" y="64"/>
                  </a:cubicBezTo>
                  <a:cubicBezTo>
                    <a:pt x="24" y="64"/>
                    <a:pt x="25" y="63"/>
                    <a:pt x="25" y="61"/>
                  </a:cubicBezTo>
                  <a:cubicBezTo>
                    <a:pt x="25" y="3"/>
                    <a:pt x="25" y="3"/>
                    <a:pt x="25" y="3"/>
                  </a:cubicBezTo>
                  <a:cubicBezTo>
                    <a:pt x="25" y="1"/>
                    <a:pt x="24" y="0"/>
                    <a:pt x="22" y="0"/>
                  </a:cubicBezTo>
                  <a:close/>
                  <a:moveTo>
                    <a:pt x="19" y="58"/>
                  </a:moveTo>
                  <a:cubicBezTo>
                    <a:pt x="6" y="58"/>
                    <a:pt x="6" y="58"/>
                    <a:pt x="6" y="58"/>
                  </a:cubicBezTo>
                  <a:cubicBezTo>
                    <a:pt x="6" y="6"/>
                    <a:pt x="6" y="6"/>
                    <a:pt x="6" y="6"/>
                  </a:cubicBezTo>
                  <a:cubicBezTo>
                    <a:pt x="19" y="6"/>
                    <a:pt x="19" y="6"/>
                    <a:pt x="19" y="6"/>
                  </a:cubicBezTo>
                  <a:lnTo>
                    <a:pt x="1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69"/>
            <p:cNvSpPr>
              <a:spLocks noEditPoints="1"/>
            </p:cNvSpPr>
            <p:nvPr/>
          </p:nvSpPr>
          <p:spPr bwMode="auto">
            <a:xfrm>
              <a:off x="8670522" y="6008360"/>
              <a:ext cx="200959" cy="231541"/>
            </a:xfrm>
            <a:custGeom>
              <a:avLst/>
              <a:gdLst>
                <a:gd name="T0" fmla="*/ 23 w 26"/>
                <a:gd name="T1" fmla="*/ 0 h 30"/>
                <a:gd name="T2" fmla="*/ 3 w 26"/>
                <a:gd name="T3" fmla="*/ 0 h 30"/>
                <a:gd name="T4" fmla="*/ 0 w 26"/>
                <a:gd name="T5" fmla="*/ 3 h 30"/>
                <a:gd name="T6" fmla="*/ 0 w 26"/>
                <a:gd name="T7" fmla="*/ 27 h 30"/>
                <a:gd name="T8" fmla="*/ 3 w 26"/>
                <a:gd name="T9" fmla="*/ 30 h 30"/>
                <a:gd name="T10" fmla="*/ 23 w 26"/>
                <a:gd name="T11" fmla="*/ 30 h 30"/>
                <a:gd name="T12" fmla="*/ 26 w 26"/>
                <a:gd name="T13" fmla="*/ 27 h 30"/>
                <a:gd name="T14" fmla="*/ 26 w 26"/>
                <a:gd name="T15" fmla="*/ 3 h 30"/>
                <a:gd name="T16" fmla="*/ 23 w 26"/>
                <a:gd name="T17" fmla="*/ 0 h 30"/>
                <a:gd name="T18" fmla="*/ 20 w 26"/>
                <a:gd name="T19" fmla="*/ 24 h 30"/>
                <a:gd name="T20" fmla="*/ 6 w 26"/>
                <a:gd name="T21" fmla="*/ 24 h 30"/>
                <a:gd name="T22" fmla="*/ 6 w 26"/>
                <a:gd name="T23" fmla="*/ 6 h 30"/>
                <a:gd name="T24" fmla="*/ 20 w 26"/>
                <a:gd name="T25" fmla="*/ 6 h 30"/>
                <a:gd name="T26" fmla="*/ 20 w 26"/>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0">
                  <a:moveTo>
                    <a:pt x="23" y="0"/>
                  </a:moveTo>
                  <a:cubicBezTo>
                    <a:pt x="3" y="0"/>
                    <a:pt x="3" y="0"/>
                    <a:pt x="3" y="0"/>
                  </a:cubicBezTo>
                  <a:cubicBezTo>
                    <a:pt x="2" y="0"/>
                    <a:pt x="0" y="2"/>
                    <a:pt x="0" y="3"/>
                  </a:cubicBezTo>
                  <a:cubicBezTo>
                    <a:pt x="0" y="27"/>
                    <a:pt x="0" y="27"/>
                    <a:pt x="0" y="27"/>
                  </a:cubicBezTo>
                  <a:cubicBezTo>
                    <a:pt x="0" y="29"/>
                    <a:pt x="2" y="30"/>
                    <a:pt x="3" y="30"/>
                  </a:cubicBezTo>
                  <a:cubicBezTo>
                    <a:pt x="23" y="30"/>
                    <a:pt x="23" y="30"/>
                    <a:pt x="23" y="30"/>
                  </a:cubicBezTo>
                  <a:cubicBezTo>
                    <a:pt x="24" y="30"/>
                    <a:pt x="26" y="29"/>
                    <a:pt x="26" y="27"/>
                  </a:cubicBezTo>
                  <a:cubicBezTo>
                    <a:pt x="26" y="3"/>
                    <a:pt x="26" y="3"/>
                    <a:pt x="26" y="3"/>
                  </a:cubicBezTo>
                  <a:cubicBezTo>
                    <a:pt x="26" y="2"/>
                    <a:pt x="24" y="0"/>
                    <a:pt x="23" y="0"/>
                  </a:cubicBezTo>
                  <a:close/>
                  <a:moveTo>
                    <a:pt x="20" y="24"/>
                  </a:moveTo>
                  <a:cubicBezTo>
                    <a:pt x="6" y="24"/>
                    <a:pt x="6" y="24"/>
                    <a:pt x="6" y="24"/>
                  </a:cubicBezTo>
                  <a:cubicBezTo>
                    <a:pt x="6" y="6"/>
                    <a:pt x="6" y="6"/>
                    <a:pt x="6" y="6"/>
                  </a:cubicBezTo>
                  <a:cubicBezTo>
                    <a:pt x="20" y="6"/>
                    <a:pt x="20" y="6"/>
                    <a:pt x="20" y="6"/>
                  </a:cubicBezTo>
                  <a:lnTo>
                    <a:pt x="2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70"/>
            <p:cNvSpPr>
              <a:spLocks noEditPoints="1"/>
            </p:cNvSpPr>
            <p:nvPr/>
          </p:nvSpPr>
          <p:spPr bwMode="auto">
            <a:xfrm>
              <a:off x="8670522" y="4850661"/>
              <a:ext cx="1476611" cy="926158"/>
            </a:xfrm>
            <a:custGeom>
              <a:avLst/>
              <a:gdLst>
                <a:gd name="T0" fmla="*/ 190 w 192"/>
                <a:gd name="T1" fmla="*/ 0 h 120"/>
                <a:gd name="T2" fmla="*/ 149 w 192"/>
                <a:gd name="T3" fmla="*/ 0 h 120"/>
                <a:gd name="T4" fmla="*/ 146 w 192"/>
                <a:gd name="T5" fmla="*/ 2 h 120"/>
                <a:gd name="T6" fmla="*/ 147 w 192"/>
                <a:gd name="T7" fmla="*/ 5 h 120"/>
                <a:gd name="T8" fmla="*/ 156 w 192"/>
                <a:gd name="T9" fmla="*/ 14 h 120"/>
                <a:gd name="T10" fmla="*/ 156 w 192"/>
                <a:gd name="T11" fmla="*/ 18 h 120"/>
                <a:gd name="T12" fmla="*/ 8 w 192"/>
                <a:gd name="T13" fmla="*/ 96 h 120"/>
                <a:gd name="T14" fmla="*/ 0 w 192"/>
                <a:gd name="T15" fmla="*/ 105 h 120"/>
                <a:gd name="T16" fmla="*/ 0 w 192"/>
                <a:gd name="T17" fmla="*/ 112 h 120"/>
                <a:gd name="T18" fmla="*/ 3 w 192"/>
                <a:gd name="T19" fmla="*/ 118 h 120"/>
                <a:gd name="T20" fmla="*/ 9 w 192"/>
                <a:gd name="T21" fmla="*/ 120 h 120"/>
                <a:gd name="T22" fmla="*/ 10 w 192"/>
                <a:gd name="T23" fmla="*/ 120 h 120"/>
                <a:gd name="T24" fmla="*/ 173 w 192"/>
                <a:gd name="T25" fmla="*/ 36 h 120"/>
                <a:gd name="T26" fmla="*/ 175 w 192"/>
                <a:gd name="T27" fmla="*/ 35 h 120"/>
                <a:gd name="T28" fmla="*/ 177 w 192"/>
                <a:gd name="T29" fmla="*/ 35 h 120"/>
                <a:gd name="T30" fmla="*/ 187 w 192"/>
                <a:gd name="T31" fmla="*/ 46 h 120"/>
                <a:gd name="T32" fmla="*/ 191 w 192"/>
                <a:gd name="T33" fmla="*/ 46 h 120"/>
                <a:gd name="T34" fmla="*/ 192 w 192"/>
                <a:gd name="T35" fmla="*/ 44 h 120"/>
                <a:gd name="T36" fmla="*/ 192 w 192"/>
                <a:gd name="T37" fmla="*/ 3 h 120"/>
                <a:gd name="T38" fmla="*/ 190 w 192"/>
                <a:gd name="T39" fmla="*/ 0 h 120"/>
                <a:gd name="T40" fmla="*/ 187 w 192"/>
                <a:gd name="T41" fmla="*/ 37 h 120"/>
                <a:gd name="T42" fmla="*/ 181 w 192"/>
                <a:gd name="T43" fmla="*/ 31 h 120"/>
                <a:gd name="T44" fmla="*/ 175 w 192"/>
                <a:gd name="T45" fmla="*/ 29 h 120"/>
                <a:gd name="T46" fmla="*/ 169 w 192"/>
                <a:gd name="T47" fmla="*/ 32 h 120"/>
                <a:gd name="T48" fmla="*/ 9 w 192"/>
                <a:gd name="T49" fmla="*/ 115 h 120"/>
                <a:gd name="T50" fmla="*/ 7 w 192"/>
                <a:gd name="T51" fmla="*/ 114 h 120"/>
                <a:gd name="T52" fmla="*/ 6 w 192"/>
                <a:gd name="T53" fmla="*/ 112 h 120"/>
                <a:gd name="T54" fmla="*/ 6 w 192"/>
                <a:gd name="T55" fmla="*/ 105 h 120"/>
                <a:gd name="T56" fmla="*/ 9 w 192"/>
                <a:gd name="T57" fmla="*/ 102 h 120"/>
                <a:gd name="T58" fmla="*/ 161 w 192"/>
                <a:gd name="T59" fmla="*/ 22 h 120"/>
                <a:gd name="T60" fmla="*/ 160 w 192"/>
                <a:gd name="T61" fmla="*/ 10 h 120"/>
                <a:gd name="T62" fmla="*/ 156 w 192"/>
                <a:gd name="T63" fmla="*/ 6 h 120"/>
                <a:gd name="T64" fmla="*/ 187 w 192"/>
                <a:gd name="T65" fmla="*/ 6 h 120"/>
                <a:gd name="T66" fmla="*/ 187 w 192"/>
                <a:gd name="T67" fmla="*/ 3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20">
                  <a:moveTo>
                    <a:pt x="190" y="0"/>
                  </a:moveTo>
                  <a:cubicBezTo>
                    <a:pt x="149" y="0"/>
                    <a:pt x="149" y="0"/>
                    <a:pt x="149" y="0"/>
                  </a:cubicBezTo>
                  <a:cubicBezTo>
                    <a:pt x="148" y="0"/>
                    <a:pt x="147" y="0"/>
                    <a:pt x="146" y="2"/>
                  </a:cubicBezTo>
                  <a:cubicBezTo>
                    <a:pt x="146" y="3"/>
                    <a:pt x="146" y="4"/>
                    <a:pt x="147" y="5"/>
                  </a:cubicBezTo>
                  <a:cubicBezTo>
                    <a:pt x="156" y="14"/>
                    <a:pt x="156" y="14"/>
                    <a:pt x="156" y="14"/>
                  </a:cubicBezTo>
                  <a:cubicBezTo>
                    <a:pt x="157" y="15"/>
                    <a:pt x="157" y="17"/>
                    <a:pt x="156" y="18"/>
                  </a:cubicBezTo>
                  <a:cubicBezTo>
                    <a:pt x="103" y="76"/>
                    <a:pt x="35" y="92"/>
                    <a:pt x="8" y="96"/>
                  </a:cubicBezTo>
                  <a:cubicBezTo>
                    <a:pt x="3" y="97"/>
                    <a:pt x="0" y="100"/>
                    <a:pt x="0" y="105"/>
                  </a:cubicBezTo>
                  <a:cubicBezTo>
                    <a:pt x="0" y="112"/>
                    <a:pt x="0" y="112"/>
                    <a:pt x="0" y="112"/>
                  </a:cubicBezTo>
                  <a:cubicBezTo>
                    <a:pt x="0" y="114"/>
                    <a:pt x="1" y="117"/>
                    <a:pt x="3" y="118"/>
                  </a:cubicBezTo>
                  <a:cubicBezTo>
                    <a:pt x="5" y="120"/>
                    <a:pt x="7" y="120"/>
                    <a:pt x="9" y="120"/>
                  </a:cubicBezTo>
                  <a:cubicBezTo>
                    <a:pt x="10" y="120"/>
                    <a:pt x="10" y="120"/>
                    <a:pt x="10" y="120"/>
                  </a:cubicBezTo>
                  <a:cubicBezTo>
                    <a:pt x="33" y="117"/>
                    <a:pt x="113" y="103"/>
                    <a:pt x="173" y="36"/>
                  </a:cubicBezTo>
                  <a:cubicBezTo>
                    <a:pt x="173" y="35"/>
                    <a:pt x="174" y="35"/>
                    <a:pt x="175" y="35"/>
                  </a:cubicBezTo>
                  <a:cubicBezTo>
                    <a:pt x="176" y="35"/>
                    <a:pt x="177" y="35"/>
                    <a:pt x="177" y="35"/>
                  </a:cubicBezTo>
                  <a:cubicBezTo>
                    <a:pt x="187" y="46"/>
                    <a:pt x="187" y="46"/>
                    <a:pt x="187" y="46"/>
                  </a:cubicBezTo>
                  <a:cubicBezTo>
                    <a:pt x="188" y="47"/>
                    <a:pt x="190" y="47"/>
                    <a:pt x="191" y="46"/>
                  </a:cubicBezTo>
                  <a:cubicBezTo>
                    <a:pt x="192" y="46"/>
                    <a:pt x="192" y="45"/>
                    <a:pt x="192" y="44"/>
                  </a:cubicBezTo>
                  <a:cubicBezTo>
                    <a:pt x="192" y="3"/>
                    <a:pt x="192" y="3"/>
                    <a:pt x="192" y="3"/>
                  </a:cubicBezTo>
                  <a:cubicBezTo>
                    <a:pt x="192" y="1"/>
                    <a:pt x="191" y="0"/>
                    <a:pt x="190" y="0"/>
                  </a:cubicBezTo>
                  <a:close/>
                  <a:moveTo>
                    <a:pt x="187" y="37"/>
                  </a:moveTo>
                  <a:cubicBezTo>
                    <a:pt x="181" y="31"/>
                    <a:pt x="181" y="31"/>
                    <a:pt x="181" y="31"/>
                  </a:cubicBezTo>
                  <a:cubicBezTo>
                    <a:pt x="180" y="30"/>
                    <a:pt x="177" y="29"/>
                    <a:pt x="175" y="29"/>
                  </a:cubicBezTo>
                  <a:cubicBezTo>
                    <a:pt x="172" y="29"/>
                    <a:pt x="170" y="30"/>
                    <a:pt x="169" y="32"/>
                  </a:cubicBezTo>
                  <a:cubicBezTo>
                    <a:pt x="110" y="98"/>
                    <a:pt x="32" y="112"/>
                    <a:pt x="9" y="115"/>
                  </a:cubicBezTo>
                  <a:cubicBezTo>
                    <a:pt x="9" y="115"/>
                    <a:pt x="8" y="114"/>
                    <a:pt x="7" y="114"/>
                  </a:cubicBezTo>
                  <a:cubicBezTo>
                    <a:pt x="7" y="113"/>
                    <a:pt x="6" y="113"/>
                    <a:pt x="6" y="112"/>
                  </a:cubicBezTo>
                  <a:cubicBezTo>
                    <a:pt x="6" y="105"/>
                    <a:pt x="6" y="105"/>
                    <a:pt x="6" y="105"/>
                  </a:cubicBezTo>
                  <a:cubicBezTo>
                    <a:pt x="6" y="103"/>
                    <a:pt x="7" y="102"/>
                    <a:pt x="9" y="102"/>
                  </a:cubicBezTo>
                  <a:cubicBezTo>
                    <a:pt x="36" y="97"/>
                    <a:pt x="106" y="81"/>
                    <a:pt x="161" y="22"/>
                  </a:cubicBezTo>
                  <a:cubicBezTo>
                    <a:pt x="164" y="19"/>
                    <a:pt x="164" y="14"/>
                    <a:pt x="160" y="10"/>
                  </a:cubicBezTo>
                  <a:cubicBezTo>
                    <a:pt x="156" y="6"/>
                    <a:pt x="156" y="6"/>
                    <a:pt x="156" y="6"/>
                  </a:cubicBezTo>
                  <a:cubicBezTo>
                    <a:pt x="187" y="6"/>
                    <a:pt x="187" y="6"/>
                    <a:pt x="187" y="6"/>
                  </a:cubicBezTo>
                  <a:lnTo>
                    <a:pt x="18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p:nvPr/>
          </p:nvGrpSpPr>
          <p:grpSpPr>
            <a:xfrm>
              <a:off x="8670522" y="4850661"/>
              <a:ext cx="546085" cy="550452"/>
              <a:chOff x="8670522" y="4850661"/>
              <a:chExt cx="546085" cy="550452"/>
            </a:xfrm>
            <a:grpFill/>
          </p:grpSpPr>
          <p:sp>
            <p:nvSpPr>
              <p:cNvPr id="18" name="Freeform 371"/>
              <p:cNvSpPr>
                <a:spLocks noEditPoints="1"/>
              </p:cNvSpPr>
              <p:nvPr/>
            </p:nvSpPr>
            <p:spPr bwMode="auto">
              <a:xfrm>
                <a:off x="8670522" y="4850661"/>
                <a:ext cx="546085" cy="550452"/>
              </a:xfrm>
              <a:custGeom>
                <a:avLst/>
                <a:gdLst>
                  <a:gd name="T0" fmla="*/ 36 w 71"/>
                  <a:gd name="T1" fmla="*/ 71 h 71"/>
                  <a:gd name="T2" fmla="*/ 71 w 71"/>
                  <a:gd name="T3" fmla="*/ 35 h 71"/>
                  <a:gd name="T4" fmla="*/ 36 w 71"/>
                  <a:gd name="T5" fmla="*/ 0 h 71"/>
                  <a:gd name="T6" fmla="*/ 0 w 71"/>
                  <a:gd name="T7" fmla="*/ 35 h 71"/>
                  <a:gd name="T8" fmla="*/ 36 w 71"/>
                  <a:gd name="T9" fmla="*/ 71 h 71"/>
                  <a:gd name="T10" fmla="*/ 36 w 71"/>
                  <a:gd name="T11" fmla="*/ 6 h 71"/>
                  <a:gd name="T12" fmla="*/ 66 w 71"/>
                  <a:gd name="T13" fmla="*/ 35 h 71"/>
                  <a:gd name="T14" fmla="*/ 36 w 71"/>
                  <a:gd name="T15" fmla="*/ 65 h 71"/>
                  <a:gd name="T16" fmla="*/ 6 w 71"/>
                  <a:gd name="T17" fmla="*/ 35 h 71"/>
                  <a:gd name="T18" fmla="*/ 36 w 71"/>
                  <a:gd name="T1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71">
                    <a:moveTo>
                      <a:pt x="36" y="71"/>
                    </a:moveTo>
                    <a:cubicBezTo>
                      <a:pt x="55" y="71"/>
                      <a:pt x="71" y="55"/>
                      <a:pt x="71" y="35"/>
                    </a:cubicBezTo>
                    <a:cubicBezTo>
                      <a:pt x="71" y="16"/>
                      <a:pt x="55" y="0"/>
                      <a:pt x="36" y="0"/>
                    </a:cubicBezTo>
                    <a:cubicBezTo>
                      <a:pt x="16" y="0"/>
                      <a:pt x="0" y="16"/>
                      <a:pt x="0" y="35"/>
                    </a:cubicBezTo>
                    <a:cubicBezTo>
                      <a:pt x="0" y="55"/>
                      <a:pt x="16" y="71"/>
                      <a:pt x="36" y="71"/>
                    </a:cubicBezTo>
                    <a:close/>
                    <a:moveTo>
                      <a:pt x="36" y="6"/>
                    </a:moveTo>
                    <a:cubicBezTo>
                      <a:pt x="52" y="6"/>
                      <a:pt x="66" y="19"/>
                      <a:pt x="66" y="35"/>
                    </a:cubicBezTo>
                    <a:cubicBezTo>
                      <a:pt x="66" y="52"/>
                      <a:pt x="52" y="65"/>
                      <a:pt x="36" y="65"/>
                    </a:cubicBezTo>
                    <a:cubicBezTo>
                      <a:pt x="20" y="65"/>
                      <a:pt x="6" y="52"/>
                      <a:pt x="6" y="35"/>
                    </a:cubicBezTo>
                    <a:cubicBezTo>
                      <a:pt x="6" y="19"/>
                      <a:pt x="20" y="6"/>
                      <a:pt x="3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2"/>
              <p:cNvSpPr>
                <a:spLocks/>
              </p:cNvSpPr>
              <p:nvPr/>
            </p:nvSpPr>
            <p:spPr bwMode="auto">
              <a:xfrm>
                <a:off x="8854006" y="4938034"/>
                <a:ext cx="183484" cy="366968"/>
              </a:xfrm>
              <a:custGeom>
                <a:avLst/>
                <a:gdLst>
                  <a:gd name="T0" fmla="*/ 12 w 24"/>
                  <a:gd name="T1" fmla="*/ 27 h 48"/>
                  <a:gd name="T2" fmla="*/ 18 w 24"/>
                  <a:gd name="T3" fmla="*/ 33 h 48"/>
                  <a:gd name="T4" fmla="*/ 12 w 24"/>
                  <a:gd name="T5" fmla="*/ 38 h 48"/>
                  <a:gd name="T6" fmla="*/ 6 w 24"/>
                  <a:gd name="T7" fmla="*/ 34 h 48"/>
                  <a:gd name="T8" fmla="*/ 2 w 24"/>
                  <a:gd name="T9" fmla="*/ 33 h 48"/>
                  <a:gd name="T10" fmla="*/ 1 w 24"/>
                  <a:gd name="T11" fmla="*/ 37 h 48"/>
                  <a:gd name="T12" fmla="*/ 9 w 24"/>
                  <a:gd name="T13" fmla="*/ 44 h 48"/>
                  <a:gd name="T14" fmla="*/ 9 w 24"/>
                  <a:gd name="T15" fmla="*/ 46 h 48"/>
                  <a:gd name="T16" fmla="*/ 12 w 24"/>
                  <a:gd name="T17" fmla="*/ 48 h 48"/>
                  <a:gd name="T18" fmla="*/ 15 w 24"/>
                  <a:gd name="T19" fmla="*/ 46 h 48"/>
                  <a:gd name="T20" fmla="*/ 15 w 24"/>
                  <a:gd name="T21" fmla="*/ 44 h 48"/>
                  <a:gd name="T22" fmla="*/ 24 w 24"/>
                  <a:gd name="T23" fmla="*/ 33 h 48"/>
                  <a:gd name="T24" fmla="*/ 12 w 24"/>
                  <a:gd name="T25" fmla="*/ 21 h 48"/>
                  <a:gd name="T26" fmla="*/ 6 w 24"/>
                  <a:gd name="T27" fmla="*/ 16 h 48"/>
                  <a:gd name="T28" fmla="*/ 12 w 24"/>
                  <a:gd name="T29" fmla="*/ 10 h 48"/>
                  <a:gd name="T30" fmla="*/ 18 w 24"/>
                  <a:gd name="T31" fmla="*/ 14 h 48"/>
                  <a:gd name="T32" fmla="*/ 22 w 24"/>
                  <a:gd name="T33" fmla="*/ 16 h 48"/>
                  <a:gd name="T34" fmla="*/ 23 w 24"/>
                  <a:gd name="T35" fmla="*/ 12 h 48"/>
                  <a:gd name="T36" fmla="*/ 15 w 24"/>
                  <a:gd name="T37" fmla="*/ 5 h 48"/>
                  <a:gd name="T38" fmla="*/ 15 w 24"/>
                  <a:gd name="T39" fmla="*/ 3 h 48"/>
                  <a:gd name="T40" fmla="*/ 12 w 24"/>
                  <a:gd name="T41" fmla="*/ 0 h 48"/>
                  <a:gd name="T42" fmla="*/ 9 w 24"/>
                  <a:gd name="T43" fmla="*/ 3 h 48"/>
                  <a:gd name="T44" fmla="*/ 9 w 24"/>
                  <a:gd name="T45" fmla="*/ 5 h 48"/>
                  <a:gd name="T46" fmla="*/ 0 w 24"/>
                  <a:gd name="T47" fmla="*/ 16 h 48"/>
                  <a:gd name="T48" fmla="*/ 12 w 24"/>
                  <a:gd name="T49"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8">
                    <a:moveTo>
                      <a:pt x="12" y="27"/>
                    </a:moveTo>
                    <a:cubicBezTo>
                      <a:pt x="16" y="27"/>
                      <a:pt x="18" y="29"/>
                      <a:pt x="18" y="33"/>
                    </a:cubicBezTo>
                    <a:cubicBezTo>
                      <a:pt x="18" y="36"/>
                      <a:pt x="15" y="38"/>
                      <a:pt x="12" y="38"/>
                    </a:cubicBezTo>
                    <a:cubicBezTo>
                      <a:pt x="9" y="38"/>
                      <a:pt x="7" y="37"/>
                      <a:pt x="6" y="34"/>
                    </a:cubicBezTo>
                    <a:cubicBezTo>
                      <a:pt x="5" y="33"/>
                      <a:pt x="4" y="32"/>
                      <a:pt x="2" y="33"/>
                    </a:cubicBezTo>
                    <a:cubicBezTo>
                      <a:pt x="1" y="34"/>
                      <a:pt x="0" y="35"/>
                      <a:pt x="1" y="37"/>
                    </a:cubicBezTo>
                    <a:cubicBezTo>
                      <a:pt x="2" y="40"/>
                      <a:pt x="5" y="43"/>
                      <a:pt x="9" y="44"/>
                    </a:cubicBezTo>
                    <a:cubicBezTo>
                      <a:pt x="9" y="46"/>
                      <a:pt x="9" y="46"/>
                      <a:pt x="9" y="46"/>
                    </a:cubicBezTo>
                    <a:cubicBezTo>
                      <a:pt x="9" y="47"/>
                      <a:pt x="10" y="48"/>
                      <a:pt x="12" y="48"/>
                    </a:cubicBezTo>
                    <a:cubicBezTo>
                      <a:pt x="14" y="48"/>
                      <a:pt x="15" y="47"/>
                      <a:pt x="15" y="46"/>
                    </a:cubicBezTo>
                    <a:cubicBezTo>
                      <a:pt x="15" y="44"/>
                      <a:pt x="15" y="44"/>
                      <a:pt x="15" y="44"/>
                    </a:cubicBezTo>
                    <a:cubicBezTo>
                      <a:pt x="20" y="42"/>
                      <a:pt x="24" y="38"/>
                      <a:pt x="24" y="33"/>
                    </a:cubicBezTo>
                    <a:cubicBezTo>
                      <a:pt x="24" y="26"/>
                      <a:pt x="19" y="21"/>
                      <a:pt x="12" y="21"/>
                    </a:cubicBezTo>
                    <a:cubicBezTo>
                      <a:pt x="8" y="21"/>
                      <a:pt x="6" y="20"/>
                      <a:pt x="6" y="16"/>
                    </a:cubicBezTo>
                    <a:cubicBezTo>
                      <a:pt x="6" y="13"/>
                      <a:pt x="8" y="10"/>
                      <a:pt x="12" y="10"/>
                    </a:cubicBezTo>
                    <a:cubicBezTo>
                      <a:pt x="15" y="10"/>
                      <a:pt x="17" y="12"/>
                      <a:pt x="18" y="14"/>
                    </a:cubicBezTo>
                    <a:cubicBezTo>
                      <a:pt x="18" y="16"/>
                      <a:pt x="20" y="16"/>
                      <a:pt x="22" y="16"/>
                    </a:cubicBezTo>
                    <a:cubicBezTo>
                      <a:pt x="23" y="15"/>
                      <a:pt x="24" y="13"/>
                      <a:pt x="23" y="12"/>
                    </a:cubicBezTo>
                    <a:cubicBezTo>
                      <a:pt x="22" y="8"/>
                      <a:pt x="19" y="6"/>
                      <a:pt x="15" y="5"/>
                    </a:cubicBezTo>
                    <a:cubicBezTo>
                      <a:pt x="15" y="3"/>
                      <a:pt x="15" y="3"/>
                      <a:pt x="15" y="3"/>
                    </a:cubicBezTo>
                    <a:cubicBezTo>
                      <a:pt x="15" y="1"/>
                      <a:pt x="14" y="0"/>
                      <a:pt x="12" y="0"/>
                    </a:cubicBezTo>
                    <a:cubicBezTo>
                      <a:pt x="10" y="0"/>
                      <a:pt x="9" y="1"/>
                      <a:pt x="9" y="3"/>
                    </a:cubicBezTo>
                    <a:cubicBezTo>
                      <a:pt x="9" y="5"/>
                      <a:pt x="9" y="5"/>
                      <a:pt x="9" y="5"/>
                    </a:cubicBezTo>
                    <a:cubicBezTo>
                      <a:pt x="4" y="6"/>
                      <a:pt x="0" y="11"/>
                      <a:pt x="0" y="16"/>
                    </a:cubicBezTo>
                    <a:cubicBezTo>
                      <a:pt x="0" y="21"/>
                      <a:pt x="3" y="27"/>
                      <a:pt x="12"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25"/>
          <p:cNvSpPr>
            <a:spLocks noChangeAspect="1" noEditPoints="1"/>
          </p:cNvSpPr>
          <p:nvPr/>
        </p:nvSpPr>
        <p:spPr bwMode="auto">
          <a:xfrm>
            <a:off x="466370" y="2839017"/>
            <a:ext cx="863654" cy="863654"/>
          </a:xfrm>
          <a:custGeom>
            <a:avLst/>
            <a:gdLst>
              <a:gd name="T0" fmla="*/ 180 w 193"/>
              <a:gd name="T1" fmla="*/ 44 h 192"/>
              <a:gd name="T2" fmla="*/ 107 w 193"/>
              <a:gd name="T3" fmla="*/ 43 h 192"/>
              <a:gd name="T4" fmla="*/ 114 w 193"/>
              <a:gd name="T5" fmla="*/ 18 h 192"/>
              <a:gd name="T6" fmla="*/ 79 w 193"/>
              <a:gd name="T7" fmla="*/ 18 h 192"/>
              <a:gd name="T8" fmla="*/ 85 w 193"/>
              <a:gd name="T9" fmla="*/ 43 h 192"/>
              <a:gd name="T10" fmla="*/ 30 w 193"/>
              <a:gd name="T11" fmla="*/ 44 h 192"/>
              <a:gd name="T12" fmla="*/ 18 w 193"/>
              <a:gd name="T13" fmla="*/ 63 h 192"/>
              <a:gd name="T14" fmla="*/ 32 w 193"/>
              <a:gd name="T15" fmla="*/ 80 h 192"/>
              <a:gd name="T16" fmla="*/ 85 w 193"/>
              <a:gd name="T17" fmla="*/ 104 h 192"/>
              <a:gd name="T18" fmla="*/ 13 w 193"/>
              <a:gd name="T19" fmla="*/ 106 h 192"/>
              <a:gd name="T20" fmla="*/ 1 w 193"/>
              <a:gd name="T21" fmla="*/ 124 h 192"/>
              <a:gd name="T22" fmla="*/ 15 w 193"/>
              <a:gd name="T23" fmla="*/ 141 h 192"/>
              <a:gd name="T24" fmla="*/ 85 w 193"/>
              <a:gd name="T25" fmla="*/ 173 h 192"/>
              <a:gd name="T26" fmla="*/ 46 w 193"/>
              <a:gd name="T27" fmla="*/ 183 h 192"/>
              <a:gd name="T28" fmla="*/ 49 w 193"/>
              <a:gd name="T29" fmla="*/ 192 h 192"/>
              <a:gd name="T30" fmla="*/ 146 w 193"/>
              <a:gd name="T31" fmla="*/ 190 h 192"/>
              <a:gd name="T32" fmla="*/ 137 w 193"/>
              <a:gd name="T33" fmla="*/ 173 h 192"/>
              <a:gd name="T34" fmla="*/ 107 w 193"/>
              <a:gd name="T35" fmla="*/ 127 h 192"/>
              <a:gd name="T36" fmla="*/ 154 w 193"/>
              <a:gd name="T37" fmla="*/ 125 h 192"/>
              <a:gd name="T38" fmla="*/ 166 w 193"/>
              <a:gd name="T39" fmla="*/ 106 h 192"/>
              <a:gd name="T40" fmla="*/ 152 w 193"/>
              <a:gd name="T41" fmla="*/ 90 h 192"/>
              <a:gd name="T42" fmla="*/ 107 w 193"/>
              <a:gd name="T43" fmla="*/ 80 h 192"/>
              <a:gd name="T44" fmla="*/ 180 w 193"/>
              <a:gd name="T45" fmla="*/ 79 h 192"/>
              <a:gd name="T46" fmla="*/ 192 w 193"/>
              <a:gd name="T47" fmla="*/ 60 h 192"/>
              <a:gd name="T48" fmla="*/ 108 w 193"/>
              <a:gd name="T49" fmla="*/ 18 h 192"/>
              <a:gd name="T50" fmla="*/ 85 w 193"/>
              <a:gd name="T51" fmla="*/ 18 h 192"/>
              <a:gd name="T52" fmla="*/ 34 w 193"/>
              <a:gd name="T53" fmla="*/ 74 h 192"/>
              <a:gd name="T54" fmla="*/ 34 w 193"/>
              <a:gd name="T55" fmla="*/ 49 h 192"/>
              <a:gd name="T56" fmla="*/ 85 w 193"/>
              <a:gd name="T57" fmla="*/ 74 h 192"/>
              <a:gd name="T58" fmla="*/ 16 w 193"/>
              <a:gd name="T59" fmla="*/ 135 h 192"/>
              <a:gd name="T60" fmla="*/ 16 w 193"/>
              <a:gd name="T61" fmla="*/ 110 h 192"/>
              <a:gd name="T62" fmla="*/ 85 w 193"/>
              <a:gd name="T63" fmla="*/ 135 h 192"/>
              <a:gd name="T64" fmla="*/ 140 w 193"/>
              <a:gd name="T65" fmla="*/ 183 h 192"/>
              <a:gd name="T66" fmla="*/ 52 w 193"/>
              <a:gd name="T67" fmla="*/ 187 h 192"/>
              <a:gd name="T68" fmla="*/ 56 w 193"/>
              <a:gd name="T69" fmla="*/ 179 h 192"/>
              <a:gd name="T70" fmla="*/ 140 w 193"/>
              <a:gd name="T71" fmla="*/ 183 h 192"/>
              <a:gd name="T72" fmla="*/ 91 w 193"/>
              <a:gd name="T73" fmla="*/ 138 h 192"/>
              <a:gd name="T74" fmla="*/ 91 w 193"/>
              <a:gd name="T75" fmla="*/ 77 h 192"/>
              <a:gd name="T76" fmla="*/ 91 w 193"/>
              <a:gd name="T77" fmla="*/ 35 h 192"/>
              <a:gd name="T78" fmla="*/ 101 w 193"/>
              <a:gd name="T79" fmla="*/ 35 h 192"/>
              <a:gd name="T80" fmla="*/ 101 w 193"/>
              <a:gd name="T81" fmla="*/ 77 h 192"/>
              <a:gd name="T82" fmla="*/ 101 w 193"/>
              <a:gd name="T83" fmla="*/ 124 h 192"/>
              <a:gd name="T84" fmla="*/ 91 w 193"/>
              <a:gd name="T85" fmla="*/ 173 h 192"/>
              <a:gd name="T86" fmla="*/ 160 w 193"/>
              <a:gd name="T87" fmla="*/ 108 h 192"/>
              <a:gd name="T88" fmla="*/ 107 w 193"/>
              <a:gd name="T89" fmla="*/ 121 h 192"/>
              <a:gd name="T90" fmla="*/ 150 w 193"/>
              <a:gd name="T91" fmla="*/ 96 h 192"/>
              <a:gd name="T92" fmla="*/ 107 w 193"/>
              <a:gd name="T93" fmla="*/ 74 h 192"/>
              <a:gd name="T94" fmla="*/ 176 w 193"/>
              <a:gd name="T95" fmla="*/ 49 h 192"/>
              <a:gd name="T96" fmla="*/ 176 w 193"/>
              <a:gd name="T97" fmla="*/ 7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 h="192">
                <a:moveTo>
                  <a:pt x="192" y="60"/>
                </a:moveTo>
                <a:cubicBezTo>
                  <a:pt x="180" y="44"/>
                  <a:pt x="180" y="44"/>
                  <a:pt x="180" y="44"/>
                </a:cubicBezTo>
                <a:cubicBezTo>
                  <a:pt x="180" y="44"/>
                  <a:pt x="179" y="43"/>
                  <a:pt x="178" y="43"/>
                </a:cubicBezTo>
                <a:cubicBezTo>
                  <a:pt x="107" y="43"/>
                  <a:pt x="107" y="43"/>
                  <a:pt x="107" y="43"/>
                </a:cubicBezTo>
                <a:cubicBezTo>
                  <a:pt x="107" y="32"/>
                  <a:pt x="107" y="32"/>
                  <a:pt x="107" y="32"/>
                </a:cubicBezTo>
                <a:cubicBezTo>
                  <a:pt x="111" y="28"/>
                  <a:pt x="114" y="23"/>
                  <a:pt x="114" y="18"/>
                </a:cubicBezTo>
                <a:cubicBezTo>
                  <a:pt x="114" y="8"/>
                  <a:pt x="106" y="0"/>
                  <a:pt x="96" y="0"/>
                </a:cubicBezTo>
                <a:cubicBezTo>
                  <a:pt x="87" y="0"/>
                  <a:pt x="79" y="8"/>
                  <a:pt x="79" y="18"/>
                </a:cubicBezTo>
                <a:cubicBezTo>
                  <a:pt x="79" y="23"/>
                  <a:pt x="81" y="28"/>
                  <a:pt x="85" y="32"/>
                </a:cubicBezTo>
                <a:cubicBezTo>
                  <a:pt x="85" y="43"/>
                  <a:pt x="85" y="43"/>
                  <a:pt x="85" y="43"/>
                </a:cubicBezTo>
                <a:cubicBezTo>
                  <a:pt x="32" y="43"/>
                  <a:pt x="32" y="43"/>
                  <a:pt x="32" y="43"/>
                </a:cubicBezTo>
                <a:cubicBezTo>
                  <a:pt x="31" y="43"/>
                  <a:pt x="31" y="44"/>
                  <a:pt x="30" y="44"/>
                </a:cubicBezTo>
                <a:cubicBezTo>
                  <a:pt x="18" y="60"/>
                  <a:pt x="18" y="60"/>
                  <a:pt x="18" y="60"/>
                </a:cubicBezTo>
                <a:cubicBezTo>
                  <a:pt x="18" y="61"/>
                  <a:pt x="18" y="62"/>
                  <a:pt x="18" y="63"/>
                </a:cubicBezTo>
                <a:cubicBezTo>
                  <a:pt x="30" y="79"/>
                  <a:pt x="30" y="79"/>
                  <a:pt x="30" y="79"/>
                </a:cubicBezTo>
                <a:cubicBezTo>
                  <a:pt x="31" y="80"/>
                  <a:pt x="31" y="80"/>
                  <a:pt x="32" y="80"/>
                </a:cubicBezTo>
                <a:cubicBezTo>
                  <a:pt x="85" y="80"/>
                  <a:pt x="85" y="80"/>
                  <a:pt x="85" y="80"/>
                </a:cubicBezTo>
                <a:cubicBezTo>
                  <a:pt x="85" y="104"/>
                  <a:pt x="85" y="104"/>
                  <a:pt x="85" y="104"/>
                </a:cubicBezTo>
                <a:cubicBezTo>
                  <a:pt x="15" y="104"/>
                  <a:pt x="15" y="104"/>
                  <a:pt x="15" y="104"/>
                </a:cubicBezTo>
                <a:cubicBezTo>
                  <a:pt x="14" y="104"/>
                  <a:pt x="13" y="105"/>
                  <a:pt x="13" y="106"/>
                </a:cubicBezTo>
                <a:cubicBezTo>
                  <a:pt x="1" y="121"/>
                  <a:pt x="1" y="121"/>
                  <a:pt x="1" y="121"/>
                </a:cubicBezTo>
                <a:cubicBezTo>
                  <a:pt x="0" y="122"/>
                  <a:pt x="0" y="123"/>
                  <a:pt x="1" y="124"/>
                </a:cubicBezTo>
                <a:cubicBezTo>
                  <a:pt x="13" y="140"/>
                  <a:pt x="13" y="140"/>
                  <a:pt x="13" y="140"/>
                </a:cubicBezTo>
                <a:cubicBezTo>
                  <a:pt x="13" y="141"/>
                  <a:pt x="14" y="141"/>
                  <a:pt x="15" y="141"/>
                </a:cubicBezTo>
                <a:cubicBezTo>
                  <a:pt x="85" y="141"/>
                  <a:pt x="85" y="141"/>
                  <a:pt x="85" y="141"/>
                </a:cubicBezTo>
                <a:cubicBezTo>
                  <a:pt x="85" y="173"/>
                  <a:pt x="85" y="173"/>
                  <a:pt x="85" y="173"/>
                </a:cubicBezTo>
                <a:cubicBezTo>
                  <a:pt x="56" y="173"/>
                  <a:pt x="56" y="173"/>
                  <a:pt x="56" y="173"/>
                </a:cubicBezTo>
                <a:cubicBezTo>
                  <a:pt x="50" y="173"/>
                  <a:pt x="46" y="177"/>
                  <a:pt x="46" y="183"/>
                </a:cubicBezTo>
                <a:cubicBezTo>
                  <a:pt x="46" y="190"/>
                  <a:pt x="46" y="190"/>
                  <a:pt x="46" y="190"/>
                </a:cubicBezTo>
                <a:cubicBezTo>
                  <a:pt x="46" y="191"/>
                  <a:pt x="47" y="192"/>
                  <a:pt x="49" y="192"/>
                </a:cubicBezTo>
                <a:cubicBezTo>
                  <a:pt x="143" y="192"/>
                  <a:pt x="143" y="192"/>
                  <a:pt x="143" y="192"/>
                </a:cubicBezTo>
                <a:cubicBezTo>
                  <a:pt x="145" y="192"/>
                  <a:pt x="146" y="191"/>
                  <a:pt x="146" y="190"/>
                </a:cubicBezTo>
                <a:cubicBezTo>
                  <a:pt x="146" y="183"/>
                  <a:pt x="146" y="183"/>
                  <a:pt x="146" y="183"/>
                </a:cubicBezTo>
                <a:cubicBezTo>
                  <a:pt x="146" y="177"/>
                  <a:pt x="142" y="173"/>
                  <a:pt x="137" y="173"/>
                </a:cubicBezTo>
                <a:cubicBezTo>
                  <a:pt x="107" y="173"/>
                  <a:pt x="107" y="173"/>
                  <a:pt x="107" y="173"/>
                </a:cubicBezTo>
                <a:cubicBezTo>
                  <a:pt x="107" y="127"/>
                  <a:pt x="107" y="127"/>
                  <a:pt x="107" y="127"/>
                </a:cubicBezTo>
                <a:cubicBezTo>
                  <a:pt x="152" y="127"/>
                  <a:pt x="152" y="127"/>
                  <a:pt x="152" y="127"/>
                </a:cubicBezTo>
                <a:cubicBezTo>
                  <a:pt x="153" y="127"/>
                  <a:pt x="153" y="126"/>
                  <a:pt x="154" y="125"/>
                </a:cubicBezTo>
                <a:cubicBezTo>
                  <a:pt x="166" y="110"/>
                  <a:pt x="166" y="110"/>
                  <a:pt x="166" y="110"/>
                </a:cubicBezTo>
                <a:cubicBezTo>
                  <a:pt x="166" y="109"/>
                  <a:pt x="166" y="107"/>
                  <a:pt x="166" y="106"/>
                </a:cubicBezTo>
                <a:cubicBezTo>
                  <a:pt x="154" y="91"/>
                  <a:pt x="154" y="91"/>
                  <a:pt x="154" y="91"/>
                </a:cubicBezTo>
                <a:cubicBezTo>
                  <a:pt x="153" y="90"/>
                  <a:pt x="153" y="90"/>
                  <a:pt x="152" y="90"/>
                </a:cubicBezTo>
                <a:cubicBezTo>
                  <a:pt x="107" y="90"/>
                  <a:pt x="107" y="90"/>
                  <a:pt x="107" y="90"/>
                </a:cubicBezTo>
                <a:cubicBezTo>
                  <a:pt x="107" y="80"/>
                  <a:pt x="107" y="80"/>
                  <a:pt x="107" y="80"/>
                </a:cubicBezTo>
                <a:cubicBezTo>
                  <a:pt x="178" y="80"/>
                  <a:pt x="178" y="80"/>
                  <a:pt x="178" y="80"/>
                </a:cubicBezTo>
                <a:cubicBezTo>
                  <a:pt x="179" y="80"/>
                  <a:pt x="180" y="80"/>
                  <a:pt x="180" y="79"/>
                </a:cubicBezTo>
                <a:cubicBezTo>
                  <a:pt x="192" y="63"/>
                  <a:pt x="192" y="63"/>
                  <a:pt x="192" y="63"/>
                </a:cubicBezTo>
                <a:cubicBezTo>
                  <a:pt x="193" y="62"/>
                  <a:pt x="193" y="61"/>
                  <a:pt x="192" y="60"/>
                </a:cubicBezTo>
                <a:close/>
                <a:moveTo>
                  <a:pt x="96" y="6"/>
                </a:moveTo>
                <a:cubicBezTo>
                  <a:pt x="103" y="6"/>
                  <a:pt x="108" y="12"/>
                  <a:pt x="108" y="18"/>
                </a:cubicBezTo>
                <a:cubicBezTo>
                  <a:pt x="108" y="24"/>
                  <a:pt x="103" y="30"/>
                  <a:pt x="96" y="30"/>
                </a:cubicBezTo>
                <a:cubicBezTo>
                  <a:pt x="90" y="30"/>
                  <a:pt x="85" y="24"/>
                  <a:pt x="85" y="18"/>
                </a:cubicBezTo>
                <a:cubicBezTo>
                  <a:pt x="85" y="12"/>
                  <a:pt x="90" y="6"/>
                  <a:pt x="96" y="6"/>
                </a:cubicBezTo>
                <a:close/>
                <a:moveTo>
                  <a:pt x="34" y="74"/>
                </a:moveTo>
                <a:cubicBezTo>
                  <a:pt x="24" y="62"/>
                  <a:pt x="24" y="62"/>
                  <a:pt x="24" y="62"/>
                </a:cubicBezTo>
                <a:cubicBezTo>
                  <a:pt x="34" y="49"/>
                  <a:pt x="34" y="49"/>
                  <a:pt x="34" y="49"/>
                </a:cubicBezTo>
                <a:cubicBezTo>
                  <a:pt x="85" y="49"/>
                  <a:pt x="85" y="49"/>
                  <a:pt x="85" y="49"/>
                </a:cubicBezTo>
                <a:cubicBezTo>
                  <a:pt x="85" y="74"/>
                  <a:pt x="85" y="74"/>
                  <a:pt x="85" y="74"/>
                </a:cubicBezTo>
                <a:lnTo>
                  <a:pt x="34" y="74"/>
                </a:lnTo>
                <a:close/>
                <a:moveTo>
                  <a:pt x="16" y="135"/>
                </a:moveTo>
                <a:cubicBezTo>
                  <a:pt x="7" y="123"/>
                  <a:pt x="7" y="123"/>
                  <a:pt x="7" y="123"/>
                </a:cubicBezTo>
                <a:cubicBezTo>
                  <a:pt x="16" y="110"/>
                  <a:pt x="16" y="110"/>
                  <a:pt x="16" y="110"/>
                </a:cubicBezTo>
                <a:cubicBezTo>
                  <a:pt x="85" y="110"/>
                  <a:pt x="85" y="110"/>
                  <a:pt x="85" y="110"/>
                </a:cubicBezTo>
                <a:cubicBezTo>
                  <a:pt x="85" y="135"/>
                  <a:pt x="85" y="135"/>
                  <a:pt x="85" y="135"/>
                </a:cubicBezTo>
                <a:lnTo>
                  <a:pt x="16" y="135"/>
                </a:lnTo>
                <a:close/>
                <a:moveTo>
                  <a:pt x="140" y="183"/>
                </a:moveTo>
                <a:cubicBezTo>
                  <a:pt x="140" y="187"/>
                  <a:pt x="140" y="187"/>
                  <a:pt x="140" y="187"/>
                </a:cubicBezTo>
                <a:cubicBezTo>
                  <a:pt x="52" y="187"/>
                  <a:pt x="52" y="187"/>
                  <a:pt x="52" y="187"/>
                </a:cubicBezTo>
                <a:cubicBezTo>
                  <a:pt x="52" y="183"/>
                  <a:pt x="52" y="183"/>
                  <a:pt x="52" y="183"/>
                </a:cubicBezTo>
                <a:cubicBezTo>
                  <a:pt x="52" y="181"/>
                  <a:pt x="53" y="179"/>
                  <a:pt x="56" y="179"/>
                </a:cubicBezTo>
                <a:cubicBezTo>
                  <a:pt x="137" y="179"/>
                  <a:pt x="137" y="179"/>
                  <a:pt x="137" y="179"/>
                </a:cubicBezTo>
                <a:cubicBezTo>
                  <a:pt x="139" y="179"/>
                  <a:pt x="140" y="181"/>
                  <a:pt x="140" y="183"/>
                </a:cubicBezTo>
                <a:close/>
                <a:moveTo>
                  <a:pt x="91" y="173"/>
                </a:moveTo>
                <a:cubicBezTo>
                  <a:pt x="91" y="138"/>
                  <a:pt x="91" y="138"/>
                  <a:pt x="91" y="138"/>
                </a:cubicBezTo>
                <a:cubicBezTo>
                  <a:pt x="91" y="107"/>
                  <a:pt x="91" y="107"/>
                  <a:pt x="91" y="107"/>
                </a:cubicBezTo>
                <a:cubicBezTo>
                  <a:pt x="91" y="77"/>
                  <a:pt x="91" y="77"/>
                  <a:pt x="91" y="77"/>
                </a:cubicBezTo>
                <a:cubicBezTo>
                  <a:pt x="91" y="46"/>
                  <a:pt x="91" y="46"/>
                  <a:pt x="91" y="46"/>
                </a:cubicBezTo>
                <a:cubicBezTo>
                  <a:pt x="91" y="35"/>
                  <a:pt x="91" y="35"/>
                  <a:pt x="91" y="35"/>
                </a:cubicBezTo>
                <a:cubicBezTo>
                  <a:pt x="93" y="35"/>
                  <a:pt x="95" y="35"/>
                  <a:pt x="96" y="35"/>
                </a:cubicBezTo>
                <a:cubicBezTo>
                  <a:pt x="98" y="35"/>
                  <a:pt x="100" y="35"/>
                  <a:pt x="101" y="35"/>
                </a:cubicBezTo>
                <a:cubicBezTo>
                  <a:pt x="101" y="46"/>
                  <a:pt x="101" y="46"/>
                  <a:pt x="101" y="46"/>
                </a:cubicBezTo>
                <a:cubicBezTo>
                  <a:pt x="101" y="77"/>
                  <a:pt x="101" y="77"/>
                  <a:pt x="101" y="77"/>
                </a:cubicBezTo>
                <a:cubicBezTo>
                  <a:pt x="101" y="93"/>
                  <a:pt x="101" y="93"/>
                  <a:pt x="101" y="93"/>
                </a:cubicBezTo>
                <a:cubicBezTo>
                  <a:pt x="101" y="124"/>
                  <a:pt x="101" y="124"/>
                  <a:pt x="101" y="124"/>
                </a:cubicBezTo>
                <a:cubicBezTo>
                  <a:pt x="101" y="173"/>
                  <a:pt x="101" y="173"/>
                  <a:pt x="101" y="173"/>
                </a:cubicBezTo>
                <a:lnTo>
                  <a:pt x="91" y="173"/>
                </a:lnTo>
                <a:close/>
                <a:moveTo>
                  <a:pt x="150" y="96"/>
                </a:moveTo>
                <a:cubicBezTo>
                  <a:pt x="160" y="108"/>
                  <a:pt x="160" y="108"/>
                  <a:pt x="160" y="108"/>
                </a:cubicBezTo>
                <a:cubicBezTo>
                  <a:pt x="150" y="121"/>
                  <a:pt x="150" y="121"/>
                  <a:pt x="150" y="121"/>
                </a:cubicBezTo>
                <a:cubicBezTo>
                  <a:pt x="107" y="121"/>
                  <a:pt x="107" y="121"/>
                  <a:pt x="107" y="121"/>
                </a:cubicBezTo>
                <a:cubicBezTo>
                  <a:pt x="107" y="96"/>
                  <a:pt x="107" y="96"/>
                  <a:pt x="107" y="96"/>
                </a:cubicBezTo>
                <a:lnTo>
                  <a:pt x="150" y="96"/>
                </a:lnTo>
                <a:close/>
                <a:moveTo>
                  <a:pt x="176" y="74"/>
                </a:moveTo>
                <a:cubicBezTo>
                  <a:pt x="107" y="74"/>
                  <a:pt x="107" y="74"/>
                  <a:pt x="107" y="74"/>
                </a:cubicBezTo>
                <a:cubicBezTo>
                  <a:pt x="107" y="49"/>
                  <a:pt x="107" y="49"/>
                  <a:pt x="107" y="49"/>
                </a:cubicBezTo>
                <a:cubicBezTo>
                  <a:pt x="176" y="49"/>
                  <a:pt x="176" y="49"/>
                  <a:pt x="176" y="49"/>
                </a:cubicBezTo>
                <a:cubicBezTo>
                  <a:pt x="186" y="62"/>
                  <a:pt x="186" y="62"/>
                  <a:pt x="186" y="62"/>
                </a:cubicBezTo>
                <a:lnTo>
                  <a:pt x="176" y="7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p:cNvSpPr/>
          <p:nvPr/>
        </p:nvSpPr>
        <p:spPr>
          <a:xfrm>
            <a:off x="1533953" y="1682306"/>
            <a:ext cx="2916761" cy="535531"/>
          </a:xfrm>
          <a:prstGeom prst="rect">
            <a:avLst/>
          </a:prstGeom>
        </p:spPr>
        <p:txBody>
          <a:bodyPr wrap="none">
            <a:spAutoFit/>
          </a:bodyPr>
          <a:lstStyle/>
          <a:p>
            <a:pPr>
              <a:lnSpc>
                <a:spcPct val="90000"/>
              </a:lnSpc>
            </a:pPr>
            <a:r>
              <a:rPr lang="en-US" sz="3200" b="1" dirty="0">
                <a:solidFill>
                  <a:srgbClr val="551461"/>
                </a:solidFill>
              </a:rPr>
              <a:t>A</a:t>
            </a:r>
            <a:r>
              <a:rPr lang="en-US" sz="3200" dirty="0">
                <a:solidFill>
                  <a:srgbClr val="551461"/>
                </a:solidFill>
              </a:rPr>
              <a:t>nytime income</a:t>
            </a:r>
          </a:p>
        </p:txBody>
      </p:sp>
      <p:sp>
        <p:nvSpPr>
          <p:cNvPr id="22" name="Rectangle 21"/>
          <p:cNvSpPr/>
          <p:nvPr/>
        </p:nvSpPr>
        <p:spPr>
          <a:xfrm>
            <a:off x="1533953" y="3011903"/>
            <a:ext cx="4093044" cy="535531"/>
          </a:xfrm>
          <a:prstGeom prst="rect">
            <a:avLst/>
          </a:prstGeom>
        </p:spPr>
        <p:txBody>
          <a:bodyPr wrap="none">
            <a:spAutoFit/>
          </a:bodyPr>
          <a:lstStyle/>
          <a:p>
            <a:pPr>
              <a:lnSpc>
                <a:spcPct val="90000"/>
              </a:lnSpc>
            </a:pPr>
            <a:r>
              <a:rPr lang="en-US" sz="3200" b="1" dirty="0">
                <a:solidFill>
                  <a:schemeClr val="accent1"/>
                </a:solidFill>
              </a:rPr>
              <a:t>B</a:t>
            </a:r>
            <a:r>
              <a:rPr lang="en-US" sz="3200" dirty="0">
                <a:solidFill>
                  <a:schemeClr val="accent1"/>
                </a:solidFill>
              </a:rPr>
              <a:t>enefit control choices </a:t>
            </a:r>
          </a:p>
        </p:txBody>
      </p:sp>
      <p:sp>
        <p:nvSpPr>
          <p:cNvPr id="23" name="Rectangle 22"/>
          <p:cNvSpPr/>
          <p:nvPr/>
        </p:nvSpPr>
        <p:spPr>
          <a:xfrm>
            <a:off x="1533954" y="4408909"/>
            <a:ext cx="4906100" cy="978729"/>
          </a:xfrm>
          <a:prstGeom prst="rect">
            <a:avLst/>
          </a:prstGeom>
        </p:spPr>
        <p:txBody>
          <a:bodyPr wrap="square">
            <a:spAutoFit/>
          </a:bodyPr>
          <a:lstStyle/>
          <a:p>
            <a:pPr>
              <a:lnSpc>
                <a:spcPct val="90000"/>
              </a:lnSpc>
            </a:pPr>
            <a:r>
              <a:rPr lang="en-US" sz="3200" b="1" dirty="0">
                <a:solidFill>
                  <a:schemeClr val="bg1"/>
                </a:solidFill>
              </a:rPr>
              <a:t>C</a:t>
            </a:r>
            <a:r>
              <a:rPr lang="en-US" sz="3200" dirty="0">
                <a:solidFill>
                  <a:schemeClr val="bg1"/>
                </a:solidFill>
              </a:rPr>
              <a:t>ost of living opportunity increases</a:t>
            </a:r>
          </a:p>
        </p:txBody>
      </p:sp>
      <p:sp>
        <p:nvSpPr>
          <p:cNvPr id="25" name="Rectangle 24"/>
          <p:cNvSpPr/>
          <p:nvPr/>
        </p:nvSpPr>
        <p:spPr>
          <a:xfrm>
            <a:off x="6750389" y="-15439"/>
            <a:ext cx="4332296"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5" name="TextBox 4"/>
          <p:cNvSpPr txBox="1"/>
          <p:nvPr/>
        </p:nvSpPr>
        <p:spPr>
          <a:xfrm>
            <a:off x="7143624" y="1115483"/>
            <a:ext cx="3744455" cy="3785553"/>
          </a:xfrm>
          <a:prstGeom prst="rect">
            <a:avLst/>
          </a:prstGeom>
          <a:noFill/>
          <a:effectLst/>
        </p:spPr>
        <p:txBody>
          <a:bodyPr wrap="square" rtlCol="0">
            <a:noAutofit/>
          </a:bodyPr>
          <a:lstStyle/>
          <a:p>
            <a:pPr>
              <a:lnSpc>
                <a:spcPct val="90000"/>
              </a:lnSpc>
            </a:pPr>
            <a:r>
              <a:rPr lang="en-US" sz="4400" dirty="0">
                <a:solidFill>
                  <a:schemeClr val="bg2"/>
                </a:solidFill>
              </a:rPr>
              <a:t>Call your Allianz contact today to discuss case design and </a:t>
            </a:r>
            <a:r>
              <a:rPr lang="en-US" sz="4400" dirty="0" smtClean="0">
                <a:solidFill>
                  <a:schemeClr val="bg2"/>
                </a:solidFill>
              </a:rPr>
              <a:t>suitability </a:t>
            </a:r>
            <a:endParaRPr lang="en-US" sz="4400" dirty="0">
              <a:solidFill>
                <a:schemeClr val="bg2"/>
              </a:solidFill>
            </a:endParaRPr>
          </a:p>
        </p:txBody>
      </p:sp>
      <p:sp>
        <p:nvSpPr>
          <p:cNvPr id="24" name="TextBox 23"/>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spTree>
    <p:custDataLst>
      <p:tags r:id="rId1"/>
    </p:custDataLst>
    <p:extLst>
      <p:ext uri="{BB962C8B-B14F-4D97-AF65-F5344CB8AC3E}">
        <p14:creationId xmlns:p14="http://schemas.microsoft.com/office/powerpoint/2010/main" val="3940908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FC5CDF-15F9-4054-9F50-C9080AAD3281}" type="slidenum">
              <a:rPr lang="en-US" smtClean="0"/>
              <a:pPr/>
              <a:t>17</a:t>
            </a:fld>
            <a:endParaRPr lang="en-US" dirty="0"/>
          </a:p>
        </p:txBody>
      </p:sp>
      <p:sp>
        <p:nvSpPr>
          <p:cNvPr id="3" name="Text Placeholder 2"/>
          <p:cNvSpPr>
            <a:spLocks noGrp="1"/>
          </p:cNvSpPr>
          <p:nvPr>
            <p:ph type="body" sz="quarter" idx="20"/>
          </p:nvPr>
        </p:nvSpPr>
        <p:spPr>
          <a:solidFill>
            <a:srgbClr val="4C3048"/>
          </a:solidFill>
        </p:spPr>
        <p:txBody>
          <a:bodyPr>
            <a:normAutofit/>
          </a:bodyPr>
          <a:lstStyle/>
          <a:p>
            <a:r>
              <a:rPr lang="en-US" dirty="0" smtClean="0"/>
              <a:t>How to be a </a:t>
            </a:r>
          </a:p>
          <a:p>
            <a:r>
              <a:rPr lang="en-US" b="1" dirty="0" smtClean="0"/>
              <a:t>LOCK </a:t>
            </a:r>
            <a:r>
              <a:rPr lang="en-US" b="1" i="1" dirty="0" smtClean="0"/>
              <a:t>STAR</a:t>
            </a:r>
          </a:p>
          <a:p>
            <a:r>
              <a:rPr lang="en-US" sz="2800" dirty="0" smtClean="0"/>
              <a:t>An overview of Index lock and related features</a:t>
            </a:r>
          </a:p>
        </p:txBody>
      </p:sp>
      <p:sp>
        <p:nvSpPr>
          <p:cNvPr id="7" name="TextBox 6"/>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pic>
        <p:nvPicPr>
          <p:cNvPr id="6" name="Picture Placeholder 5"/>
          <p:cNvPicPr>
            <a:picLocks noGrp="1" noChangeAspect="1"/>
          </p:cNvPicPr>
          <p:nvPr>
            <p:ph type="pic" sz="quarter" idx="23"/>
          </p:nvPr>
        </p:nvPicPr>
        <p:blipFill>
          <a:blip r:embed="rId4"/>
          <a:srcRect t="9375" b="9375"/>
          <a:stretch>
            <a:fillRect/>
          </a:stretch>
        </p:blipFill>
        <p:spPr>
          <a:prstGeom prst="rect">
            <a:avLst/>
          </a:prstGeom>
        </p:spPr>
      </p:pic>
    </p:spTree>
    <p:custDataLst>
      <p:tags r:id="rId1"/>
    </p:custDataLst>
    <p:extLst>
      <p:ext uri="{BB962C8B-B14F-4D97-AF65-F5344CB8AC3E}">
        <p14:creationId xmlns:p14="http://schemas.microsoft.com/office/powerpoint/2010/main" val="3132130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2767"/>
            <a:ext cx="8168263" cy="6855233"/>
          </a:xfrm>
          <a:prstGeom prst="rect">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400" b="1" dirty="0"/>
              <a:t>Benefits </a:t>
            </a:r>
            <a:r>
              <a:rPr lang="en-US" sz="4400" dirty="0"/>
              <a:t>of Index </a:t>
            </a:r>
            <a:r>
              <a:rPr lang="en-US" sz="4400" dirty="0" smtClean="0"/>
              <a:t>lock</a:t>
            </a:r>
            <a:endParaRPr lang="en-US" sz="4400" dirty="0"/>
          </a:p>
        </p:txBody>
      </p:sp>
      <p:sp>
        <p:nvSpPr>
          <p:cNvPr id="3" name="Slide Number Placeholder 2"/>
          <p:cNvSpPr>
            <a:spLocks noGrp="1"/>
          </p:cNvSpPr>
          <p:nvPr>
            <p:ph type="sldNum" sz="quarter" idx="11"/>
          </p:nvPr>
        </p:nvSpPr>
        <p:spPr/>
        <p:txBody>
          <a:bodyPr/>
          <a:lstStyle/>
          <a:p>
            <a:pPr marL="0" marR="0" lvl="0" indent="0" algn="l" defTabSz="1088167" rtl="0" eaLnBrk="1" fontAlgn="auto" latinLnBrk="0" hangingPunct="1">
              <a:lnSpc>
                <a:spcPct val="100000"/>
              </a:lnSpc>
              <a:spcBef>
                <a:spcPts val="0"/>
              </a:spcBef>
              <a:spcAft>
                <a:spcPts val="0"/>
              </a:spcAft>
              <a:buClrTx/>
              <a:buSzTx/>
              <a:buFontTx/>
              <a:buNone/>
              <a:tabLst/>
              <a:defRPr/>
            </a:pPr>
            <a:fld id="{67FC5CDF-15F9-4054-9F50-C9080AAD3281}" type="slidenum">
              <a:rPr kumimoji="0" lang="en-US" sz="800" b="0" i="0" u="none" strike="noStrike" kern="1200" cap="none" spc="0" normalizeH="0" baseline="0" noProof="0" smtClean="0">
                <a:ln>
                  <a:noFill/>
                </a:ln>
                <a:solidFill>
                  <a:srgbClr val="4D4D4D"/>
                </a:solidFill>
                <a:effectLst/>
                <a:uLnTx/>
                <a:uFillTx/>
                <a:latin typeface="Calibri" panose="020F0502020204030204" pitchFamily="34" charset="0"/>
                <a:ea typeface="+mn-ea"/>
                <a:cs typeface="+mn-cs"/>
              </a:rPr>
              <a:pPr marL="0" marR="0" lvl="0" indent="0" algn="l" defTabSz="1088167"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srgbClr val="4D4D4D"/>
              </a:solidFill>
              <a:effectLst/>
              <a:uLnTx/>
              <a:uFillTx/>
              <a:latin typeface="Calibri" panose="020F0502020204030204" pitchFamily="34" charset="0"/>
              <a:ea typeface="+mn-ea"/>
              <a:cs typeface="+mn-cs"/>
            </a:endParaRPr>
          </a:p>
        </p:txBody>
      </p:sp>
      <p:pic>
        <p:nvPicPr>
          <p:cNvPr id="4" name="Picture 3"/>
          <p:cNvPicPr>
            <a:picLocks noChangeAspect="1"/>
          </p:cNvPicPr>
          <p:nvPr/>
        </p:nvPicPr>
        <p:blipFill>
          <a:blip r:embed="rId4"/>
          <a:stretch>
            <a:fillRect/>
          </a:stretch>
        </p:blipFill>
        <p:spPr>
          <a:xfrm>
            <a:off x="103284" y="1351719"/>
            <a:ext cx="7865170" cy="3920705"/>
          </a:xfrm>
          <a:prstGeom prst="rect">
            <a:avLst/>
          </a:prstGeom>
        </p:spPr>
      </p:pic>
      <p:sp>
        <p:nvSpPr>
          <p:cNvPr id="5" name="TextBox 4"/>
          <p:cNvSpPr txBox="1"/>
          <p:nvPr/>
        </p:nvSpPr>
        <p:spPr>
          <a:xfrm>
            <a:off x="8398692" y="1297541"/>
            <a:ext cx="3168385" cy="936096"/>
          </a:xfrm>
          <a:prstGeom prst="rect">
            <a:avLst/>
          </a:prstGeom>
          <a:noFill/>
          <a:ln>
            <a:noFill/>
          </a:ln>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24242"/>
                </a:solidFill>
                <a:effectLst/>
                <a:uLnTx/>
                <a:uFillTx/>
                <a:latin typeface="Calibri"/>
                <a:ea typeface="+mn-ea"/>
                <a:cs typeface="+mn-cs"/>
              </a:rPr>
              <a:t>Track and view index values </a:t>
            </a:r>
            <a:r>
              <a:rPr kumimoji="0" lang="en-US" sz="2400" b="1" i="0" u="none" strike="noStrike" kern="1200" cap="none" spc="0" normalizeH="0" baseline="0" noProof="0" dirty="0" smtClean="0">
                <a:ln>
                  <a:noFill/>
                </a:ln>
                <a:solidFill>
                  <a:srgbClr val="0F898F"/>
                </a:solidFill>
                <a:effectLst/>
                <a:uLnTx/>
                <a:uFillTx/>
                <a:latin typeface="Calibri"/>
                <a:ea typeface="+mn-ea"/>
                <a:cs typeface="+mn-cs"/>
              </a:rPr>
              <a:t>24/7 online</a:t>
            </a:r>
            <a:endParaRPr kumimoji="0" lang="en-US" sz="2400" b="1" i="0" u="none" strike="noStrike" kern="1200" cap="none" spc="0" normalizeH="0" baseline="0" noProof="0" dirty="0">
              <a:ln>
                <a:noFill/>
              </a:ln>
              <a:solidFill>
                <a:srgbClr val="0F898F"/>
              </a:solidFill>
              <a:effectLst/>
              <a:uLnTx/>
              <a:uFillTx/>
              <a:latin typeface="Calibri"/>
              <a:ea typeface="+mn-ea"/>
              <a:cs typeface="+mn-cs"/>
            </a:endParaRPr>
          </a:p>
        </p:txBody>
      </p:sp>
      <p:sp>
        <p:nvSpPr>
          <p:cNvPr id="6" name="TextBox 5"/>
          <p:cNvSpPr txBox="1"/>
          <p:nvPr/>
        </p:nvSpPr>
        <p:spPr>
          <a:xfrm>
            <a:off x="8398692" y="2555962"/>
            <a:ext cx="3744455" cy="936096"/>
          </a:xfrm>
          <a:prstGeom prst="rect">
            <a:avLst/>
          </a:prstGeom>
          <a:noFill/>
          <a:ln>
            <a:noFill/>
          </a:ln>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898F"/>
                </a:solidFill>
                <a:effectLst/>
                <a:uLnTx/>
                <a:uFillTx/>
                <a:latin typeface="Calibri"/>
                <a:ea typeface="+mn-ea"/>
                <a:cs typeface="+mn-cs"/>
              </a:rPr>
              <a:t>Lock in </a:t>
            </a:r>
            <a:r>
              <a:rPr kumimoji="0" lang="en-US" sz="2400" b="1" i="0" u="none" strike="noStrike" kern="1200" cap="none" spc="0" normalizeH="0" baseline="0" noProof="0" dirty="0" smtClean="0">
                <a:ln>
                  <a:noFill/>
                </a:ln>
                <a:solidFill>
                  <a:srgbClr val="0F898F"/>
                </a:solidFill>
                <a:effectLst/>
                <a:uLnTx/>
                <a:uFillTx/>
                <a:latin typeface="Calibri"/>
                <a:ea typeface="+mn-ea"/>
                <a:cs typeface="+mn-cs"/>
              </a:rPr>
              <a:t>positive index </a:t>
            </a:r>
            <a:r>
              <a:rPr kumimoji="0" lang="en-US" sz="2400" b="1" i="0" u="none" strike="noStrike" kern="1200" cap="none" spc="0" normalizeH="0" baseline="0" noProof="0" dirty="0">
                <a:ln>
                  <a:noFill/>
                </a:ln>
                <a:solidFill>
                  <a:srgbClr val="0F898F"/>
                </a:solidFill>
                <a:effectLst/>
                <a:uLnTx/>
                <a:uFillTx/>
                <a:latin typeface="Calibri"/>
                <a:ea typeface="+mn-ea"/>
                <a:cs typeface="+mn-cs"/>
              </a:rPr>
              <a:t>values </a:t>
            </a:r>
            <a:r>
              <a:rPr kumimoji="0" lang="en-US" sz="2400" b="0" i="0" u="none" strike="noStrike" kern="1200" cap="none" spc="0" normalizeH="0" baseline="0" noProof="0" dirty="0">
                <a:ln>
                  <a:noFill/>
                </a:ln>
                <a:solidFill>
                  <a:srgbClr val="424242"/>
                </a:solidFill>
                <a:effectLst/>
                <a:uLnTx/>
                <a:uFillTx/>
                <a:latin typeface="Calibri"/>
                <a:ea typeface="+mn-ea"/>
                <a:cs typeface="+mn-cs"/>
              </a:rPr>
              <a:t>on select indexed interest allocations </a:t>
            </a:r>
            <a:r>
              <a:rPr kumimoji="0" lang="en-US" sz="2400" b="0" i="1" u="none" strike="noStrike" kern="1200" cap="none" spc="0" normalizeH="0" baseline="0" noProof="0" dirty="0">
                <a:ln>
                  <a:noFill/>
                </a:ln>
                <a:solidFill>
                  <a:srgbClr val="424242"/>
                </a:solidFill>
                <a:effectLst/>
                <a:uLnTx/>
                <a:uFillTx/>
                <a:latin typeface="Calibri"/>
                <a:ea typeface="+mn-ea"/>
                <a:cs typeface="+mn-cs"/>
              </a:rPr>
              <a:t>anytime during crediting period</a:t>
            </a:r>
          </a:p>
        </p:txBody>
      </p:sp>
      <p:sp>
        <p:nvSpPr>
          <p:cNvPr id="7" name="TextBox 6"/>
          <p:cNvSpPr txBox="1"/>
          <p:nvPr/>
        </p:nvSpPr>
        <p:spPr>
          <a:xfrm>
            <a:off x="8442836" y="4468095"/>
            <a:ext cx="3398814" cy="936096"/>
          </a:xfrm>
          <a:prstGeom prst="rect">
            <a:avLst/>
          </a:prstGeom>
          <a:noFill/>
          <a:ln>
            <a:noFill/>
          </a:ln>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24242"/>
                </a:solidFill>
                <a:effectLst/>
                <a:uLnTx/>
                <a:uFillTx/>
                <a:latin typeface="Calibri"/>
                <a:ea typeface="+mn-ea"/>
                <a:cs typeface="+mn-cs"/>
              </a:rPr>
              <a:t>Help minimize the effects of </a:t>
            </a:r>
            <a:r>
              <a:rPr kumimoji="0" lang="en-US" sz="2400" b="1" i="0" u="none" strike="noStrike" kern="1200" cap="none" spc="0" normalizeH="0" baseline="0" noProof="0" dirty="0" smtClean="0">
                <a:ln>
                  <a:noFill/>
                </a:ln>
                <a:solidFill>
                  <a:srgbClr val="0F898F"/>
                </a:solidFill>
                <a:effectLst/>
                <a:uLnTx/>
                <a:uFillTx/>
                <a:latin typeface="Calibri"/>
                <a:ea typeface="+mn-ea"/>
                <a:cs typeface="+mn-cs"/>
              </a:rPr>
              <a:t>mid-term </a:t>
            </a:r>
            <a:r>
              <a:rPr kumimoji="0" lang="en-US" sz="2400" b="1" i="0" u="none" strike="noStrike" kern="1200" cap="none" spc="0" normalizeH="0" baseline="0" noProof="0" dirty="0">
                <a:ln>
                  <a:noFill/>
                </a:ln>
                <a:solidFill>
                  <a:srgbClr val="0F898F"/>
                </a:solidFill>
                <a:effectLst/>
                <a:uLnTx/>
                <a:uFillTx/>
                <a:latin typeface="Calibri"/>
                <a:ea typeface="+mn-ea"/>
                <a:cs typeface="+mn-cs"/>
              </a:rPr>
              <a:t>market volatility </a:t>
            </a:r>
          </a:p>
        </p:txBody>
      </p:sp>
      <p:cxnSp>
        <p:nvCxnSpPr>
          <p:cNvPr id="37" name="Straight Connector 36"/>
          <p:cNvCxnSpPr/>
          <p:nvPr/>
        </p:nvCxnSpPr>
        <p:spPr>
          <a:xfrm>
            <a:off x="8513907" y="2358212"/>
            <a:ext cx="330194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533537" y="4249882"/>
            <a:ext cx="330194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80041" y="5913243"/>
            <a:ext cx="7154545" cy="822418"/>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424242">
                    <a:lumMod val="75000"/>
                  </a:srgbClr>
                </a:solidFill>
                <a:effectLst/>
                <a:uLnTx/>
                <a:uFillTx/>
                <a:latin typeface="Calibri"/>
                <a:ea typeface="+mn-ea"/>
                <a:cs typeface="+mn-cs"/>
              </a:rPr>
              <a:t>The index lock occurs at the end of the business day, therefore the actual value received may be more or less than the value at the time of request. This feature may be discontinued at any time. See www.allianzlife.com for full details and business rules. </a:t>
            </a:r>
          </a:p>
        </p:txBody>
      </p:sp>
    </p:spTree>
    <p:custDataLst>
      <p:tags r:id="rId1"/>
    </p:custDataLst>
    <p:extLst>
      <p:ext uri="{BB962C8B-B14F-4D97-AF65-F5344CB8AC3E}">
        <p14:creationId xmlns:p14="http://schemas.microsoft.com/office/powerpoint/2010/main" val="231639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0" y="0"/>
            <a:ext cx="10424160" cy="1371600"/>
          </a:xfrm>
          <a:solidFill>
            <a:srgbClr val="551461"/>
          </a:solidFill>
        </p:spPr>
        <p:txBody>
          <a:bodyPr>
            <a:normAutofit fontScale="70000" lnSpcReduction="20000"/>
          </a:bodyPr>
          <a:lstStyle/>
          <a:p>
            <a:r>
              <a:rPr lang="en-US" sz="4400" b="1" dirty="0" smtClean="0"/>
              <a:t>WHAT VALUE </a:t>
            </a:r>
            <a:r>
              <a:rPr lang="en-US" sz="4400" dirty="0" smtClean="0"/>
              <a:t>do our customers typically choose to lock in?</a:t>
            </a:r>
            <a:endParaRPr lang="en-US" sz="4400" dirty="0"/>
          </a:p>
        </p:txBody>
      </p:sp>
      <p:sp>
        <p:nvSpPr>
          <p:cNvPr id="7" name="Slide Number Placeholder 6"/>
          <p:cNvSpPr>
            <a:spLocks noGrp="1"/>
          </p:cNvSpPr>
          <p:nvPr>
            <p:ph type="sldNum" sz="quarter" idx="11"/>
          </p:nvPr>
        </p:nvSpPr>
        <p:spPr/>
        <p:txBody>
          <a:bodyPr/>
          <a:lstStyle/>
          <a:p>
            <a:pPr marL="0" marR="0" lvl="0" indent="0" algn="l" defTabSz="1088167" rtl="0" eaLnBrk="1" fontAlgn="auto" latinLnBrk="0" hangingPunct="1">
              <a:lnSpc>
                <a:spcPct val="100000"/>
              </a:lnSpc>
              <a:spcBef>
                <a:spcPts val="0"/>
              </a:spcBef>
              <a:spcAft>
                <a:spcPts val="0"/>
              </a:spcAft>
              <a:buClrTx/>
              <a:buSzTx/>
              <a:buFontTx/>
              <a:buNone/>
              <a:tabLst/>
              <a:defRPr/>
            </a:pPr>
            <a:fld id="{67FC5CDF-15F9-4054-9F50-C9080AAD3281}" type="slidenum">
              <a:rPr kumimoji="0" lang="en-US" sz="800" b="0" i="0" u="none" strike="noStrike" kern="1200" cap="none" spc="0" normalizeH="0" baseline="0" noProof="0" smtClean="0">
                <a:ln>
                  <a:noFill/>
                </a:ln>
                <a:solidFill>
                  <a:srgbClr val="4D4D4D"/>
                </a:solidFill>
                <a:effectLst/>
                <a:uLnTx/>
                <a:uFillTx/>
                <a:latin typeface="Calibri" panose="020F0502020204030204" pitchFamily="34" charset="0"/>
                <a:ea typeface="+mn-ea"/>
                <a:cs typeface="+mn-cs"/>
              </a:rPr>
              <a:pPr marL="0" marR="0" lvl="0" indent="0" algn="l" defTabSz="1088167"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srgbClr val="4D4D4D"/>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18C1D858-6F5B-4B51-ACE2-6A9BB5CA90D0}"/>
              </a:ext>
            </a:extLst>
          </p:cNvPr>
          <p:cNvSpPr txBox="1"/>
          <p:nvPr/>
        </p:nvSpPr>
        <p:spPr>
          <a:xfrm>
            <a:off x="615229" y="5610927"/>
            <a:ext cx="10657295" cy="813637"/>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Calibri"/>
                <a:ea typeface="+mn-ea"/>
                <a:cs typeface="+mn-cs"/>
              </a:rPr>
              <a:t>NOTE: Results displayed are actual historical index credits applied to the accumulation value. For products with a separate income value, any applicable interest bonus would be applied on top of these results </a:t>
            </a:r>
            <a:r>
              <a:rPr kumimoji="0" lang="en-US" sz="1100" b="0" i="0" u="none" strike="noStrike" kern="1200" cap="none" spc="0" normalizeH="0" baseline="0" noProof="0" dirty="0" smtClean="0">
                <a:ln>
                  <a:noFill/>
                </a:ln>
                <a:solidFill>
                  <a:srgbClr val="FFFFFF">
                    <a:lumMod val="50000"/>
                  </a:srgbClr>
                </a:solidFill>
                <a:effectLst/>
                <a:uLnTx/>
                <a:uFillTx/>
                <a:latin typeface="Calibri"/>
                <a:ea typeface="+mn-ea"/>
                <a:cs typeface="+mn-cs"/>
              </a:rPr>
              <a:t>shown.</a:t>
            </a:r>
            <a:r>
              <a:rPr kumimoji="0" lang="en-US" sz="1100" b="0" i="0" u="none" strike="noStrike" kern="1200" cap="none" spc="0" normalizeH="0" baseline="0" noProof="0" dirty="0">
                <a:ln>
                  <a:noFill/>
                </a:ln>
                <a:solidFill>
                  <a:srgbClr val="FFFFFF">
                    <a:lumMod val="50000"/>
                  </a:srgbClr>
                </a:solidFill>
                <a:effectLst/>
                <a:uLnTx/>
                <a:uFillTx/>
                <a:latin typeface="Calibri"/>
                <a:ea typeface="+mn-ea"/>
                <a:cs typeface="+mn-cs"/>
              </a:rPr>
              <a:t> </a:t>
            </a:r>
            <a:r>
              <a:rPr kumimoji="0" lang="en-US" sz="1100" b="0" i="0" u="none" strike="noStrike" kern="1200" cap="none" spc="0" normalizeH="0" baseline="0" noProof="0" dirty="0" smtClean="0">
                <a:ln>
                  <a:noFill/>
                </a:ln>
                <a:solidFill>
                  <a:srgbClr val="FFFFFF">
                    <a:lumMod val="50000"/>
                  </a:srgbClr>
                </a:solidFill>
                <a:effectLst/>
                <a:uLnTx/>
                <a:uFillTx/>
                <a:latin typeface="Calibri"/>
                <a:ea typeface="+mn-ea"/>
                <a:cs typeface="+mn-cs"/>
              </a:rPr>
              <a:t>Average </a:t>
            </a:r>
            <a:r>
              <a:rPr kumimoji="0" lang="en-US" sz="1100" b="0" i="0" u="none" strike="noStrike" kern="1200" cap="none" spc="0" normalizeH="0" baseline="0" noProof="0" dirty="0">
                <a:ln>
                  <a:noFill/>
                </a:ln>
                <a:solidFill>
                  <a:srgbClr val="FFFFFF">
                    <a:lumMod val="50000"/>
                  </a:srgbClr>
                </a:solidFill>
                <a:effectLst/>
                <a:uLnTx/>
                <a:uFillTx/>
                <a:latin typeface="Calibri"/>
                <a:ea typeface="+mn-ea"/>
                <a:cs typeface="+mn-cs"/>
              </a:rPr>
              <a:t>locked interest rate for clients who applied the Index Lock feature between September 9, 2019 and </a:t>
            </a:r>
            <a:r>
              <a:rPr kumimoji="0" lang="en-US" sz="1100" b="0" i="0" u="none" strike="noStrike" kern="1200" cap="none" spc="0" normalizeH="0" baseline="0" noProof="0" dirty="0" smtClean="0">
                <a:ln>
                  <a:noFill/>
                </a:ln>
                <a:solidFill>
                  <a:srgbClr val="FFFFFF">
                    <a:lumMod val="50000"/>
                  </a:srgbClr>
                </a:solidFill>
                <a:effectLst/>
                <a:uLnTx/>
                <a:uFillTx/>
                <a:latin typeface="Calibri"/>
                <a:ea typeface="+mn-ea"/>
                <a:cs typeface="+mn-cs"/>
              </a:rPr>
              <a:t>November 22, 2022. </a:t>
            </a:r>
            <a:r>
              <a:rPr kumimoji="0" lang="en-US" sz="1100" b="0" i="0" u="none" strike="noStrike" kern="1200" cap="none" spc="0" normalizeH="0" baseline="0" noProof="0" dirty="0">
                <a:ln>
                  <a:noFill/>
                </a:ln>
                <a:solidFill>
                  <a:srgbClr val="FFFFFF">
                    <a:lumMod val="50000"/>
                  </a:srgbClr>
                </a:solidFill>
                <a:effectLst/>
                <a:uLnTx/>
                <a:uFillTx/>
                <a:latin typeface="Calibri"/>
                <a:ea typeface="+mn-ea"/>
                <a:cs typeface="+mn-cs"/>
              </a:rPr>
              <a:t>The total number of contracts used for this analysis was </a:t>
            </a:r>
            <a:r>
              <a:rPr kumimoji="0" lang="en-US" sz="1100" b="0" i="0" u="none" strike="noStrike" kern="1200" cap="none" spc="0" normalizeH="0" baseline="0" noProof="0" dirty="0" smtClean="0">
                <a:ln>
                  <a:noFill/>
                </a:ln>
                <a:solidFill>
                  <a:srgbClr val="FFFFFF">
                    <a:lumMod val="50000"/>
                  </a:srgbClr>
                </a:solidFill>
                <a:effectLst/>
                <a:uLnTx/>
                <a:uFillTx/>
                <a:latin typeface="Calibri"/>
                <a:ea typeface="+mn-ea"/>
                <a:cs typeface="+mn-cs"/>
              </a:rPr>
              <a:t>7,970 and </a:t>
            </a:r>
            <a:r>
              <a:rPr kumimoji="0" lang="en-US" sz="1100" b="0" i="0" u="none" strike="noStrike" kern="1200" cap="none" spc="0" normalizeH="0" baseline="0" noProof="0" dirty="0">
                <a:ln>
                  <a:noFill/>
                </a:ln>
                <a:solidFill>
                  <a:srgbClr val="FFFFFF">
                    <a:lumMod val="50000"/>
                  </a:srgbClr>
                </a:solidFill>
                <a:effectLst/>
                <a:uLnTx/>
                <a:uFillTx/>
                <a:latin typeface="Calibri"/>
                <a:ea typeface="+mn-ea"/>
                <a:cs typeface="+mn-cs"/>
              </a:rPr>
              <a:t>both one-year and two-year crediting methods were included. Potential interest varies by index strategy and index. Past results are not a guarantee of future performance. Exercising an Index Lock may result in a credit higher or lower than if the Index Lock had not been exercised. We will not provide advice or notify you regarding whether you should exercise an Index Lock or the optimal time for doing so.</a:t>
            </a:r>
            <a:endParaRPr kumimoji="0" lang="en-US" sz="600" b="0" i="0" u="none" strike="noStrike" kern="1200" cap="none" spc="0" normalizeH="0" baseline="0" noProof="0" dirty="0">
              <a:ln>
                <a:noFill/>
              </a:ln>
              <a:solidFill>
                <a:srgbClr val="FFFFFF">
                  <a:lumMod val="50000"/>
                </a:srgbClr>
              </a:solidFill>
              <a:effectLst/>
              <a:uLnTx/>
              <a:uFillTx/>
              <a:latin typeface="Calibri"/>
              <a:ea typeface="+mn-ea"/>
              <a:cs typeface="+mn-cs"/>
            </a:endParaRPr>
          </a:p>
        </p:txBody>
      </p:sp>
      <p:graphicFrame>
        <p:nvGraphicFramePr>
          <p:cNvPr id="10" name="Chart 9"/>
          <p:cNvGraphicFramePr>
            <a:graphicFrameLocks/>
          </p:cNvGraphicFramePr>
          <p:nvPr>
            <p:extLst/>
          </p:nvPr>
        </p:nvGraphicFramePr>
        <p:xfrm>
          <a:off x="380042" y="2036918"/>
          <a:ext cx="10841393" cy="3496457"/>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oup 14"/>
          <p:cNvGrpSpPr/>
          <p:nvPr/>
        </p:nvGrpSpPr>
        <p:grpSpPr>
          <a:xfrm>
            <a:off x="7073731" y="1700790"/>
            <a:ext cx="4157202" cy="1538589"/>
            <a:chOff x="6670482" y="3889856"/>
            <a:chExt cx="4157202" cy="1538589"/>
          </a:xfrm>
          <a:effectLst>
            <a:outerShdw blurRad="50800" dist="38100" dir="8100000" algn="tr" rotWithShape="0">
              <a:prstClr val="black">
                <a:alpha val="40000"/>
              </a:prstClr>
            </a:outerShdw>
          </a:effectLst>
        </p:grpSpPr>
        <p:sp>
          <p:nvSpPr>
            <p:cNvPr id="13" name="Rectangle 12"/>
            <p:cNvSpPr/>
            <p:nvPr/>
          </p:nvSpPr>
          <p:spPr>
            <a:xfrm>
              <a:off x="6670482" y="3889856"/>
              <a:ext cx="4147704" cy="1538589"/>
            </a:xfrm>
            <a:prstGeom prst="rect">
              <a:avLst/>
            </a:prstGeom>
            <a:solidFill>
              <a:srgbClr val="EFF8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14" name="TextBox 13"/>
            <p:cNvSpPr txBox="1"/>
            <p:nvPr/>
          </p:nvSpPr>
          <p:spPr>
            <a:xfrm>
              <a:off x="6737587" y="4080247"/>
              <a:ext cx="4090097" cy="1348198"/>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14C5C"/>
                  </a:solidFill>
                  <a:effectLst/>
                  <a:uLnTx/>
                  <a:uFillTx/>
                  <a:latin typeface="Calibri"/>
                  <a:ea typeface="+mn-ea"/>
                  <a:cs typeface="+mn-cs"/>
                </a:rPr>
                <a:t>6.3% </a:t>
              </a:r>
              <a:r>
                <a:rPr kumimoji="0" lang="en-US" sz="2000" b="1" i="0" u="none" strike="noStrike" kern="1200" cap="none" spc="0" normalizeH="0" baseline="0" noProof="0" dirty="0" smtClean="0">
                  <a:ln>
                    <a:noFill/>
                  </a:ln>
                  <a:solidFill>
                    <a:srgbClr val="42A1B1"/>
                  </a:solidFill>
                  <a:effectLst/>
                  <a:uLnTx/>
                  <a:uFillTx/>
                  <a:latin typeface="Calibri"/>
                  <a:ea typeface="+mn-ea"/>
                  <a:cs typeface="+mn-cs"/>
                </a:rPr>
                <a:t>is the average credit </a:t>
              </a:r>
              <a:r>
                <a:rPr kumimoji="0" lang="en-US" sz="2000" b="0" i="1" u="none" strike="noStrike" kern="1200" cap="none" spc="0" normalizeH="0" baseline="0" noProof="0" dirty="0" smtClean="0">
                  <a:ln>
                    <a:noFill/>
                  </a:ln>
                  <a:solidFill>
                    <a:srgbClr val="42A1B1"/>
                  </a:solidFill>
                  <a:effectLst/>
                  <a:uLnTx/>
                  <a:uFillTx/>
                  <a:latin typeface="Calibri"/>
                  <a:ea typeface="+mn-ea"/>
                  <a:cs typeface="+mn-cs"/>
                </a:rPr>
                <a:t>since inception </a:t>
              </a:r>
              <a:r>
                <a:rPr kumimoji="0" lang="en-US" sz="2000" b="1" i="0" u="none" strike="noStrike" kern="1200" cap="none" spc="0" normalizeH="0" baseline="0" noProof="0" dirty="0" smtClean="0">
                  <a:ln>
                    <a:noFill/>
                  </a:ln>
                  <a:solidFill>
                    <a:srgbClr val="42A1B1"/>
                  </a:solidFill>
                  <a:effectLst/>
                  <a:uLnTx/>
                  <a:uFillTx/>
                  <a:latin typeface="Calibri"/>
                  <a:ea typeface="+mn-ea"/>
                  <a:cs typeface="+mn-cs"/>
                </a:rPr>
                <a:t>among account values of our FIA allocations with an active Index Lock. </a:t>
              </a:r>
              <a:endParaRPr kumimoji="0" lang="en-US" sz="2400" b="1" i="0" u="none" strike="noStrike" kern="1200" cap="none" spc="0" normalizeH="0" baseline="0" noProof="0" dirty="0" smtClean="0">
                <a:ln>
                  <a:noFill/>
                </a:ln>
                <a:solidFill>
                  <a:srgbClr val="42A1B1"/>
                </a:solidFill>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3823045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67628D-EFA7-569C-0C03-4A301AA72D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0"/>
            <a:ext cx="12188826" cy="6985140"/>
          </a:xfrm>
          <a:prstGeom prst="rect">
            <a:avLst/>
          </a:prstGeom>
        </p:spPr>
      </p:pic>
      <p:sp>
        <p:nvSpPr>
          <p:cNvPr id="3" name="Title 2">
            <a:extLst>
              <a:ext uri="{FF2B5EF4-FFF2-40B4-BE49-F238E27FC236}">
                <a16:creationId xmlns:a16="http://schemas.microsoft.com/office/drawing/2014/main" id="{28256D4D-A90B-A133-6501-358FAF99DF4E}"/>
              </a:ext>
            </a:extLst>
          </p:cNvPr>
          <p:cNvSpPr>
            <a:spLocks noGrp="1"/>
          </p:cNvSpPr>
          <p:nvPr>
            <p:ph type="title"/>
          </p:nvPr>
        </p:nvSpPr>
        <p:spPr>
          <a:xfrm>
            <a:off x="421941" y="87794"/>
            <a:ext cx="8380000" cy="1331263"/>
          </a:xfrm>
        </p:spPr>
        <p:txBody>
          <a:bodyPr/>
          <a:lstStyle/>
          <a:p>
            <a:r>
              <a:rPr lang="en-US" sz="4000" dirty="0"/>
              <a:t>We’ve </a:t>
            </a:r>
            <a:r>
              <a:rPr lang="en-US" sz="4000" b="1" dirty="0"/>
              <a:t>boosted the </a:t>
            </a:r>
            <a:r>
              <a:rPr lang="en-US" sz="4000" b="1" dirty="0" smtClean="0"/>
              <a:t>premium bonus </a:t>
            </a:r>
            <a:r>
              <a:rPr lang="en-US" sz="4000" i="1" dirty="0" smtClean="0"/>
              <a:t>for </a:t>
            </a:r>
            <a:r>
              <a:rPr lang="en-US" sz="4000" i="1" dirty="0"/>
              <a:t>a limited time</a:t>
            </a:r>
            <a:endParaRPr lang="en-US" sz="4000" dirty="0"/>
          </a:p>
        </p:txBody>
      </p:sp>
      <p:sp>
        <p:nvSpPr>
          <p:cNvPr id="6" name="TextBox 5">
            <a:extLst>
              <a:ext uri="{FF2B5EF4-FFF2-40B4-BE49-F238E27FC236}">
                <a16:creationId xmlns:a16="http://schemas.microsoft.com/office/drawing/2014/main" id="{9CD29CDD-F9B4-162B-16F4-E112A1713847}"/>
              </a:ext>
            </a:extLst>
          </p:cNvPr>
          <p:cNvSpPr txBox="1"/>
          <p:nvPr/>
        </p:nvSpPr>
        <p:spPr>
          <a:xfrm>
            <a:off x="391319" y="5560459"/>
            <a:ext cx="3571634" cy="460856"/>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Calibri"/>
                <a:ea typeface="+mn-ea"/>
                <a:cs typeface="+mn-cs"/>
              </a:rPr>
              <a:t>January 31</a:t>
            </a:r>
            <a:r>
              <a:rPr kumimoji="0" lang="en-US" sz="2800" b="1" i="1" u="none" strike="noStrike" kern="1200" cap="none" spc="0" normalizeH="0" baseline="30000" noProof="0" dirty="0">
                <a:ln>
                  <a:noFill/>
                </a:ln>
                <a:solidFill>
                  <a:srgbClr val="FFFFFF"/>
                </a:solidFill>
                <a:effectLst/>
                <a:uLnTx/>
                <a:uFillTx/>
                <a:latin typeface="Calibri"/>
                <a:ea typeface="+mn-ea"/>
                <a:cs typeface="+mn-cs"/>
              </a:rPr>
              <a:t>st </a:t>
            </a:r>
            <a:r>
              <a:rPr kumimoji="0" lang="en-US" sz="2800" b="1" i="1" u="none" strike="noStrike" kern="1200" cap="none" spc="0" normalizeH="0" baseline="0" noProof="0" dirty="0">
                <a:ln>
                  <a:noFill/>
                </a:ln>
                <a:solidFill>
                  <a:srgbClr val="FFFFFF"/>
                </a:solidFill>
                <a:effectLst/>
                <a:uLnTx/>
                <a:uFillTx/>
                <a:latin typeface="Calibri"/>
                <a:ea typeface="+mn-ea"/>
                <a:cs typeface="+mn-cs"/>
              </a:rPr>
              <a:t>- April 3</a:t>
            </a:r>
            <a:r>
              <a:rPr kumimoji="0" lang="en-US" sz="2800" b="1" i="1" u="none" strike="noStrike" kern="1200" cap="none" spc="0" normalizeH="0" baseline="30000" noProof="0" dirty="0">
                <a:ln>
                  <a:noFill/>
                </a:ln>
                <a:solidFill>
                  <a:srgbClr val="FFFFFF"/>
                </a:solidFill>
                <a:effectLst/>
                <a:uLnTx/>
                <a:uFillTx/>
                <a:latin typeface="Calibri"/>
                <a:ea typeface="+mn-ea"/>
                <a:cs typeface="+mn-cs"/>
              </a:rPr>
              <a:t>rd</a:t>
            </a:r>
            <a:r>
              <a:rPr kumimoji="0" lang="en-US" sz="2800" b="1" i="1" u="none" strike="noStrike" kern="1200" cap="none" spc="0" normalizeH="0" baseline="0" noProof="0" dirty="0">
                <a:ln>
                  <a:noFill/>
                </a:ln>
                <a:solidFill>
                  <a:srgbClr val="FFFFFF"/>
                </a:solidFill>
                <a:effectLst/>
                <a:uLnTx/>
                <a:uFillTx/>
                <a:latin typeface="Calibri"/>
                <a:ea typeface="+mn-ea"/>
                <a:cs typeface="+mn-cs"/>
              </a:rPr>
              <a:t>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578" y="1470362"/>
            <a:ext cx="3629241" cy="3629241"/>
          </a:xfrm>
          <a:prstGeom prst="rect">
            <a:avLst/>
          </a:prstGeom>
        </p:spPr>
      </p:pic>
      <p:sp>
        <p:nvSpPr>
          <p:cNvPr id="8" name="TextBox 7"/>
          <p:cNvSpPr txBox="1"/>
          <p:nvPr/>
        </p:nvSpPr>
        <p:spPr>
          <a:xfrm>
            <a:off x="301206" y="2443124"/>
            <a:ext cx="3682312" cy="1619553"/>
          </a:xfrm>
          <a:prstGeom prst="rect">
            <a:avLst/>
          </a:prstGeom>
          <a:noFill/>
        </p:spPr>
        <p:txBody>
          <a:bodyPr wrap="square" rtlCol="0">
            <a:noAutofit/>
          </a:bodyPr>
          <a:lstStyle/>
          <a:p>
            <a:pPr>
              <a:lnSpc>
                <a:spcPct val="90000"/>
              </a:lnSpc>
            </a:pPr>
            <a:r>
              <a:rPr lang="en-US" sz="6000" b="1" dirty="0" smtClean="0">
                <a:solidFill>
                  <a:schemeClr val="tx1"/>
                </a:solidFill>
              </a:rPr>
              <a:t>Premium+ Event</a:t>
            </a:r>
          </a:p>
        </p:txBody>
      </p:sp>
      <p:sp>
        <p:nvSpPr>
          <p:cNvPr id="2" name="Rectangle 1"/>
          <p:cNvSpPr/>
          <p:nvPr/>
        </p:nvSpPr>
        <p:spPr>
          <a:xfrm>
            <a:off x="364334" y="5966847"/>
            <a:ext cx="7265515" cy="400110"/>
          </a:xfrm>
          <a:prstGeom prst="rect">
            <a:avLst/>
          </a:prstGeom>
        </p:spPr>
        <p:txBody>
          <a:bodyPr wrap="none">
            <a:spAutoFit/>
          </a:bodyPr>
          <a:lstStyle/>
          <a:p>
            <a:r>
              <a:rPr lang="en-US" sz="2000" dirty="0" smtClean="0">
                <a:solidFill>
                  <a:srgbClr val="424242"/>
                </a:solidFill>
              </a:rPr>
              <a:t>The premium bonus is credited </a:t>
            </a:r>
            <a:r>
              <a:rPr lang="en-US" sz="2000" dirty="0">
                <a:solidFill>
                  <a:srgbClr val="424242"/>
                </a:solidFill>
              </a:rPr>
              <a:t>to the </a:t>
            </a:r>
            <a:r>
              <a:rPr lang="en-US" sz="2000" dirty="0" smtClean="0">
                <a:solidFill>
                  <a:srgbClr val="424242"/>
                </a:solidFill>
              </a:rPr>
              <a:t>Protected Income Value (PIV). </a:t>
            </a:r>
            <a:endParaRPr lang="en-US" sz="1800" dirty="0"/>
          </a:p>
        </p:txBody>
      </p:sp>
    </p:spTree>
    <p:custDataLst>
      <p:tags r:id="rId1"/>
    </p:custDataLst>
    <p:extLst>
      <p:ext uri="{BB962C8B-B14F-4D97-AF65-F5344CB8AC3E}">
        <p14:creationId xmlns:p14="http://schemas.microsoft.com/office/powerpoint/2010/main" val="2575739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42" y="297323"/>
            <a:ext cx="7338253" cy="1298303"/>
          </a:xfrm>
          <a:noFill/>
        </p:spPr>
        <p:txBody>
          <a:bodyPr/>
          <a:lstStyle/>
          <a:p>
            <a:r>
              <a:rPr lang="en-US" sz="4000" b="1" dirty="0">
                <a:solidFill>
                  <a:srgbClr val="551461"/>
                </a:solidFill>
              </a:rPr>
              <a:t>TWO</a:t>
            </a:r>
            <a:r>
              <a:rPr lang="en-US" sz="4000" dirty="0"/>
              <a:t> </a:t>
            </a:r>
            <a:r>
              <a:rPr lang="en-US" sz="4000" i="1" dirty="0">
                <a:solidFill>
                  <a:srgbClr val="551461"/>
                </a:solidFill>
              </a:rPr>
              <a:t>ways</a:t>
            </a:r>
            <a:r>
              <a:rPr lang="en-US" sz="4000" dirty="0"/>
              <a:t> to </a:t>
            </a:r>
            <a:r>
              <a:rPr lang="en-US" sz="4000" b="1" dirty="0"/>
              <a:t>LOCK IN A GAIN </a:t>
            </a:r>
            <a:r>
              <a:rPr lang="en-US" sz="4000" dirty="0"/>
              <a:t/>
            </a:r>
            <a:br>
              <a:rPr lang="en-US" sz="4000" dirty="0"/>
            </a:br>
            <a:r>
              <a:rPr lang="en-US" sz="3600" dirty="0"/>
              <a:t>on</a:t>
            </a:r>
            <a:r>
              <a:rPr lang="en-US" sz="4000" dirty="0"/>
              <a:t> </a:t>
            </a:r>
            <a:r>
              <a:rPr lang="en-US" sz="3600" dirty="0"/>
              <a:t>a Fixed Index Annuity (FIA)</a:t>
            </a:r>
          </a:p>
        </p:txBody>
      </p:sp>
      <p:sp>
        <p:nvSpPr>
          <p:cNvPr id="3" name="Slide Number Placeholder 2"/>
          <p:cNvSpPr>
            <a:spLocks noGrp="1"/>
          </p:cNvSpPr>
          <p:nvPr>
            <p:ph type="sldNum" sz="quarter" idx="11"/>
          </p:nvPr>
        </p:nvSpPr>
        <p:spPr/>
        <p:txBody>
          <a:bodyPr/>
          <a:lstStyle/>
          <a:p>
            <a:pPr marL="0" marR="0" lvl="0" indent="0" algn="l" defTabSz="1088167" rtl="0" eaLnBrk="1" fontAlgn="auto" latinLnBrk="0" hangingPunct="1">
              <a:lnSpc>
                <a:spcPct val="100000"/>
              </a:lnSpc>
              <a:spcBef>
                <a:spcPts val="0"/>
              </a:spcBef>
              <a:spcAft>
                <a:spcPts val="0"/>
              </a:spcAft>
              <a:buClrTx/>
              <a:buSzTx/>
              <a:buFontTx/>
              <a:buNone/>
              <a:tabLst/>
              <a:defRPr/>
            </a:pPr>
            <a:fld id="{67FC5CDF-15F9-4054-9F50-C9080AAD3281}" type="slidenum">
              <a:rPr kumimoji="0" lang="en-US" sz="800" b="0" i="0" u="none" strike="noStrike" kern="1200" cap="none" spc="0" normalizeH="0" baseline="0" noProof="0" smtClean="0">
                <a:ln>
                  <a:noFill/>
                </a:ln>
                <a:solidFill>
                  <a:srgbClr val="4D4D4D"/>
                </a:solidFill>
                <a:effectLst/>
                <a:uLnTx/>
                <a:uFillTx/>
                <a:latin typeface="Calibri" panose="020F0502020204030204" pitchFamily="34" charset="0"/>
                <a:ea typeface="+mn-ea"/>
                <a:cs typeface="+mn-cs"/>
              </a:rPr>
              <a:pPr marL="0" marR="0" lvl="0" indent="0" algn="l" defTabSz="1088167"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4D4D4D"/>
              </a:solidFill>
              <a:effectLst/>
              <a:uLnTx/>
              <a:uFillTx/>
              <a:latin typeface="Calibri" panose="020F0502020204030204" pitchFamily="34" charset="0"/>
              <a:ea typeface="+mn-ea"/>
              <a:cs typeface="+mn-cs"/>
            </a:endParaRPr>
          </a:p>
        </p:txBody>
      </p:sp>
      <p:sp>
        <p:nvSpPr>
          <p:cNvPr id="4" name="TextBox 3"/>
          <p:cNvSpPr txBox="1"/>
          <p:nvPr/>
        </p:nvSpPr>
        <p:spPr>
          <a:xfrm>
            <a:off x="564140" y="2161646"/>
            <a:ext cx="5870039" cy="1314152"/>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24242"/>
                </a:solidFill>
                <a:effectLst/>
                <a:uLnTx/>
                <a:uFillTx/>
                <a:latin typeface="Calibri"/>
                <a:ea typeface="+mn-ea"/>
                <a:cs typeface="+mn-cs"/>
              </a:rPr>
              <a:t>Manual </a:t>
            </a:r>
            <a:r>
              <a:rPr kumimoji="0" lang="en-US" sz="2800" b="1" i="0" u="none" strike="noStrike" kern="1200" cap="none" spc="0" normalizeH="0" baseline="0" noProof="0" dirty="0" smtClean="0">
                <a:ln>
                  <a:noFill/>
                </a:ln>
                <a:solidFill>
                  <a:srgbClr val="424242"/>
                </a:solidFill>
                <a:effectLst/>
                <a:uLnTx/>
                <a:uFillTx/>
                <a:latin typeface="Calibri"/>
                <a:ea typeface="+mn-ea"/>
                <a:cs typeface="+mn-cs"/>
              </a:rPr>
              <a:t>Lock</a:t>
            </a: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Calibri"/>
                <a:ea typeface="+mn-ea"/>
                <a:cs typeface="+mn-cs"/>
              </a:rPr>
              <a:t>Choose when to lock the index interest rate during a crediting period</a:t>
            </a:r>
          </a:p>
          <a:p>
            <a:pPr marL="0" marR="0" lvl="0" indent="0" algn="l" defTabSz="1088167" rtl="0" eaLnBrk="1" fontAlgn="auto" latinLnBrk="0" hangingPunct="1">
              <a:lnSpc>
                <a:spcPct val="9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24242"/>
              </a:solidFill>
              <a:effectLst/>
              <a:uLnTx/>
              <a:uFillTx/>
              <a:latin typeface="Calibri"/>
              <a:ea typeface="+mn-ea"/>
              <a:cs typeface="+mn-cs"/>
            </a:endParaRP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24242"/>
                </a:solidFill>
                <a:effectLst/>
                <a:uLnTx/>
                <a:uFillTx/>
                <a:latin typeface="Calibri"/>
                <a:ea typeface="+mn-ea"/>
                <a:cs typeface="+mn-cs"/>
              </a:rPr>
              <a:t> </a:t>
            </a:r>
          </a:p>
        </p:txBody>
      </p:sp>
      <p:sp>
        <p:nvSpPr>
          <p:cNvPr id="5" name="TextBox 4"/>
          <p:cNvSpPr txBox="1"/>
          <p:nvPr/>
        </p:nvSpPr>
        <p:spPr>
          <a:xfrm>
            <a:off x="564140" y="4068041"/>
            <a:ext cx="6241126" cy="1599269"/>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24242"/>
                </a:solidFill>
                <a:effectLst/>
                <a:uLnTx/>
                <a:uFillTx/>
                <a:latin typeface="Calibri"/>
                <a:ea typeface="+mn-ea"/>
                <a:cs typeface="+mn-cs"/>
              </a:rPr>
              <a:t>Auto </a:t>
            </a:r>
            <a:r>
              <a:rPr kumimoji="0" lang="en-US" sz="2800" b="1" i="0" u="none" strike="noStrike" kern="1200" cap="none" spc="0" normalizeH="0" baseline="0" noProof="0" dirty="0" smtClean="0">
                <a:ln>
                  <a:noFill/>
                </a:ln>
                <a:solidFill>
                  <a:srgbClr val="424242"/>
                </a:solidFill>
                <a:effectLst/>
                <a:uLnTx/>
                <a:uFillTx/>
                <a:latin typeface="Calibri"/>
                <a:ea typeface="+mn-ea"/>
                <a:cs typeface="+mn-cs"/>
              </a:rPr>
              <a:t>Lock*</a:t>
            </a: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Calibri"/>
                <a:ea typeface="+mn-ea"/>
                <a:cs typeface="+mn-cs"/>
              </a:rPr>
              <a:t>Set upper and lower targets to activate an index lock </a:t>
            </a:r>
            <a:r>
              <a:rPr kumimoji="0" lang="en-US" sz="2400" b="0" i="1" u="none" strike="noStrike" kern="1200" cap="none" spc="0" normalizeH="0" baseline="0" noProof="0" dirty="0">
                <a:ln>
                  <a:noFill/>
                </a:ln>
                <a:solidFill>
                  <a:srgbClr val="FFFFFF">
                    <a:lumMod val="50000"/>
                  </a:srgbClr>
                </a:solidFill>
                <a:effectLst/>
                <a:uLnTx/>
                <a:uFillTx/>
                <a:latin typeface="Calibri"/>
                <a:ea typeface="+mn-ea"/>
                <a:cs typeface="+mn-cs"/>
              </a:rPr>
              <a:t>automatically</a:t>
            </a:r>
            <a:r>
              <a:rPr kumimoji="0" lang="en-US" sz="2400" b="0" i="0" u="none" strike="noStrike" kern="1200" cap="none" spc="0" normalizeH="0" baseline="0" noProof="0" dirty="0">
                <a:ln>
                  <a:noFill/>
                </a:ln>
                <a:solidFill>
                  <a:srgbClr val="FFFFFF">
                    <a:lumMod val="50000"/>
                  </a:srgbClr>
                </a:solidFill>
                <a:effectLst/>
                <a:uLnTx/>
                <a:uFillTx/>
                <a:latin typeface="Calibri"/>
                <a:ea typeface="+mn-ea"/>
                <a:cs typeface="+mn-cs"/>
              </a:rPr>
              <a:t> </a:t>
            </a: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424242"/>
                </a:solidFill>
                <a:effectLst/>
                <a:uLnTx/>
                <a:uFillTx/>
                <a:latin typeface="Calibri"/>
                <a:ea typeface="+mn-ea"/>
                <a:cs typeface="+mn-cs"/>
              </a:rPr>
              <a:t> </a:t>
            </a:r>
            <a:endParaRPr kumimoji="0" lang="en-US" sz="2800" b="1" i="0" u="none" strike="noStrike" kern="1200" cap="none" spc="0" normalizeH="0" baseline="0" noProof="0" dirty="0">
              <a:ln>
                <a:noFill/>
              </a:ln>
              <a:solidFill>
                <a:srgbClr val="424242"/>
              </a:solidFill>
              <a:effectLst/>
              <a:uLnTx/>
              <a:uFillTx/>
              <a:latin typeface="Calibri"/>
              <a:ea typeface="+mn-ea"/>
              <a:cs typeface="+mn-cs"/>
            </a:endParaRPr>
          </a:p>
        </p:txBody>
      </p:sp>
      <p:cxnSp>
        <p:nvCxnSpPr>
          <p:cNvPr id="15" name="Straight Connector 14"/>
          <p:cNvCxnSpPr/>
          <p:nvPr/>
        </p:nvCxnSpPr>
        <p:spPr>
          <a:xfrm flipH="1" flipV="1">
            <a:off x="679355" y="3717035"/>
            <a:ext cx="6336769"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444490" y="6353943"/>
            <a:ext cx="2153623" cy="307777"/>
          </a:xfrm>
          <a:prstGeom prst="rect">
            <a:avLst/>
          </a:prstGeom>
        </p:spPr>
        <p:txBody>
          <a:bodyPr wrap="squar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3048"/>
                </a:solidFill>
                <a:effectLst/>
                <a:uLnTx/>
                <a:uFillTx/>
                <a:latin typeface="Calibri"/>
                <a:ea typeface="+mn-ea"/>
                <a:cs typeface="+mn-cs"/>
                <a:hlinkClick r:id="rId4"/>
              </a:rPr>
              <a:t>allianzlife.com/</a:t>
            </a:r>
            <a:r>
              <a:rPr kumimoji="0" lang="en-US" sz="1400" b="0" i="0" u="none" strike="noStrike" kern="1200" cap="none" spc="0" normalizeH="0" baseline="0" noProof="0" dirty="0" err="1">
                <a:ln>
                  <a:noFill/>
                </a:ln>
                <a:solidFill>
                  <a:srgbClr val="4C3048"/>
                </a:solidFill>
                <a:effectLst/>
                <a:uLnTx/>
                <a:uFillTx/>
                <a:latin typeface="Calibri"/>
                <a:ea typeface="+mn-ea"/>
                <a:cs typeface="+mn-cs"/>
                <a:hlinkClick r:id="rId4"/>
              </a:rPr>
              <a:t>indexlock</a:t>
            </a:r>
            <a:endParaRPr kumimoji="0" lang="en-US" sz="1400" b="0" i="0" u="none" strike="noStrike" kern="1200" cap="none" spc="0" normalizeH="0" baseline="0" noProof="0" dirty="0">
              <a:ln>
                <a:noFill/>
              </a:ln>
              <a:solidFill>
                <a:srgbClr val="4C3048"/>
              </a:solidFill>
              <a:effectLst/>
              <a:uLnTx/>
              <a:uFillTx/>
              <a:latin typeface="Calibri"/>
              <a:ea typeface="+mn-ea"/>
              <a:cs typeface="+mn-cs"/>
            </a:endParaRPr>
          </a:p>
        </p:txBody>
      </p:sp>
      <p:sp>
        <p:nvSpPr>
          <p:cNvPr id="10" name="TextBox 9"/>
          <p:cNvSpPr txBox="1"/>
          <p:nvPr/>
        </p:nvSpPr>
        <p:spPr>
          <a:xfrm>
            <a:off x="562921" y="5596692"/>
            <a:ext cx="6856451" cy="559961"/>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24242">
                    <a:lumMod val="50000"/>
                  </a:srgbClr>
                </a:solidFill>
                <a:effectLst/>
                <a:uLnTx/>
                <a:uFillTx/>
                <a:latin typeface="Calibri"/>
                <a:ea typeface="+mn-ea"/>
                <a:cs typeface="+mn-cs"/>
              </a:rPr>
              <a:t>*Auto </a:t>
            </a:r>
            <a:r>
              <a:rPr kumimoji="0" lang="en-US" sz="1400" b="0" i="0" u="none" strike="noStrike" kern="1200" cap="none" spc="0" normalizeH="0" baseline="0" noProof="0" dirty="0">
                <a:ln>
                  <a:noFill/>
                </a:ln>
                <a:solidFill>
                  <a:srgbClr val="424242">
                    <a:lumMod val="50000"/>
                  </a:srgbClr>
                </a:solidFill>
                <a:effectLst/>
                <a:uLnTx/>
                <a:uFillTx/>
                <a:latin typeface="Calibri"/>
                <a:ea typeface="+mn-ea"/>
                <a:cs typeface="+mn-cs"/>
              </a:rPr>
              <a:t>Lock is available on new business and inforce contracts with Index </a:t>
            </a:r>
            <a:r>
              <a:rPr kumimoji="0" lang="en-US" sz="1400" b="0" i="0" u="none" strike="noStrike" kern="1200" cap="none" spc="0" normalizeH="0" baseline="0" noProof="0" dirty="0" smtClean="0">
                <a:ln>
                  <a:noFill/>
                </a:ln>
                <a:solidFill>
                  <a:srgbClr val="424242">
                    <a:lumMod val="50000"/>
                  </a:srgbClr>
                </a:solidFill>
                <a:effectLst/>
                <a:uLnTx/>
                <a:uFillTx/>
                <a:latin typeface="Calibri"/>
                <a:ea typeface="+mn-ea"/>
                <a:cs typeface="+mn-cs"/>
              </a:rPr>
              <a:t>Lock. </a:t>
            </a:r>
            <a:endParaRPr kumimoji="0" lang="en-US" sz="1400" b="0" i="0" u="none" strike="noStrike" kern="1200" cap="none" spc="0" normalizeH="0" baseline="0" noProof="0" dirty="0">
              <a:ln>
                <a:noFill/>
              </a:ln>
              <a:solidFill>
                <a:srgbClr val="424242">
                  <a:lumMod val="50000"/>
                </a:srgbClr>
              </a:solidFill>
              <a:effectLst/>
              <a:uLnTx/>
              <a:uFillTx/>
              <a:latin typeface="Calibri"/>
              <a:ea typeface="+mn-ea"/>
              <a:cs typeface="+mn-cs"/>
            </a:endParaRP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2F2F2">
                    <a:lumMod val="50000"/>
                  </a:srgbClr>
                </a:solidFill>
                <a:effectLst/>
                <a:uLnTx/>
                <a:uFillTx/>
                <a:latin typeface="Calibri"/>
                <a:ea typeface="+mn-ea"/>
                <a:cs typeface="+mn-cs"/>
              </a:rPr>
              <a:t>Since the index value locks at the end of the business day, the actual value used to determine your interest credit may be higher or lower than at the time of request. See CSI-504 for full details and business rules. </a:t>
            </a:r>
            <a:endParaRPr kumimoji="0" lang="en-US" sz="1200" b="0" i="0" u="none" strike="noStrike" kern="1200" cap="none" spc="0" normalizeH="0" baseline="0" noProof="0" dirty="0">
              <a:ln>
                <a:noFill/>
              </a:ln>
              <a:solidFill>
                <a:srgbClr val="F2F2F2">
                  <a:lumMod val="50000"/>
                </a:srgbClr>
              </a:solidFill>
              <a:effectLst/>
              <a:uLnTx/>
              <a:uFillTx/>
              <a:latin typeface="Calibri"/>
              <a:ea typeface="+mn-ea"/>
              <a:cs typeface="+mn-cs"/>
            </a:endParaRPr>
          </a:p>
          <a:p>
            <a:pPr marL="0" marR="0" lvl="0" indent="0" algn="l" defTabSz="1088167"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2F2F2">
                  <a:lumMod val="50000"/>
                </a:srgbClr>
              </a:solidFill>
              <a:effectLst/>
              <a:uLnTx/>
              <a:uFillTx/>
              <a:latin typeface="Calibri"/>
              <a:ea typeface="+mn-ea"/>
              <a:cs typeface="+mn-cs"/>
            </a:endParaRPr>
          </a:p>
        </p:txBody>
      </p:sp>
      <p:pic>
        <p:nvPicPr>
          <p:cNvPr id="8" name="Picture 7"/>
          <p:cNvPicPr>
            <a:picLocks noChangeAspect="1"/>
          </p:cNvPicPr>
          <p:nvPr/>
        </p:nvPicPr>
        <p:blipFill>
          <a:blip r:embed="rId5"/>
          <a:stretch>
            <a:fillRect/>
          </a:stretch>
        </p:blipFill>
        <p:spPr>
          <a:xfrm>
            <a:off x="7592193" y="1"/>
            <a:ext cx="4596631" cy="6861312"/>
          </a:xfrm>
          <a:prstGeom prst="rect">
            <a:avLst/>
          </a:prstGeom>
        </p:spPr>
      </p:pic>
    </p:spTree>
    <p:custDataLst>
      <p:tags r:id="rId1"/>
    </p:custDataLst>
    <p:extLst>
      <p:ext uri="{BB962C8B-B14F-4D97-AF65-F5344CB8AC3E}">
        <p14:creationId xmlns:p14="http://schemas.microsoft.com/office/powerpoint/2010/main" val="380131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ight Arrow 45"/>
          <p:cNvSpPr/>
          <p:nvPr/>
        </p:nvSpPr>
        <p:spPr>
          <a:xfrm rot="10800000">
            <a:off x="9509428" y="4575103"/>
            <a:ext cx="1837045" cy="549857"/>
          </a:xfrm>
          <a:prstGeom prst="rightArrow">
            <a:avLst/>
          </a:prstGeom>
          <a:solidFill>
            <a:srgbClr val="FEBF3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45" name="Right Arrow 44"/>
          <p:cNvSpPr/>
          <p:nvPr/>
        </p:nvSpPr>
        <p:spPr>
          <a:xfrm>
            <a:off x="639094" y="3877505"/>
            <a:ext cx="1816482" cy="549857"/>
          </a:xfrm>
          <a:prstGeom prst="rightArrow">
            <a:avLst/>
          </a:prstGeom>
          <a:solidFill>
            <a:srgbClr val="FEBF3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35" name="Text Placeholder 34"/>
          <p:cNvSpPr>
            <a:spLocks noGrp="1"/>
          </p:cNvSpPr>
          <p:nvPr>
            <p:ph type="body" sz="quarter" idx="12"/>
          </p:nvPr>
        </p:nvSpPr>
        <p:spPr>
          <a:xfrm>
            <a:off x="276105" y="70739"/>
            <a:ext cx="10424160" cy="1371600"/>
          </a:xfrm>
          <a:noFill/>
        </p:spPr>
        <p:txBody>
          <a:bodyPr>
            <a:normAutofit/>
          </a:bodyPr>
          <a:lstStyle/>
          <a:p>
            <a:r>
              <a:rPr lang="en-US" sz="4400" dirty="0">
                <a:solidFill>
                  <a:schemeClr val="tx1"/>
                </a:solidFill>
              </a:rPr>
              <a:t>How to </a:t>
            </a:r>
            <a:r>
              <a:rPr lang="en-US" sz="4400" b="1" dirty="0">
                <a:solidFill>
                  <a:schemeClr val="accent1"/>
                </a:solidFill>
              </a:rPr>
              <a:t>initiate</a:t>
            </a:r>
            <a:r>
              <a:rPr lang="en-US" sz="4400" dirty="0">
                <a:solidFill>
                  <a:schemeClr val="tx1"/>
                </a:solidFill>
              </a:rPr>
              <a:t> a lock</a:t>
            </a:r>
          </a:p>
        </p:txBody>
      </p:sp>
      <p:sp>
        <p:nvSpPr>
          <p:cNvPr id="7" name="TextBox 6"/>
          <p:cNvSpPr txBox="1"/>
          <p:nvPr/>
        </p:nvSpPr>
        <p:spPr>
          <a:xfrm>
            <a:off x="659283" y="5855041"/>
            <a:ext cx="7690835" cy="462797"/>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50000"/>
                  </a:srgbClr>
                </a:solidFill>
                <a:effectLst/>
                <a:uLnTx/>
                <a:uFillTx/>
                <a:latin typeface="Calibri"/>
                <a:ea typeface="+mn-ea"/>
                <a:cs typeface="+mn-cs"/>
              </a:rPr>
              <a:t>Sample website view: </a:t>
            </a:r>
            <a:r>
              <a:rPr kumimoji="0" lang="en-US" sz="1200" b="0" i="0" u="none" strike="noStrike" kern="1200" cap="none" spc="0" normalizeH="0" baseline="0" noProof="0" dirty="0">
                <a:ln>
                  <a:noFill/>
                </a:ln>
                <a:solidFill>
                  <a:srgbClr val="FFFFFF">
                    <a:lumMod val="50000"/>
                  </a:srgbClr>
                </a:solidFill>
                <a:effectLst/>
                <a:uLnTx/>
                <a:uFillTx/>
                <a:latin typeface="Calibri"/>
                <a:ea typeface="+mn-ea"/>
                <a:cs typeface="+mn-cs"/>
              </a:rPr>
              <a:t>Index allocations, crediting period start and end date not shown. Website view subject to change. </a:t>
            </a:r>
          </a:p>
        </p:txBody>
      </p:sp>
      <p:sp>
        <p:nvSpPr>
          <p:cNvPr id="9" name="TextBox 8"/>
          <p:cNvSpPr txBox="1"/>
          <p:nvPr/>
        </p:nvSpPr>
        <p:spPr>
          <a:xfrm>
            <a:off x="659283" y="6173692"/>
            <a:ext cx="9136793" cy="500299"/>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2">
                    <a:lumMod val="50000"/>
                  </a:schemeClr>
                </a:solidFill>
                <a:effectLst/>
                <a:uLnTx/>
                <a:uFillTx/>
                <a:latin typeface="Calibri"/>
                <a:ea typeface="+mn-ea"/>
                <a:cs typeface="+mn-cs"/>
              </a:rPr>
              <a:t>Index lock is available on select index allocations. For more information and business rules check out CSI-504 and/or allianzlife.com/</a:t>
            </a:r>
            <a:r>
              <a:rPr kumimoji="0" lang="en-US" sz="1200" b="0" i="0" u="none" strike="noStrike" kern="1200" cap="none" spc="0" normalizeH="0" baseline="0" noProof="0" dirty="0" err="1">
                <a:ln>
                  <a:noFill/>
                </a:ln>
                <a:solidFill>
                  <a:schemeClr val="bg2">
                    <a:lumMod val="50000"/>
                  </a:schemeClr>
                </a:solidFill>
                <a:effectLst/>
                <a:uLnTx/>
                <a:uFillTx/>
                <a:latin typeface="Calibri"/>
                <a:ea typeface="+mn-ea"/>
                <a:cs typeface="+mn-cs"/>
              </a:rPr>
              <a:t>indexlock</a:t>
            </a:r>
            <a:endParaRPr kumimoji="0" lang="en-US" sz="1200" b="0" i="0" u="none" strike="noStrike" kern="1200" cap="none" spc="0" normalizeH="0" baseline="0" noProof="0" dirty="0">
              <a:ln>
                <a:noFill/>
              </a:ln>
              <a:solidFill>
                <a:schemeClr val="bg2">
                  <a:lumMod val="50000"/>
                </a:schemeClr>
              </a:solidFill>
              <a:effectLst/>
              <a:uLnTx/>
              <a:uFillTx/>
              <a:latin typeface="Calibri"/>
              <a:ea typeface="+mn-ea"/>
              <a:cs typeface="+mn-cs"/>
            </a:endParaRPr>
          </a:p>
        </p:txBody>
      </p:sp>
      <p:sp>
        <p:nvSpPr>
          <p:cNvPr id="26" name="TextBox 25"/>
          <p:cNvSpPr txBox="1"/>
          <p:nvPr/>
        </p:nvSpPr>
        <p:spPr>
          <a:xfrm>
            <a:off x="9767259" y="5065013"/>
            <a:ext cx="2481507" cy="725874"/>
          </a:xfrm>
          <a:prstGeom prst="rect">
            <a:avLst/>
          </a:prstGeom>
          <a:noFill/>
        </p:spPr>
        <p:txBody>
          <a:bodyPr wrap="square" rtlCol="0">
            <a:noAutofit/>
          </a:bodyPr>
          <a:lstStyle/>
          <a:p>
            <a:pPr>
              <a:lnSpc>
                <a:spcPct val="90000"/>
              </a:lnSpc>
            </a:pPr>
            <a:r>
              <a:rPr lang="en-US" sz="2800" b="1" dirty="0"/>
              <a:t>Manual Lock </a:t>
            </a:r>
            <a:r>
              <a:rPr lang="en-US" sz="2800" dirty="0"/>
              <a:t>example</a:t>
            </a:r>
            <a:endParaRPr lang="en-US" sz="2800" b="1" dirty="0"/>
          </a:p>
          <a:p>
            <a:pPr>
              <a:lnSpc>
                <a:spcPct val="90000"/>
              </a:lnSpc>
            </a:pPr>
            <a:r>
              <a:rPr lang="en-US" sz="3200" dirty="0"/>
              <a:t> </a:t>
            </a:r>
          </a:p>
        </p:txBody>
      </p:sp>
      <p:sp>
        <p:nvSpPr>
          <p:cNvPr id="27" name="TextBox 26"/>
          <p:cNvSpPr txBox="1"/>
          <p:nvPr/>
        </p:nvSpPr>
        <p:spPr>
          <a:xfrm>
            <a:off x="564140" y="3140965"/>
            <a:ext cx="2128478" cy="699023"/>
          </a:xfrm>
          <a:prstGeom prst="rect">
            <a:avLst/>
          </a:prstGeom>
          <a:noFill/>
        </p:spPr>
        <p:txBody>
          <a:bodyPr wrap="square" rtlCol="0">
            <a:noAutofit/>
          </a:bodyPr>
          <a:lstStyle/>
          <a:p>
            <a:pPr>
              <a:lnSpc>
                <a:spcPct val="90000"/>
              </a:lnSpc>
            </a:pPr>
            <a:r>
              <a:rPr lang="en-US" sz="2800" b="1" dirty="0"/>
              <a:t>Auto Lock </a:t>
            </a:r>
            <a:r>
              <a:rPr lang="en-US" sz="2800" dirty="0"/>
              <a:t>example</a:t>
            </a:r>
            <a:r>
              <a:rPr lang="en-US" sz="2800" b="1" dirty="0"/>
              <a:t> </a:t>
            </a:r>
          </a:p>
        </p:txBody>
      </p:sp>
      <p:cxnSp>
        <p:nvCxnSpPr>
          <p:cNvPr id="5" name="Straight Connector 4"/>
          <p:cNvCxnSpPr/>
          <p:nvPr/>
        </p:nvCxnSpPr>
        <p:spPr>
          <a:xfrm flipH="1">
            <a:off x="2640409" y="3863863"/>
            <a:ext cx="0" cy="1332936"/>
          </a:xfrm>
          <a:prstGeom prst="line">
            <a:avLst/>
          </a:prstGeom>
          <a:ln w="1270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80773" y="3971282"/>
            <a:ext cx="451678" cy="329890"/>
          </a:xfrm>
          <a:prstGeom prst="rect">
            <a:avLst/>
          </a:prstGeom>
          <a:solidFill>
            <a:srgbClr val="EEEDED"/>
          </a:solidFill>
        </p:spPr>
        <p:txBody>
          <a:bodyPr wrap="square" rtlCol="0">
            <a:noAutofit/>
          </a:bodyPr>
          <a:lstStyle/>
          <a:p>
            <a:pPr>
              <a:lnSpc>
                <a:spcPct val="90000"/>
              </a:lnSpc>
            </a:pPr>
            <a:r>
              <a:rPr lang="en-US" dirty="0">
                <a:solidFill>
                  <a:schemeClr val="bg2">
                    <a:lumMod val="50000"/>
                  </a:schemeClr>
                </a:solidFill>
              </a:rPr>
              <a:t>%</a:t>
            </a:r>
          </a:p>
        </p:txBody>
      </p:sp>
      <p:sp>
        <p:nvSpPr>
          <p:cNvPr id="29" name="TextBox 28"/>
          <p:cNvSpPr txBox="1"/>
          <p:nvPr/>
        </p:nvSpPr>
        <p:spPr>
          <a:xfrm>
            <a:off x="7592489" y="3971282"/>
            <a:ext cx="451678" cy="329890"/>
          </a:xfrm>
          <a:prstGeom prst="rect">
            <a:avLst/>
          </a:prstGeom>
          <a:solidFill>
            <a:srgbClr val="EEEDED"/>
          </a:solidFill>
        </p:spPr>
        <p:txBody>
          <a:bodyPr wrap="square" rtlCol="0">
            <a:noAutofit/>
          </a:bodyPr>
          <a:lstStyle/>
          <a:p>
            <a:pPr>
              <a:lnSpc>
                <a:spcPct val="90000"/>
              </a:lnSpc>
            </a:pPr>
            <a:r>
              <a:rPr lang="en-US" dirty="0">
                <a:solidFill>
                  <a:schemeClr val="bg2">
                    <a:lumMod val="50000"/>
                  </a:schemeClr>
                </a:solidFill>
              </a:rPr>
              <a:t>%</a:t>
            </a:r>
          </a:p>
        </p:txBody>
      </p:sp>
      <p:grpSp>
        <p:nvGrpSpPr>
          <p:cNvPr id="37" name="Group 36"/>
          <p:cNvGrpSpPr/>
          <p:nvPr/>
        </p:nvGrpSpPr>
        <p:grpSpPr>
          <a:xfrm>
            <a:off x="2528158" y="1988825"/>
            <a:ext cx="6874919" cy="3244014"/>
            <a:chOff x="4633544" y="2427893"/>
            <a:chExt cx="6874919" cy="3244014"/>
          </a:xfrm>
        </p:grpSpPr>
        <p:grpSp>
          <p:nvGrpSpPr>
            <p:cNvPr id="28" name="Group 27"/>
            <p:cNvGrpSpPr/>
            <p:nvPr/>
          </p:nvGrpSpPr>
          <p:grpSpPr>
            <a:xfrm>
              <a:off x="4739896" y="2427893"/>
              <a:ext cx="6768567" cy="3244014"/>
              <a:chOff x="4683296" y="1913196"/>
              <a:chExt cx="5311348" cy="2592316"/>
            </a:xfrm>
            <a:effectLst>
              <a:outerShdw blurRad="50800" dist="38100" dir="5400000" algn="t" rotWithShape="0">
                <a:prstClr val="black">
                  <a:alpha val="40000"/>
                </a:prstClr>
              </a:outerShdw>
            </a:effectLst>
          </p:grpSpPr>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83296" y="1913196"/>
                <a:ext cx="5311348" cy="2592316"/>
              </a:xfrm>
              <a:prstGeom prst="rect">
                <a:avLst/>
              </a:prstGeom>
            </p:spPr>
          </p:pic>
          <p:sp>
            <p:nvSpPr>
              <p:cNvPr id="11" name="TextBox 10"/>
              <p:cNvSpPr txBox="1">
                <a:spLocks noChangeAspect="1"/>
              </p:cNvSpPr>
              <p:nvPr/>
            </p:nvSpPr>
            <p:spPr>
              <a:xfrm>
                <a:off x="4970079" y="3974010"/>
                <a:ext cx="598626" cy="350929"/>
              </a:xfrm>
              <a:prstGeom prst="rect">
                <a:avLst/>
              </a:prstGeom>
              <a:solidFill>
                <a:schemeClr val="bg2"/>
              </a:solidFill>
            </p:spPr>
            <p:txBody>
              <a:bodyPr wrap="square" rtlCol="0" anchor="b">
                <a:noAutofit/>
              </a:bodyPr>
              <a:lstStyle/>
              <a:p>
                <a:pPr marL="0" marR="0" lvl="0" indent="0" algn="r"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8.90</a:t>
                </a:r>
              </a:p>
            </p:txBody>
          </p:sp>
          <p:sp>
            <p:nvSpPr>
              <p:cNvPr id="12" name="TextBox 11"/>
              <p:cNvSpPr txBox="1">
                <a:spLocks noChangeAspect="1"/>
              </p:cNvSpPr>
              <p:nvPr/>
            </p:nvSpPr>
            <p:spPr>
              <a:xfrm>
                <a:off x="4960339" y="3478538"/>
                <a:ext cx="598626" cy="266056"/>
              </a:xfrm>
              <a:prstGeom prst="rect">
                <a:avLst/>
              </a:prstGeom>
              <a:solidFill>
                <a:schemeClr val="bg2"/>
              </a:solidFill>
            </p:spPr>
            <p:txBody>
              <a:bodyPr wrap="square" rtlCol="0">
                <a:noAutofit/>
              </a:bodyPr>
              <a:lstStyle/>
              <a:p>
                <a:pPr marL="0" marR="0" lvl="0" indent="0" algn="r"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7.77</a:t>
                </a:r>
              </a:p>
            </p:txBody>
          </p:sp>
          <p:sp>
            <p:nvSpPr>
              <p:cNvPr id="13" name="TextBox 12"/>
              <p:cNvSpPr txBox="1">
                <a:spLocks noChangeAspect="1"/>
              </p:cNvSpPr>
              <p:nvPr/>
            </p:nvSpPr>
            <p:spPr>
              <a:xfrm>
                <a:off x="6079844" y="3525156"/>
                <a:ext cx="391293" cy="225201"/>
              </a:xfrm>
              <a:prstGeom prst="rect">
                <a:avLst/>
              </a:prstGeom>
              <a:solidFill>
                <a:schemeClr val="bg2"/>
              </a:solidFill>
            </p:spPr>
            <p:txBody>
              <a:bodyPr wrap="square" rtlCol="0">
                <a:noAutofit/>
              </a:bodyPr>
              <a:lstStyle/>
              <a:p>
                <a:pPr marL="0" marR="0" lvl="0" indent="0" algn="r"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12</a:t>
                </a:r>
              </a:p>
            </p:txBody>
          </p:sp>
          <p:sp>
            <p:nvSpPr>
              <p:cNvPr id="14" name="TextBox 13"/>
              <p:cNvSpPr txBox="1">
                <a:spLocks noChangeAspect="1"/>
              </p:cNvSpPr>
              <p:nvPr/>
            </p:nvSpPr>
            <p:spPr>
              <a:xfrm>
                <a:off x="7945716" y="3525156"/>
                <a:ext cx="184030" cy="211157"/>
              </a:xfrm>
              <a:prstGeom prst="rect">
                <a:avLst/>
              </a:prstGeom>
              <a:solidFill>
                <a:schemeClr val="bg2"/>
              </a:solidFill>
            </p:spPr>
            <p:txBody>
              <a:bodyPr wrap="square" rtlCol="0">
                <a:noAutofit/>
              </a:bodyPr>
              <a:lstStyle/>
              <a:p>
                <a:pPr marL="0" marR="0" lvl="0" indent="0" algn="r"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7</a:t>
                </a:r>
              </a:p>
            </p:txBody>
          </p:sp>
          <p:sp>
            <p:nvSpPr>
              <p:cNvPr id="16" name="TextBox 15"/>
              <p:cNvSpPr txBox="1"/>
              <p:nvPr/>
            </p:nvSpPr>
            <p:spPr>
              <a:xfrm>
                <a:off x="5776111" y="3966909"/>
                <a:ext cx="1382568" cy="448806"/>
              </a:xfrm>
              <a:prstGeom prst="rect">
                <a:avLst/>
              </a:prstGeom>
              <a:solidFill>
                <a:srgbClr val="D9EDF7"/>
              </a:solidFill>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Calibri"/>
                    <a:ea typeface="+mn-ea"/>
                    <a:cs typeface="+mn-cs"/>
                  </a:rPr>
                  <a:t>Manual Lock Requested</a:t>
                </a:r>
              </a:p>
            </p:txBody>
          </p:sp>
          <p:sp>
            <p:nvSpPr>
              <p:cNvPr id="17" name="TextBox 16"/>
              <p:cNvSpPr txBox="1"/>
              <p:nvPr/>
            </p:nvSpPr>
            <p:spPr>
              <a:xfrm>
                <a:off x="7503446" y="3966909"/>
                <a:ext cx="1382568" cy="448806"/>
              </a:xfrm>
              <a:prstGeom prst="rect">
                <a:avLst/>
              </a:prstGeom>
              <a:solidFill>
                <a:srgbClr val="D9EDF7"/>
              </a:solidFill>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Calibri"/>
                    <a:ea typeface="+mn-ea"/>
                    <a:cs typeface="+mn-cs"/>
                  </a:rPr>
                  <a:t>Manual Lock Requested</a:t>
                </a:r>
              </a:p>
            </p:txBody>
          </p:sp>
          <p:sp>
            <p:nvSpPr>
              <p:cNvPr id="18" name="TextBox 17"/>
              <p:cNvSpPr txBox="1"/>
              <p:nvPr/>
            </p:nvSpPr>
            <p:spPr>
              <a:xfrm>
                <a:off x="9087650" y="3424384"/>
                <a:ext cx="841248" cy="459630"/>
              </a:xfrm>
              <a:prstGeom prst="rect">
                <a:avLst/>
              </a:prstGeom>
              <a:solidFill>
                <a:srgbClr val="D9EDF7"/>
              </a:solidFill>
            </p:spPr>
            <p:txBody>
              <a:bodyPr wrap="square" rtlCol="0" anchor="b">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24242"/>
                    </a:solidFill>
                    <a:effectLst/>
                    <a:uLnTx/>
                    <a:uFillTx/>
                    <a:latin typeface="Calibri"/>
                    <a:ea typeface="+mn-ea"/>
                    <a:cs typeface="+mn-cs"/>
                  </a:rPr>
                  <a:t>Target</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24242"/>
                    </a:solidFill>
                    <a:effectLst/>
                    <a:uLnTx/>
                    <a:uFillTx/>
                    <a:latin typeface="Calibri"/>
                    <a:ea typeface="+mn-ea"/>
                    <a:cs typeface="+mn-cs"/>
                  </a:rPr>
                  <a:t>Requested</a:t>
                </a:r>
              </a:p>
            </p:txBody>
          </p:sp>
          <p:sp>
            <p:nvSpPr>
              <p:cNvPr id="19" name="TextBox 18"/>
              <p:cNvSpPr txBox="1"/>
              <p:nvPr/>
            </p:nvSpPr>
            <p:spPr>
              <a:xfrm>
                <a:off x="4694847" y="2709646"/>
                <a:ext cx="856584" cy="640080"/>
              </a:xfrm>
              <a:prstGeom prst="rect">
                <a:avLst/>
              </a:prstGeom>
              <a:solidFill>
                <a:srgbClr val="858A90"/>
              </a:solid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Index Interest Rate %</a:t>
                </a:r>
              </a:p>
            </p:txBody>
          </p:sp>
          <p:sp>
            <p:nvSpPr>
              <p:cNvPr id="20" name="TextBox 19"/>
              <p:cNvSpPr txBox="1"/>
              <p:nvPr/>
            </p:nvSpPr>
            <p:spPr>
              <a:xfrm>
                <a:off x="5991875" y="3086209"/>
                <a:ext cx="1155665" cy="320630"/>
              </a:xfrm>
              <a:prstGeom prst="rect">
                <a:avLst/>
              </a:prstGeom>
              <a:solidFill>
                <a:srgbClr val="858A90"/>
              </a:solid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Upper Target</a:t>
                </a:r>
              </a:p>
            </p:txBody>
          </p:sp>
          <p:sp>
            <p:nvSpPr>
              <p:cNvPr id="21" name="TextBox 20"/>
              <p:cNvSpPr txBox="1"/>
              <p:nvPr/>
            </p:nvSpPr>
            <p:spPr>
              <a:xfrm>
                <a:off x="7581071" y="3095638"/>
                <a:ext cx="1322538" cy="245633"/>
              </a:xfrm>
              <a:prstGeom prst="rect">
                <a:avLst/>
              </a:prstGeom>
              <a:solidFill>
                <a:srgbClr val="858A90"/>
              </a:solidFill>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Lower Target</a:t>
                </a:r>
              </a:p>
            </p:txBody>
          </p:sp>
          <p:sp>
            <p:nvSpPr>
              <p:cNvPr id="22" name="TextBox 21"/>
              <p:cNvSpPr txBox="1"/>
              <p:nvPr/>
            </p:nvSpPr>
            <p:spPr>
              <a:xfrm>
                <a:off x="6691842" y="2700830"/>
                <a:ext cx="1240071" cy="284576"/>
              </a:xfrm>
              <a:prstGeom prst="rect">
                <a:avLst/>
              </a:prstGeom>
              <a:solidFill>
                <a:srgbClr val="858A90"/>
              </a:solidFill>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Auto Lock</a:t>
                </a:r>
              </a:p>
            </p:txBody>
          </p:sp>
          <p:sp>
            <p:nvSpPr>
              <p:cNvPr id="23" name="TextBox 22"/>
              <p:cNvSpPr txBox="1"/>
              <p:nvPr/>
            </p:nvSpPr>
            <p:spPr>
              <a:xfrm>
                <a:off x="6233340" y="1951572"/>
                <a:ext cx="2189066" cy="430406"/>
              </a:xfrm>
              <a:prstGeom prst="rect">
                <a:avLst/>
              </a:prstGeom>
              <a:solidFill>
                <a:srgbClr val="013781"/>
              </a:solidFill>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Automatically</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lock when a target is met</a:t>
                </a:r>
              </a:p>
            </p:txBody>
          </p:sp>
          <p:sp>
            <p:nvSpPr>
              <p:cNvPr id="24" name="TextBox 23"/>
              <p:cNvSpPr txBox="1"/>
              <p:nvPr/>
            </p:nvSpPr>
            <p:spPr>
              <a:xfrm>
                <a:off x="9063395" y="1951572"/>
                <a:ext cx="896112" cy="430406"/>
              </a:xfrm>
              <a:prstGeom prst="rect">
                <a:avLst/>
              </a:prstGeom>
              <a:solidFill>
                <a:srgbClr val="013781"/>
              </a:solidFill>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Manually</a:t>
                </a:r>
                <a:r>
                  <a:rPr kumimoji="0" lang="en-US" sz="1800" b="0" i="0" u="none" strike="noStrike" kern="1200" cap="none" spc="0" normalizeH="0" baseline="0" noProof="0" dirty="0">
                    <a:ln>
                      <a:noFill/>
                    </a:ln>
                    <a:solidFill>
                      <a:srgbClr val="FFFFFF"/>
                    </a:solidFill>
                    <a:effectLst/>
                    <a:uLnTx/>
                    <a:uFillTx/>
                    <a:latin typeface="Calibri"/>
                    <a:ea typeface="+mn-ea"/>
                    <a:cs typeface="+mn-cs"/>
                  </a:rPr>
                  <a:t> lock now</a:t>
                </a:r>
              </a:p>
            </p:txBody>
          </p:sp>
          <p:sp>
            <p:nvSpPr>
              <p:cNvPr id="25" name="TextBox 24"/>
              <p:cNvSpPr txBox="1"/>
              <p:nvPr/>
            </p:nvSpPr>
            <p:spPr>
              <a:xfrm>
                <a:off x="9101410" y="2923276"/>
                <a:ext cx="840889" cy="483563"/>
              </a:xfrm>
              <a:prstGeom prst="rect">
                <a:avLst/>
              </a:prstGeom>
              <a:solidFill>
                <a:srgbClr val="858A90"/>
              </a:solidFill>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Manual Lock</a:t>
                </a:r>
              </a:p>
            </p:txBody>
          </p:sp>
        </p:grpSp>
        <p:sp>
          <p:nvSpPr>
            <p:cNvPr id="44" name="Rectangle 43"/>
            <p:cNvSpPr/>
            <p:nvPr/>
          </p:nvSpPr>
          <p:spPr>
            <a:xfrm>
              <a:off x="4633544" y="2475073"/>
              <a:ext cx="1253016" cy="8800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grpSp>
      <p:sp>
        <p:nvSpPr>
          <p:cNvPr id="6" name="TextBox 5"/>
          <p:cNvSpPr txBox="1"/>
          <p:nvPr/>
        </p:nvSpPr>
        <p:spPr>
          <a:xfrm>
            <a:off x="5380773" y="3984110"/>
            <a:ext cx="394070" cy="316066"/>
          </a:xfrm>
          <a:prstGeom prst="rect">
            <a:avLst/>
          </a:prstGeom>
          <a:solidFill>
            <a:srgbClr val="EEEDED"/>
          </a:solidFill>
        </p:spPr>
        <p:txBody>
          <a:bodyPr wrap="square" rtlCol="0">
            <a:noAutofit/>
          </a:bodyPr>
          <a:lstStyle/>
          <a:p>
            <a:pPr>
              <a:lnSpc>
                <a:spcPct val="90000"/>
              </a:lnSpc>
            </a:pPr>
            <a:r>
              <a:rPr lang="en-US" dirty="0">
                <a:solidFill>
                  <a:schemeClr val="bg2">
                    <a:lumMod val="50000"/>
                  </a:schemeClr>
                </a:solidFill>
              </a:rPr>
              <a:t>%</a:t>
            </a:r>
          </a:p>
        </p:txBody>
      </p:sp>
      <p:sp>
        <p:nvSpPr>
          <p:cNvPr id="38" name="TextBox 37"/>
          <p:cNvSpPr txBox="1"/>
          <p:nvPr/>
        </p:nvSpPr>
        <p:spPr>
          <a:xfrm>
            <a:off x="7585776" y="3984110"/>
            <a:ext cx="394070" cy="316066"/>
          </a:xfrm>
          <a:prstGeom prst="rect">
            <a:avLst/>
          </a:prstGeom>
          <a:solidFill>
            <a:srgbClr val="EEEDED"/>
          </a:solidFill>
        </p:spPr>
        <p:txBody>
          <a:bodyPr wrap="square" rtlCol="0">
            <a:noAutofit/>
          </a:bodyPr>
          <a:lstStyle/>
          <a:p>
            <a:pPr>
              <a:lnSpc>
                <a:spcPct val="90000"/>
              </a:lnSpc>
            </a:pPr>
            <a:r>
              <a:rPr lang="en-US" dirty="0">
                <a:solidFill>
                  <a:schemeClr val="bg2">
                    <a:lumMod val="50000"/>
                  </a:schemeClr>
                </a:solidFill>
              </a:rPr>
              <a:t>%</a:t>
            </a:r>
          </a:p>
        </p:txBody>
      </p:sp>
      <p:sp>
        <p:nvSpPr>
          <p:cNvPr id="40" name="Rectangle 39"/>
          <p:cNvSpPr/>
          <p:nvPr/>
        </p:nvSpPr>
        <p:spPr>
          <a:xfrm>
            <a:off x="6099004" y="3952937"/>
            <a:ext cx="223099" cy="415175"/>
          </a:xfrm>
          <a:prstGeom prst="rect">
            <a:avLst/>
          </a:prstGeom>
          <a:solidFill>
            <a:srgbClr val="D9ED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41" name="Rectangle 40"/>
          <p:cNvSpPr/>
          <p:nvPr/>
        </p:nvSpPr>
        <p:spPr>
          <a:xfrm>
            <a:off x="3892730" y="3952937"/>
            <a:ext cx="223099" cy="403249"/>
          </a:xfrm>
          <a:prstGeom prst="rect">
            <a:avLst/>
          </a:prstGeom>
          <a:solidFill>
            <a:srgbClr val="D9ED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39" name="Down Arrow 38"/>
          <p:cNvSpPr/>
          <p:nvPr/>
        </p:nvSpPr>
        <p:spPr>
          <a:xfrm>
            <a:off x="6107351" y="4035532"/>
            <a:ext cx="206044" cy="22638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42" name="Down Arrow 41"/>
          <p:cNvSpPr/>
          <p:nvPr/>
        </p:nvSpPr>
        <p:spPr>
          <a:xfrm rot="10800000">
            <a:off x="3884022" y="4032794"/>
            <a:ext cx="206044" cy="22638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43" name="Rectangle 42"/>
          <p:cNvSpPr/>
          <p:nvPr/>
        </p:nvSpPr>
        <p:spPr>
          <a:xfrm>
            <a:off x="4128006" y="3964582"/>
            <a:ext cx="1146416" cy="403530"/>
          </a:xfrm>
          <a:prstGeom prst="rect">
            <a:avLst/>
          </a:prstGeom>
          <a:noFill/>
          <a:ln w="38100">
            <a:solidFill>
              <a:srgbClr val="FEBF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47" name="Rectangle 46"/>
          <p:cNvSpPr/>
          <p:nvPr/>
        </p:nvSpPr>
        <p:spPr>
          <a:xfrm>
            <a:off x="6333668" y="3944219"/>
            <a:ext cx="1146416" cy="403530"/>
          </a:xfrm>
          <a:prstGeom prst="rect">
            <a:avLst/>
          </a:prstGeom>
          <a:noFill/>
          <a:ln w="38100">
            <a:solidFill>
              <a:srgbClr val="FEBF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48" name="Rectangle 47"/>
          <p:cNvSpPr/>
          <p:nvPr/>
        </p:nvSpPr>
        <p:spPr>
          <a:xfrm>
            <a:off x="8532422" y="4610075"/>
            <a:ext cx="518463" cy="403530"/>
          </a:xfrm>
          <a:prstGeom prst="rect">
            <a:avLst/>
          </a:prstGeom>
          <a:noFill/>
          <a:ln w="38100">
            <a:solidFill>
              <a:srgbClr val="FEBF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4" name="Slide Number Placeholder 3">
            <a:extLst>
              <a:ext uri="{FF2B5EF4-FFF2-40B4-BE49-F238E27FC236}">
                <a16:creationId xmlns:a16="http://schemas.microsoft.com/office/drawing/2014/main" id="{4E366837-D0F3-4EF1-BDD6-CDC1A4C56A6F}"/>
              </a:ext>
            </a:extLst>
          </p:cNvPr>
          <p:cNvSpPr>
            <a:spLocks noGrp="1"/>
          </p:cNvSpPr>
          <p:nvPr>
            <p:ph type="sldNum" sz="quarter" idx="11"/>
          </p:nvPr>
        </p:nvSpPr>
        <p:spPr/>
        <p:txBody>
          <a:bodyPr/>
          <a:lstStyle/>
          <a:p>
            <a:fld id="{67FC5CDF-15F9-4054-9F50-C9080AAD3281}" type="slidenum">
              <a:rPr lang="en-US" smtClean="0"/>
              <a:pPr/>
              <a:t>21</a:t>
            </a:fld>
            <a:endParaRPr lang="en-US" dirty="0"/>
          </a:p>
        </p:txBody>
      </p:sp>
    </p:spTree>
    <p:custDataLst>
      <p:tags r:id="rId1"/>
    </p:custDataLst>
    <p:extLst>
      <p:ext uri="{BB962C8B-B14F-4D97-AF65-F5344CB8AC3E}">
        <p14:creationId xmlns:p14="http://schemas.microsoft.com/office/powerpoint/2010/main" val="2980338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0414937" cy="1412755"/>
          </a:xfrm>
          <a:prstGeom prst="rect">
            <a:avLst/>
          </a:prstGeom>
          <a:solidFill>
            <a:srgbClr val="002C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3" name="Slide Number Placeholder 2"/>
          <p:cNvSpPr>
            <a:spLocks noGrp="1"/>
          </p:cNvSpPr>
          <p:nvPr>
            <p:ph type="sldNum" sz="quarter" idx="11"/>
          </p:nvPr>
        </p:nvSpPr>
        <p:spPr/>
        <p:txBody>
          <a:bodyPr/>
          <a:lstStyle/>
          <a:p>
            <a:pPr marL="0" marR="0" lvl="0" indent="0" algn="l" defTabSz="1088167" rtl="0" eaLnBrk="1" fontAlgn="auto" latinLnBrk="0" hangingPunct="1">
              <a:lnSpc>
                <a:spcPct val="100000"/>
              </a:lnSpc>
              <a:spcBef>
                <a:spcPts val="0"/>
              </a:spcBef>
              <a:spcAft>
                <a:spcPts val="0"/>
              </a:spcAft>
              <a:buClrTx/>
              <a:buSzTx/>
              <a:buFontTx/>
              <a:buNone/>
              <a:tabLst/>
              <a:defRPr/>
            </a:pPr>
            <a:fld id="{67FC5CDF-15F9-4054-9F50-C9080AAD3281}" type="slidenum">
              <a:rPr kumimoji="0" lang="en-US" sz="800" b="0" i="0" u="none" strike="noStrike" kern="1200" cap="none" spc="0" normalizeH="0" baseline="0" noProof="0" smtClean="0">
                <a:ln>
                  <a:noFill/>
                </a:ln>
                <a:solidFill>
                  <a:srgbClr val="4D4D4D"/>
                </a:solidFill>
                <a:effectLst/>
                <a:uLnTx/>
                <a:uFillTx/>
                <a:latin typeface="Calibri" panose="020F0502020204030204" pitchFamily="34" charset="0"/>
                <a:ea typeface="+mn-ea"/>
                <a:cs typeface="+mn-cs"/>
              </a:rPr>
              <a:pPr marL="0" marR="0" lvl="0" indent="0" algn="l" defTabSz="1088167"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srgbClr val="4D4D4D"/>
              </a:solidFill>
              <a:effectLst/>
              <a:uLnTx/>
              <a:uFillTx/>
              <a:latin typeface="Calibri" panose="020F0502020204030204" pitchFamily="34" charset="0"/>
              <a:ea typeface="+mn-ea"/>
              <a:cs typeface="+mn-cs"/>
            </a:endParaRPr>
          </a:p>
        </p:txBody>
      </p:sp>
      <p:sp>
        <p:nvSpPr>
          <p:cNvPr id="6" name="Text Placeholder 5"/>
          <p:cNvSpPr>
            <a:spLocks noGrp="1"/>
          </p:cNvSpPr>
          <p:nvPr>
            <p:ph type="body" sz="quarter" idx="4294967295"/>
          </p:nvPr>
        </p:nvSpPr>
        <p:spPr>
          <a:xfrm>
            <a:off x="107970" y="306460"/>
            <a:ext cx="9793288" cy="1181683"/>
          </a:xfrm>
        </p:spPr>
        <p:txBody>
          <a:bodyPr>
            <a:normAutofit/>
          </a:bodyPr>
          <a:lstStyle/>
          <a:p>
            <a:r>
              <a:rPr lang="en-US" sz="4400" dirty="0" smtClean="0">
                <a:solidFill>
                  <a:schemeClr val="bg2"/>
                </a:solidFill>
              </a:rPr>
              <a:t>How to lock in a Multi-year strategy</a:t>
            </a:r>
            <a:endParaRPr lang="en-US" sz="4400" b="1" dirty="0">
              <a:solidFill>
                <a:schemeClr val="bg2"/>
              </a:solidFill>
            </a:endParaRPr>
          </a:p>
        </p:txBody>
      </p:sp>
      <p:sp>
        <p:nvSpPr>
          <p:cNvPr id="17" name="Rectangle 16"/>
          <p:cNvSpPr/>
          <p:nvPr/>
        </p:nvSpPr>
        <p:spPr>
          <a:xfrm>
            <a:off x="7131338" y="1886273"/>
            <a:ext cx="4678106" cy="707886"/>
          </a:xfrm>
          <a:prstGeom prst="rect">
            <a:avLst/>
          </a:prstGeom>
          <a:ln>
            <a:noFill/>
          </a:ln>
        </p:spPr>
        <p:txBody>
          <a:bodyPr wrap="squar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F898F"/>
                </a:solidFill>
                <a:effectLst/>
                <a:uLnTx/>
                <a:uFillTx/>
                <a:latin typeface="Calibri"/>
                <a:ea typeface="+mn-ea"/>
                <a:cs typeface="+mn-cs"/>
              </a:rPr>
              <a:t>Lock it in &amp; go again</a:t>
            </a:r>
          </a:p>
        </p:txBody>
      </p:sp>
      <p:sp>
        <p:nvSpPr>
          <p:cNvPr id="7" name="Rectangle 6"/>
          <p:cNvSpPr/>
          <p:nvPr/>
        </p:nvSpPr>
        <p:spPr>
          <a:xfrm>
            <a:off x="783713" y="1873611"/>
            <a:ext cx="4147704" cy="707886"/>
          </a:xfrm>
          <a:prstGeom prst="rect">
            <a:avLst/>
          </a:prstGeom>
        </p:spPr>
        <p:txBody>
          <a:bodyPr wrap="squar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C3048"/>
                </a:solidFill>
                <a:effectLst/>
                <a:uLnTx/>
                <a:uFillTx/>
                <a:latin typeface="Calibri"/>
                <a:ea typeface="+mn-ea"/>
                <a:cs typeface="+mn-cs"/>
              </a:rPr>
              <a:t>MY point-to-point </a:t>
            </a:r>
          </a:p>
        </p:txBody>
      </p:sp>
      <p:grpSp>
        <p:nvGrpSpPr>
          <p:cNvPr id="34" name="Group 33"/>
          <p:cNvGrpSpPr>
            <a:grpSpLocks noChangeAspect="1"/>
          </p:cNvGrpSpPr>
          <p:nvPr/>
        </p:nvGrpSpPr>
        <p:grpSpPr>
          <a:xfrm>
            <a:off x="2745624" y="3186630"/>
            <a:ext cx="2155688" cy="2028140"/>
            <a:chOff x="8670522" y="4850661"/>
            <a:chExt cx="1476611" cy="1389240"/>
          </a:xfrm>
          <a:solidFill>
            <a:srgbClr val="AF9EB9"/>
          </a:solidFill>
        </p:grpSpPr>
        <p:sp>
          <p:nvSpPr>
            <p:cNvPr id="36" name="Freeform 365"/>
            <p:cNvSpPr>
              <a:spLocks noEditPoints="1"/>
            </p:cNvSpPr>
            <p:nvPr/>
          </p:nvSpPr>
          <p:spPr bwMode="auto">
            <a:xfrm>
              <a:off x="8993804" y="5920987"/>
              <a:ext cx="192222" cy="318914"/>
            </a:xfrm>
            <a:custGeom>
              <a:avLst/>
              <a:gdLst>
                <a:gd name="T0" fmla="*/ 22 w 25"/>
                <a:gd name="T1" fmla="*/ 0 h 41"/>
                <a:gd name="T2" fmla="*/ 3 w 25"/>
                <a:gd name="T3" fmla="*/ 0 h 41"/>
                <a:gd name="T4" fmla="*/ 0 w 25"/>
                <a:gd name="T5" fmla="*/ 3 h 41"/>
                <a:gd name="T6" fmla="*/ 0 w 25"/>
                <a:gd name="T7" fmla="*/ 38 h 41"/>
                <a:gd name="T8" fmla="*/ 3 w 25"/>
                <a:gd name="T9" fmla="*/ 41 h 41"/>
                <a:gd name="T10" fmla="*/ 22 w 25"/>
                <a:gd name="T11" fmla="*/ 41 h 41"/>
                <a:gd name="T12" fmla="*/ 25 w 25"/>
                <a:gd name="T13" fmla="*/ 38 h 41"/>
                <a:gd name="T14" fmla="*/ 25 w 25"/>
                <a:gd name="T15" fmla="*/ 3 h 41"/>
                <a:gd name="T16" fmla="*/ 22 w 25"/>
                <a:gd name="T17" fmla="*/ 0 h 41"/>
                <a:gd name="T18" fmla="*/ 19 w 25"/>
                <a:gd name="T19" fmla="*/ 35 h 41"/>
                <a:gd name="T20" fmla="*/ 6 w 25"/>
                <a:gd name="T21" fmla="*/ 35 h 41"/>
                <a:gd name="T22" fmla="*/ 6 w 25"/>
                <a:gd name="T23" fmla="*/ 6 h 41"/>
                <a:gd name="T24" fmla="*/ 19 w 25"/>
                <a:gd name="T25" fmla="*/ 6 h 41"/>
                <a:gd name="T26" fmla="*/ 19 w 25"/>
                <a:gd name="T27"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41">
                  <a:moveTo>
                    <a:pt x="22" y="0"/>
                  </a:moveTo>
                  <a:cubicBezTo>
                    <a:pt x="3" y="0"/>
                    <a:pt x="3" y="0"/>
                    <a:pt x="3" y="0"/>
                  </a:cubicBezTo>
                  <a:cubicBezTo>
                    <a:pt x="1" y="0"/>
                    <a:pt x="0" y="1"/>
                    <a:pt x="0" y="3"/>
                  </a:cubicBezTo>
                  <a:cubicBezTo>
                    <a:pt x="0" y="38"/>
                    <a:pt x="0" y="38"/>
                    <a:pt x="0" y="38"/>
                  </a:cubicBezTo>
                  <a:cubicBezTo>
                    <a:pt x="0" y="40"/>
                    <a:pt x="1" y="41"/>
                    <a:pt x="3" y="41"/>
                  </a:cubicBezTo>
                  <a:cubicBezTo>
                    <a:pt x="22" y="41"/>
                    <a:pt x="22" y="41"/>
                    <a:pt x="22" y="41"/>
                  </a:cubicBezTo>
                  <a:cubicBezTo>
                    <a:pt x="24" y="41"/>
                    <a:pt x="25" y="40"/>
                    <a:pt x="25" y="38"/>
                  </a:cubicBezTo>
                  <a:cubicBezTo>
                    <a:pt x="25" y="3"/>
                    <a:pt x="25" y="3"/>
                    <a:pt x="25" y="3"/>
                  </a:cubicBezTo>
                  <a:cubicBezTo>
                    <a:pt x="25" y="1"/>
                    <a:pt x="24" y="0"/>
                    <a:pt x="22" y="0"/>
                  </a:cubicBezTo>
                  <a:close/>
                  <a:moveTo>
                    <a:pt x="19" y="35"/>
                  </a:moveTo>
                  <a:cubicBezTo>
                    <a:pt x="6" y="35"/>
                    <a:pt x="6" y="35"/>
                    <a:pt x="6" y="35"/>
                  </a:cubicBezTo>
                  <a:cubicBezTo>
                    <a:pt x="6" y="6"/>
                    <a:pt x="6" y="6"/>
                    <a:pt x="6" y="6"/>
                  </a:cubicBezTo>
                  <a:cubicBezTo>
                    <a:pt x="19" y="6"/>
                    <a:pt x="19" y="6"/>
                    <a:pt x="19" y="6"/>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37" name="Freeform 366"/>
            <p:cNvSpPr>
              <a:spLocks noEditPoints="1"/>
            </p:cNvSpPr>
            <p:nvPr/>
          </p:nvSpPr>
          <p:spPr bwMode="auto">
            <a:xfrm>
              <a:off x="9954911" y="5383639"/>
              <a:ext cx="192222" cy="856259"/>
            </a:xfrm>
            <a:custGeom>
              <a:avLst/>
              <a:gdLst>
                <a:gd name="T0" fmla="*/ 23 w 25"/>
                <a:gd name="T1" fmla="*/ 0 h 111"/>
                <a:gd name="T2" fmla="*/ 3 w 25"/>
                <a:gd name="T3" fmla="*/ 0 h 111"/>
                <a:gd name="T4" fmla="*/ 0 w 25"/>
                <a:gd name="T5" fmla="*/ 3 h 111"/>
                <a:gd name="T6" fmla="*/ 0 w 25"/>
                <a:gd name="T7" fmla="*/ 108 h 111"/>
                <a:gd name="T8" fmla="*/ 3 w 25"/>
                <a:gd name="T9" fmla="*/ 111 h 111"/>
                <a:gd name="T10" fmla="*/ 23 w 25"/>
                <a:gd name="T11" fmla="*/ 111 h 111"/>
                <a:gd name="T12" fmla="*/ 25 w 25"/>
                <a:gd name="T13" fmla="*/ 108 h 111"/>
                <a:gd name="T14" fmla="*/ 25 w 25"/>
                <a:gd name="T15" fmla="*/ 3 h 111"/>
                <a:gd name="T16" fmla="*/ 23 w 25"/>
                <a:gd name="T17" fmla="*/ 0 h 111"/>
                <a:gd name="T18" fmla="*/ 20 w 25"/>
                <a:gd name="T19" fmla="*/ 105 h 111"/>
                <a:gd name="T20" fmla="*/ 6 w 25"/>
                <a:gd name="T21" fmla="*/ 105 h 111"/>
                <a:gd name="T22" fmla="*/ 6 w 25"/>
                <a:gd name="T23" fmla="*/ 6 h 111"/>
                <a:gd name="T24" fmla="*/ 20 w 25"/>
                <a:gd name="T25" fmla="*/ 6 h 111"/>
                <a:gd name="T26" fmla="*/ 20 w 25"/>
                <a:gd name="T27" fmla="*/ 10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11">
                  <a:moveTo>
                    <a:pt x="23" y="0"/>
                  </a:moveTo>
                  <a:cubicBezTo>
                    <a:pt x="3" y="0"/>
                    <a:pt x="3" y="0"/>
                    <a:pt x="3" y="0"/>
                  </a:cubicBezTo>
                  <a:cubicBezTo>
                    <a:pt x="2" y="0"/>
                    <a:pt x="0" y="1"/>
                    <a:pt x="0" y="3"/>
                  </a:cubicBezTo>
                  <a:cubicBezTo>
                    <a:pt x="0" y="108"/>
                    <a:pt x="0" y="108"/>
                    <a:pt x="0" y="108"/>
                  </a:cubicBezTo>
                  <a:cubicBezTo>
                    <a:pt x="0" y="110"/>
                    <a:pt x="2" y="111"/>
                    <a:pt x="3" y="111"/>
                  </a:cubicBezTo>
                  <a:cubicBezTo>
                    <a:pt x="23" y="111"/>
                    <a:pt x="23" y="111"/>
                    <a:pt x="23" y="111"/>
                  </a:cubicBezTo>
                  <a:cubicBezTo>
                    <a:pt x="24" y="111"/>
                    <a:pt x="25" y="110"/>
                    <a:pt x="25" y="108"/>
                  </a:cubicBezTo>
                  <a:cubicBezTo>
                    <a:pt x="25" y="3"/>
                    <a:pt x="25" y="3"/>
                    <a:pt x="25" y="3"/>
                  </a:cubicBezTo>
                  <a:cubicBezTo>
                    <a:pt x="25" y="1"/>
                    <a:pt x="24" y="0"/>
                    <a:pt x="23" y="0"/>
                  </a:cubicBezTo>
                  <a:close/>
                  <a:moveTo>
                    <a:pt x="20" y="105"/>
                  </a:moveTo>
                  <a:cubicBezTo>
                    <a:pt x="6" y="105"/>
                    <a:pt x="6" y="105"/>
                    <a:pt x="6" y="105"/>
                  </a:cubicBezTo>
                  <a:cubicBezTo>
                    <a:pt x="6" y="6"/>
                    <a:pt x="6" y="6"/>
                    <a:pt x="6" y="6"/>
                  </a:cubicBezTo>
                  <a:cubicBezTo>
                    <a:pt x="20" y="6"/>
                    <a:pt x="20" y="6"/>
                    <a:pt x="20" y="6"/>
                  </a:cubicBezTo>
                  <a:lnTo>
                    <a:pt x="2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38" name="Freeform 367"/>
            <p:cNvSpPr>
              <a:spLocks noEditPoints="1"/>
            </p:cNvSpPr>
            <p:nvPr/>
          </p:nvSpPr>
          <p:spPr bwMode="auto">
            <a:xfrm>
              <a:off x="9640367" y="5584598"/>
              <a:ext cx="192222" cy="655301"/>
            </a:xfrm>
            <a:custGeom>
              <a:avLst/>
              <a:gdLst>
                <a:gd name="T0" fmla="*/ 22 w 25"/>
                <a:gd name="T1" fmla="*/ 0 h 85"/>
                <a:gd name="T2" fmla="*/ 2 w 25"/>
                <a:gd name="T3" fmla="*/ 0 h 85"/>
                <a:gd name="T4" fmla="*/ 0 w 25"/>
                <a:gd name="T5" fmla="*/ 3 h 85"/>
                <a:gd name="T6" fmla="*/ 0 w 25"/>
                <a:gd name="T7" fmla="*/ 82 h 85"/>
                <a:gd name="T8" fmla="*/ 2 w 25"/>
                <a:gd name="T9" fmla="*/ 85 h 85"/>
                <a:gd name="T10" fmla="*/ 22 w 25"/>
                <a:gd name="T11" fmla="*/ 85 h 85"/>
                <a:gd name="T12" fmla="*/ 25 w 25"/>
                <a:gd name="T13" fmla="*/ 82 h 85"/>
                <a:gd name="T14" fmla="*/ 25 w 25"/>
                <a:gd name="T15" fmla="*/ 3 h 85"/>
                <a:gd name="T16" fmla="*/ 22 w 25"/>
                <a:gd name="T17" fmla="*/ 0 h 85"/>
                <a:gd name="T18" fmla="*/ 19 w 25"/>
                <a:gd name="T19" fmla="*/ 79 h 85"/>
                <a:gd name="T20" fmla="*/ 5 w 25"/>
                <a:gd name="T21" fmla="*/ 79 h 85"/>
                <a:gd name="T22" fmla="*/ 5 w 25"/>
                <a:gd name="T23" fmla="*/ 6 h 85"/>
                <a:gd name="T24" fmla="*/ 19 w 25"/>
                <a:gd name="T25" fmla="*/ 6 h 85"/>
                <a:gd name="T26" fmla="*/ 19 w 25"/>
                <a:gd name="T2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85">
                  <a:moveTo>
                    <a:pt x="22" y="0"/>
                  </a:moveTo>
                  <a:cubicBezTo>
                    <a:pt x="2" y="0"/>
                    <a:pt x="2" y="0"/>
                    <a:pt x="2" y="0"/>
                  </a:cubicBezTo>
                  <a:cubicBezTo>
                    <a:pt x="1" y="0"/>
                    <a:pt x="0" y="2"/>
                    <a:pt x="0" y="3"/>
                  </a:cubicBezTo>
                  <a:cubicBezTo>
                    <a:pt x="0" y="82"/>
                    <a:pt x="0" y="82"/>
                    <a:pt x="0" y="82"/>
                  </a:cubicBezTo>
                  <a:cubicBezTo>
                    <a:pt x="0" y="84"/>
                    <a:pt x="1" y="85"/>
                    <a:pt x="2" y="85"/>
                  </a:cubicBezTo>
                  <a:cubicBezTo>
                    <a:pt x="22" y="85"/>
                    <a:pt x="22" y="85"/>
                    <a:pt x="22" y="85"/>
                  </a:cubicBezTo>
                  <a:cubicBezTo>
                    <a:pt x="23" y="85"/>
                    <a:pt x="25" y="84"/>
                    <a:pt x="25" y="82"/>
                  </a:cubicBezTo>
                  <a:cubicBezTo>
                    <a:pt x="25" y="3"/>
                    <a:pt x="25" y="3"/>
                    <a:pt x="25" y="3"/>
                  </a:cubicBezTo>
                  <a:cubicBezTo>
                    <a:pt x="25" y="2"/>
                    <a:pt x="23" y="0"/>
                    <a:pt x="22" y="0"/>
                  </a:cubicBezTo>
                  <a:close/>
                  <a:moveTo>
                    <a:pt x="19" y="79"/>
                  </a:moveTo>
                  <a:cubicBezTo>
                    <a:pt x="5" y="79"/>
                    <a:pt x="5" y="79"/>
                    <a:pt x="5" y="79"/>
                  </a:cubicBezTo>
                  <a:cubicBezTo>
                    <a:pt x="5" y="6"/>
                    <a:pt x="5" y="6"/>
                    <a:pt x="5" y="6"/>
                  </a:cubicBezTo>
                  <a:cubicBezTo>
                    <a:pt x="19" y="6"/>
                    <a:pt x="19" y="6"/>
                    <a:pt x="19" y="6"/>
                  </a:cubicBezTo>
                  <a:lnTo>
                    <a:pt x="19"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39" name="Freeform 368"/>
            <p:cNvSpPr>
              <a:spLocks noEditPoints="1"/>
            </p:cNvSpPr>
            <p:nvPr/>
          </p:nvSpPr>
          <p:spPr bwMode="auto">
            <a:xfrm>
              <a:off x="9317085" y="5746240"/>
              <a:ext cx="192222" cy="493661"/>
            </a:xfrm>
            <a:custGeom>
              <a:avLst/>
              <a:gdLst>
                <a:gd name="T0" fmla="*/ 22 w 25"/>
                <a:gd name="T1" fmla="*/ 0 h 64"/>
                <a:gd name="T2" fmla="*/ 3 w 25"/>
                <a:gd name="T3" fmla="*/ 0 h 64"/>
                <a:gd name="T4" fmla="*/ 0 w 25"/>
                <a:gd name="T5" fmla="*/ 3 h 64"/>
                <a:gd name="T6" fmla="*/ 0 w 25"/>
                <a:gd name="T7" fmla="*/ 61 h 64"/>
                <a:gd name="T8" fmla="*/ 3 w 25"/>
                <a:gd name="T9" fmla="*/ 64 h 64"/>
                <a:gd name="T10" fmla="*/ 22 w 25"/>
                <a:gd name="T11" fmla="*/ 64 h 64"/>
                <a:gd name="T12" fmla="*/ 25 w 25"/>
                <a:gd name="T13" fmla="*/ 61 h 64"/>
                <a:gd name="T14" fmla="*/ 25 w 25"/>
                <a:gd name="T15" fmla="*/ 3 h 64"/>
                <a:gd name="T16" fmla="*/ 22 w 25"/>
                <a:gd name="T17" fmla="*/ 0 h 64"/>
                <a:gd name="T18" fmla="*/ 19 w 25"/>
                <a:gd name="T19" fmla="*/ 58 h 64"/>
                <a:gd name="T20" fmla="*/ 6 w 25"/>
                <a:gd name="T21" fmla="*/ 58 h 64"/>
                <a:gd name="T22" fmla="*/ 6 w 25"/>
                <a:gd name="T23" fmla="*/ 6 h 64"/>
                <a:gd name="T24" fmla="*/ 19 w 25"/>
                <a:gd name="T25" fmla="*/ 6 h 64"/>
                <a:gd name="T26" fmla="*/ 19 w 25"/>
                <a:gd name="T27"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64">
                  <a:moveTo>
                    <a:pt x="22" y="0"/>
                  </a:moveTo>
                  <a:cubicBezTo>
                    <a:pt x="3" y="0"/>
                    <a:pt x="3" y="0"/>
                    <a:pt x="3" y="0"/>
                  </a:cubicBezTo>
                  <a:cubicBezTo>
                    <a:pt x="1" y="0"/>
                    <a:pt x="0" y="1"/>
                    <a:pt x="0" y="3"/>
                  </a:cubicBezTo>
                  <a:cubicBezTo>
                    <a:pt x="0" y="61"/>
                    <a:pt x="0" y="61"/>
                    <a:pt x="0" y="61"/>
                  </a:cubicBezTo>
                  <a:cubicBezTo>
                    <a:pt x="0" y="63"/>
                    <a:pt x="1" y="64"/>
                    <a:pt x="3" y="64"/>
                  </a:cubicBezTo>
                  <a:cubicBezTo>
                    <a:pt x="22" y="64"/>
                    <a:pt x="22" y="64"/>
                    <a:pt x="22" y="64"/>
                  </a:cubicBezTo>
                  <a:cubicBezTo>
                    <a:pt x="24" y="64"/>
                    <a:pt x="25" y="63"/>
                    <a:pt x="25" y="61"/>
                  </a:cubicBezTo>
                  <a:cubicBezTo>
                    <a:pt x="25" y="3"/>
                    <a:pt x="25" y="3"/>
                    <a:pt x="25" y="3"/>
                  </a:cubicBezTo>
                  <a:cubicBezTo>
                    <a:pt x="25" y="1"/>
                    <a:pt x="24" y="0"/>
                    <a:pt x="22" y="0"/>
                  </a:cubicBezTo>
                  <a:close/>
                  <a:moveTo>
                    <a:pt x="19" y="58"/>
                  </a:moveTo>
                  <a:cubicBezTo>
                    <a:pt x="6" y="58"/>
                    <a:pt x="6" y="58"/>
                    <a:pt x="6" y="58"/>
                  </a:cubicBezTo>
                  <a:cubicBezTo>
                    <a:pt x="6" y="6"/>
                    <a:pt x="6" y="6"/>
                    <a:pt x="6" y="6"/>
                  </a:cubicBezTo>
                  <a:cubicBezTo>
                    <a:pt x="19" y="6"/>
                    <a:pt x="19" y="6"/>
                    <a:pt x="19" y="6"/>
                  </a:cubicBezTo>
                  <a:lnTo>
                    <a:pt x="1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40" name="Freeform 369"/>
            <p:cNvSpPr>
              <a:spLocks noEditPoints="1"/>
            </p:cNvSpPr>
            <p:nvPr/>
          </p:nvSpPr>
          <p:spPr bwMode="auto">
            <a:xfrm>
              <a:off x="8670522" y="6008360"/>
              <a:ext cx="200959" cy="231541"/>
            </a:xfrm>
            <a:custGeom>
              <a:avLst/>
              <a:gdLst>
                <a:gd name="T0" fmla="*/ 23 w 26"/>
                <a:gd name="T1" fmla="*/ 0 h 30"/>
                <a:gd name="T2" fmla="*/ 3 w 26"/>
                <a:gd name="T3" fmla="*/ 0 h 30"/>
                <a:gd name="T4" fmla="*/ 0 w 26"/>
                <a:gd name="T5" fmla="*/ 3 h 30"/>
                <a:gd name="T6" fmla="*/ 0 w 26"/>
                <a:gd name="T7" fmla="*/ 27 h 30"/>
                <a:gd name="T8" fmla="*/ 3 w 26"/>
                <a:gd name="T9" fmla="*/ 30 h 30"/>
                <a:gd name="T10" fmla="*/ 23 w 26"/>
                <a:gd name="T11" fmla="*/ 30 h 30"/>
                <a:gd name="T12" fmla="*/ 26 w 26"/>
                <a:gd name="T13" fmla="*/ 27 h 30"/>
                <a:gd name="T14" fmla="*/ 26 w 26"/>
                <a:gd name="T15" fmla="*/ 3 h 30"/>
                <a:gd name="T16" fmla="*/ 23 w 26"/>
                <a:gd name="T17" fmla="*/ 0 h 30"/>
                <a:gd name="T18" fmla="*/ 20 w 26"/>
                <a:gd name="T19" fmla="*/ 24 h 30"/>
                <a:gd name="T20" fmla="*/ 6 w 26"/>
                <a:gd name="T21" fmla="*/ 24 h 30"/>
                <a:gd name="T22" fmla="*/ 6 w 26"/>
                <a:gd name="T23" fmla="*/ 6 h 30"/>
                <a:gd name="T24" fmla="*/ 20 w 26"/>
                <a:gd name="T25" fmla="*/ 6 h 30"/>
                <a:gd name="T26" fmla="*/ 20 w 26"/>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0">
                  <a:moveTo>
                    <a:pt x="23" y="0"/>
                  </a:moveTo>
                  <a:cubicBezTo>
                    <a:pt x="3" y="0"/>
                    <a:pt x="3" y="0"/>
                    <a:pt x="3" y="0"/>
                  </a:cubicBezTo>
                  <a:cubicBezTo>
                    <a:pt x="2" y="0"/>
                    <a:pt x="0" y="2"/>
                    <a:pt x="0" y="3"/>
                  </a:cubicBezTo>
                  <a:cubicBezTo>
                    <a:pt x="0" y="27"/>
                    <a:pt x="0" y="27"/>
                    <a:pt x="0" y="27"/>
                  </a:cubicBezTo>
                  <a:cubicBezTo>
                    <a:pt x="0" y="29"/>
                    <a:pt x="2" y="30"/>
                    <a:pt x="3" y="30"/>
                  </a:cubicBezTo>
                  <a:cubicBezTo>
                    <a:pt x="23" y="30"/>
                    <a:pt x="23" y="30"/>
                    <a:pt x="23" y="30"/>
                  </a:cubicBezTo>
                  <a:cubicBezTo>
                    <a:pt x="24" y="30"/>
                    <a:pt x="26" y="29"/>
                    <a:pt x="26" y="27"/>
                  </a:cubicBezTo>
                  <a:cubicBezTo>
                    <a:pt x="26" y="3"/>
                    <a:pt x="26" y="3"/>
                    <a:pt x="26" y="3"/>
                  </a:cubicBezTo>
                  <a:cubicBezTo>
                    <a:pt x="26" y="2"/>
                    <a:pt x="24" y="0"/>
                    <a:pt x="23" y="0"/>
                  </a:cubicBezTo>
                  <a:close/>
                  <a:moveTo>
                    <a:pt x="20" y="24"/>
                  </a:moveTo>
                  <a:cubicBezTo>
                    <a:pt x="6" y="24"/>
                    <a:pt x="6" y="24"/>
                    <a:pt x="6" y="24"/>
                  </a:cubicBezTo>
                  <a:cubicBezTo>
                    <a:pt x="6" y="6"/>
                    <a:pt x="6" y="6"/>
                    <a:pt x="6" y="6"/>
                  </a:cubicBezTo>
                  <a:cubicBezTo>
                    <a:pt x="20" y="6"/>
                    <a:pt x="20" y="6"/>
                    <a:pt x="20" y="6"/>
                  </a:cubicBezTo>
                  <a:lnTo>
                    <a:pt x="2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41" name="Freeform 370"/>
            <p:cNvSpPr>
              <a:spLocks noEditPoints="1"/>
            </p:cNvSpPr>
            <p:nvPr/>
          </p:nvSpPr>
          <p:spPr bwMode="auto">
            <a:xfrm>
              <a:off x="8670522" y="4850661"/>
              <a:ext cx="1476611" cy="926158"/>
            </a:xfrm>
            <a:custGeom>
              <a:avLst/>
              <a:gdLst>
                <a:gd name="T0" fmla="*/ 190 w 192"/>
                <a:gd name="T1" fmla="*/ 0 h 120"/>
                <a:gd name="T2" fmla="*/ 149 w 192"/>
                <a:gd name="T3" fmla="*/ 0 h 120"/>
                <a:gd name="T4" fmla="*/ 146 w 192"/>
                <a:gd name="T5" fmla="*/ 2 h 120"/>
                <a:gd name="T6" fmla="*/ 147 w 192"/>
                <a:gd name="T7" fmla="*/ 5 h 120"/>
                <a:gd name="T8" fmla="*/ 156 w 192"/>
                <a:gd name="T9" fmla="*/ 14 h 120"/>
                <a:gd name="T10" fmla="*/ 156 w 192"/>
                <a:gd name="T11" fmla="*/ 18 h 120"/>
                <a:gd name="T12" fmla="*/ 8 w 192"/>
                <a:gd name="T13" fmla="*/ 96 h 120"/>
                <a:gd name="T14" fmla="*/ 0 w 192"/>
                <a:gd name="T15" fmla="*/ 105 h 120"/>
                <a:gd name="T16" fmla="*/ 0 w 192"/>
                <a:gd name="T17" fmla="*/ 112 h 120"/>
                <a:gd name="T18" fmla="*/ 3 w 192"/>
                <a:gd name="T19" fmla="*/ 118 h 120"/>
                <a:gd name="T20" fmla="*/ 9 w 192"/>
                <a:gd name="T21" fmla="*/ 120 h 120"/>
                <a:gd name="T22" fmla="*/ 10 w 192"/>
                <a:gd name="T23" fmla="*/ 120 h 120"/>
                <a:gd name="T24" fmla="*/ 173 w 192"/>
                <a:gd name="T25" fmla="*/ 36 h 120"/>
                <a:gd name="T26" fmla="*/ 175 w 192"/>
                <a:gd name="T27" fmla="*/ 35 h 120"/>
                <a:gd name="T28" fmla="*/ 177 w 192"/>
                <a:gd name="T29" fmla="*/ 35 h 120"/>
                <a:gd name="T30" fmla="*/ 187 w 192"/>
                <a:gd name="T31" fmla="*/ 46 h 120"/>
                <a:gd name="T32" fmla="*/ 191 w 192"/>
                <a:gd name="T33" fmla="*/ 46 h 120"/>
                <a:gd name="T34" fmla="*/ 192 w 192"/>
                <a:gd name="T35" fmla="*/ 44 h 120"/>
                <a:gd name="T36" fmla="*/ 192 w 192"/>
                <a:gd name="T37" fmla="*/ 3 h 120"/>
                <a:gd name="T38" fmla="*/ 190 w 192"/>
                <a:gd name="T39" fmla="*/ 0 h 120"/>
                <a:gd name="T40" fmla="*/ 187 w 192"/>
                <a:gd name="T41" fmla="*/ 37 h 120"/>
                <a:gd name="T42" fmla="*/ 181 w 192"/>
                <a:gd name="T43" fmla="*/ 31 h 120"/>
                <a:gd name="T44" fmla="*/ 175 w 192"/>
                <a:gd name="T45" fmla="*/ 29 h 120"/>
                <a:gd name="T46" fmla="*/ 169 w 192"/>
                <a:gd name="T47" fmla="*/ 32 h 120"/>
                <a:gd name="T48" fmla="*/ 9 w 192"/>
                <a:gd name="T49" fmla="*/ 115 h 120"/>
                <a:gd name="T50" fmla="*/ 7 w 192"/>
                <a:gd name="T51" fmla="*/ 114 h 120"/>
                <a:gd name="T52" fmla="*/ 6 w 192"/>
                <a:gd name="T53" fmla="*/ 112 h 120"/>
                <a:gd name="T54" fmla="*/ 6 w 192"/>
                <a:gd name="T55" fmla="*/ 105 h 120"/>
                <a:gd name="T56" fmla="*/ 9 w 192"/>
                <a:gd name="T57" fmla="*/ 102 h 120"/>
                <a:gd name="T58" fmla="*/ 161 w 192"/>
                <a:gd name="T59" fmla="*/ 22 h 120"/>
                <a:gd name="T60" fmla="*/ 160 w 192"/>
                <a:gd name="T61" fmla="*/ 10 h 120"/>
                <a:gd name="T62" fmla="*/ 156 w 192"/>
                <a:gd name="T63" fmla="*/ 6 h 120"/>
                <a:gd name="T64" fmla="*/ 187 w 192"/>
                <a:gd name="T65" fmla="*/ 6 h 120"/>
                <a:gd name="T66" fmla="*/ 187 w 192"/>
                <a:gd name="T67" fmla="*/ 3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20">
                  <a:moveTo>
                    <a:pt x="190" y="0"/>
                  </a:moveTo>
                  <a:cubicBezTo>
                    <a:pt x="149" y="0"/>
                    <a:pt x="149" y="0"/>
                    <a:pt x="149" y="0"/>
                  </a:cubicBezTo>
                  <a:cubicBezTo>
                    <a:pt x="148" y="0"/>
                    <a:pt x="147" y="0"/>
                    <a:pt x="146" y="2"/>
                  </a:cubicBezTo>
                  <a:cubicBezTo>
                    <a:pt x="146" y="3"/>
                    <a:pt x="146" y="4"/>
                    <a:pt x="147" y="5"/>
                  </a:cubicBezTo>
                  <a:cubicBezTo>
                    <a:pt x="156" y="14"/>
                    <a:pt x="156" y="14"/>
                    <a:pt x="156" y="14"/>
                  </a:cubicBezTo>
                  <a:cubicBezTo>
                    <a:pt x="157" y="15"/>
                    <a:pt x="157" y="17"/>
                    <a:pt x="156" y="18"/>
                  </a:cubicBezTo>
                  <a:cubicBezTo>
                    <a:pt x="103" y="76"/>
                    <a:pt x="35" y="92"/>
                    <a:pt x="8" y="96"/>
                  </a:cubicBezTo>
                  <a:cubicBezTo>
                    <a:pt x="3" y="97"/>
                    <a:pt x="0" y="100"/>
                    <a:pt x="0" y="105"/>
                  </a:cubicBezTo>
                  <a:cubicBezTo>
                    <a:pt x="0" y="112"/>
                    <a:pt x="0" y="112"/>
                    <a:pt x="0" y="112"/>
                  </a:cubicBezTo>
                  <a:cubicBezTo>
                    <a:pt x="0" y="114"/>
                    <a:pt x="1" y="117"/>
                    <a:pt x="3" y="118"/>
                  </a:cubicBezTo>
                  <a:cubicBezTo>
                    <a:pt x="5" y="120"/>
                    <a:pt x="7" y="120"/>
                    <a:pt x="9" y="120"/>
                  </a:cubicBezTo>
                  <a:cubicBezTo>
                    <a:pt x="10" y="120"/>
                    <a:pt x="10" y="120"/>
                    <a:pt x="10" y="120"/>
                  </a:cubicBezTo>
                  <a:cubicBezTo>
                    <a:pt x="33" y="117"/>
                    <a:pt x="113" y="103"/>
                    <a:pt x="173" y="36"/>
                  </a:cubicBezTo>
                  <a:cubicBezTo>
                    <a:pt x="173" y="35"/>
                    <a:pt x="174" y="35"/>
                    <a:pt x="175" y="35"/>
                  </a:cubicBezTo>
                  <a:cubicBezTo>
                    <a:pt x="176" y="35"/>
                    <a:pt x="177" y="35"/>
                    <a:pt x="177" y="35"/>
                  </a:cubicBezTo>
                  <a:cubicBezTo>
                    <a:pt x="187" y="46"/>
                    <a:pt x="187" y="46"/>
                    <a:pt x="187" y="46"/>
                  </a:cubicBezTo>
                  <a:cubicBezTo>
                    <a:pt x="188" y="47"/>
                    <a:pt x="190" y="47"/>
                    <a:pt x="191" y="46"/>
                  </a:cubicBezTo>
                  <a:cubicBezTo>
                    <a:pt x="192" y="46"/>
                    <a:pt x="192" y="45"/>
                    <a:pt x="192" y="44"/>
                  </a:cubicBezTo>
                  <a:cubicBezTo>
                    <a:pt x="192" y="3"/>
                    <a:pt x="192" y="3"/>
                    <a:pt x="192" y="3"/>
                  </a:cubicBezTo>
                  <a:cubicBezTo>
                    <a:pt x="192" y="1"/>
                    <a:pt x="191" y="0"/>
                    <a:pt x="190" y="0"/>
                  </a:cubicBezTo>
                  <a:close/>
                  <a:moveTo>
                    <a:pt x="187" y="37"/>
                  </a:moveTo>
                  <a:cubicBezTo>
                    <a:pt x="181" y="31"/>
                    <a:pt x="181" y="31"/>
                    <a:pt x="181" y="31"/>
                  </a:cubicBezTo>
                  <a:cubicBezTo>
                    <a:pt x="180" y="30"/>
                    <a:pt x="177" y="29"/>
                    <a:pt x="175" y="29"/>
                  </a:cubicBezTo>
                  <a:cubicBezTo>
                    <a:pt x="172" y="29"/>
                    <a:pt x="170" y="30"/>
                    <a:pt x="169" y="32"/>
                  </a:cubicBezTo>
                  <a:cubicBezTo>
                    <a:pt x="110" y="98"/>
                    <a:pt x="32" y="112"/>
                    <a:pt x="9" y="115"/>
                  </a:cubicBezTo>
                  <a:cubicBezTo>
                    <a:pt x="9" y="115"/>
                    <a:pt x="8" y="114"/>
                    <a:pt x="7" y="114"/>
                  </a:cubicBezTo>
                  <a:cubicBezTo>
                    <a:pt x="7" y="113"/>
                    <a:pt x="6" y="113"/>
                    <a:pt x="6" y="112"/>
                  </a:cubicBezTo>
                  <a:cubicBezTo>
                    <a:pt x="6" y="105"/>
                    <a:pt x="6" y="105"/>
                    <a:pt x="6" y="105"/>
                  </a:cubicBezTo>
                  <a:cubicBezTo>
                    <a:pt x="6" y="103"/>
                    <a:pt x="7" y="102"/>
                    <a:pt x="9" y="102"/>
                  </a:cubicBezTo>
                  <a:cubicBezTo>
                    <a:pt x="36" y="97"/>
                    <a:pt x="106" y="81"/>
                    <a:pt x="161" y="22"/>
                  </a:cubicBezTo>
                  <a:cubicBezTo>
                    <a:pt x="164" y="19"/>
                    <a:pt x="164" y="14"/>
                    <a:pt x="160" y="10"/>
                  </a:cubicBezTo>
                  <a:cubicBezTo>
                    <a:pt x="156" y="6"/>
                    <a:pt x="156" y="6"/>
                    <a:pt x="156" y="6"/>
                  </a:cubicBezTo>
                  <a:cubicBezTo>
                    <a:pt x="187" y="6"/>
                    <a:pt x="187" y="6"/>
                    <a:pt x="187" y="6"/>
                  </a:cubicBezTo>
                  <a:lnTo>
                    <a:pt x="18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grpSp>
      <p:grpSp>
        <p:nvGrpSpPr>
          <p:cNvPr id="9" name="Group 8"/>
          <p:cNvGrpSpPr/>
          <p:nvPr/>
        </p:nvGrpSpPr>
        <p:grpSpPr>
          <a:xfrm>
            <a:off x="9009621" y="3150838"/>
            <a:ext cx="2707529" cy="2512467"/>
            <a:chOff x="9360581" y="3164201"/>
            <a:chExt cx="2707529" cy="2512467"/>
          </a:xfrm>
        </p:grpSpPr>
        <p:grpSp>
          <p:nvGrpSpPr>
            <p:cNvPr id="20" name="Group 19"/>
            <p:cNvGrpSpPr/>
            <p:nvPr/>
          </p:nvGrpSpPr>
          <p:grpSpPr>
            <a:xfrm>
              <a:off x="9360581" y="3164201"/>
              <a:ext cx="2707529" cy="2512467"/>
              <a:chOff x="9636526" y="927657"/>
              <a:chExt cx="1939322" cy="1871870"/>
            </a:xfrm>
            <a:solidFill>
              <a:schemeClr val="accent1"/>
            </a:solidFill>
          </p:grpSpPr>
          <p:grpSp>
            <p:nvGrpSpPr>
              <p:cNvPr id="10" name="Group 9"/>
              <p:cNvGrpSpPr>
                <a:grpSpLocks noChangeAspect="1"/>
              </p:cNvGrpSpPr>
              <p:nvPr/>
            </p:nvGrpSpPr>
            <p:grpSpPr>
              <a:xfrm rot="5400000">
                <a:off x="9670252" y="893931"/>
                <a:ext cx="1871870" cy="1939322"/>
                <a:chOff x="12207876" y="4205288"/>
                <a:chExt cx="401638" cy="403225"/>
              </a:xfrm>
              <a:grpFill/>
            </p:grpSpPr>
            <p:sp>
              <p:nvSpPr>
                <p:cNvPr id="11" name="Freeform 310"/>
                <p:cNvSpPr>
                  <a:spLocks noEditPoints="1"/>
                </p:cNvSpPr>
                <p:nvPr/>
              </p:nvSpPr>
              <p:spPr bwMode="auto">
                <a:xfrm>
                  <a:off x="12207876" y="4205288"/>
                  <a:ext cx="401638" cy="403225"/>
                </a:xfrm>
                <a:custGeom>
                  <a:avLst/>
                  <a:gdLst>
                    <a:gd name="T0" fmla="*/ 160 w 192"/>
                    <a:gd name="T1" fmla="*/ 55 h 193"/>
                    <a:gd name="T2" fmla="*/ 136 w 192"/>
                    <a:gd name="T3" fmla="*/ 74 h 193"/>
                    <a:gd name="T4" fmla="*/ 151 w 192"/>
                    <a:gd name="T5" fmla="*/ 35 h 193"/>
                    <a:gd name="T6" fmla="*/ 153 w 192"/>
                    <a:gd name="T7" fmla="*/ 30 h 193"/>
                    <a:gd name="T8" fmla="*/ 120 w 192"/>
                    <a:gd name="T9" fmla="*/ 2 h 193"/>
                    <a:gd name="T10" fmla="*/ 90 w 192"/>
                    <a:gd name="T11" fmla="*/ 34 h 193"/>
                    <a:gd name="T12" fmla="*/ 107 w 192"/>
                    <a:gd name="T13" fmla="*/ 35 h 193"/>
                    <a:gd name="T14" fmla="*/ 90 w 192"/>
                    <a:gd name="T15" fmla="*/ 52 h 193"/>
                    <a:gd name="T16" fmla="*/ 60 w 192"/>
                    <a:gd name="T17" fmla="*/ 78 h 193"/>
                    <a:gd name="T18" fmla="*/ 62 w 192"/>
                    <a:gd name="T19" fmla="*/ 83 h 193"/>
                    <a:gd name="T20" fmla="*/ 75 w 192"/>
                    <a:gd name="T21" fmla="*/ 103 h 193"/>
                    <a:gd name="T22" fmla="*/ 49 w 192"/>
                    <a:gd name="T23" fmla="*/ 50 h 193"/>
                    <a:gd name="T24" fmla="*/ 68 w 192"/>
                    <a:gd name="T25" fmla="*/ 48 h 193"/>
                    <a:gd name="T26" fmla="*/ 36 w 192"/>
                    <a:gd name="T27" fmla="*/ 13 h 193"/>
                    <a:gd name="T28" fmla="*/ 1 w 192"/>
                    <a:gd name="T29" fmla="*/ 45 h 193"/>
                    <a:gd name="T30" fmla="*/ 3 w 192"/>
                    <a:gd name="T31" fmla="*/ 50 h 193"/>
                    <a:gd name="T32" fmla="*/ 19 w 192"/>
                    <a:gd name="T33" fmla="*/ 190 h 193"/>
                    <a:gd name="T34" fmla="*/ 24 w 192"/>
                    <a:gd name="T35" fmla="*/ 190 h 193"/>
                    <a:gd name="T36" fmla="*/ 21 w 192"/>
                    <a:gd name="T37" fmla="*/ 44 h 193"/>
                    <a:gd name="T38" fmla="*/ 34 w 192"/>
                    <a:gd name="T39" fmla="*/ 19 h 193"/>
                    <a:gd name="T40" fmla="*/ 47 w 192"/>
                    <a:gd name="T41" fmla="*/ 44 h 193"/>
                    <a:gd name="T42" fmla="*/ 44 w 192"/>
                    <a:gd name="T43" fmla="*/ 126 h 193"/>
                    <a:gd name="T44" fmla="*/ 84 w 192"/>
                    <a:gd name="T45" fmla="*/ 193 h 193"/>
                    <a:gd name="T46" fmla="*/ 101 w 192"/>
                    <a:gd name="T47" fmla="*/ 105 h 193"/>
                    <a:gd name="T48" fmla="*/ 113 w 192"/>
                    <a:gd name="T49" fmla="*/ 83 h 193"/>
                    <a:gd name="T50" fmla="*/ 116 w 192"/>
                    <a:gd name="T51" fmla="*/ 78 h 193"/>
                    <a:gd name="T52" fmla="*/ 113 w 192"/>
                    <a:gd name="T53" fmla="*/ 32 h 193"/>
                    <a:gd name="T54" fmla="*/ 100 w 192"/>
                    <a:gd name="T55" fmla="*/ 30 h 193"/>
                    <a:gd name="T56" fmla="*/ 144 w 192"/>
                    <a:gd name="T57" fmla="*/ 30 h 193"/>
                    <a:gd name="T58" fmla="*/ 131 w 192"/>
                    <a:gd name="T59" fmla="*/ 32 h 193"/>
                    <a:gd name="T60" fmla="*/ 124 w 192"/>
                    <a:gd name="T61" fmla="*/ 86 h 193"/>
                    <a:gd name="T62" fmla="*/ 126 w 192"/>
                    <a:gd name="T63" fmla="*/ 91 h 193"/>
                    <a:gd name="T64" fmla="*/ 142 w 192"/>
                    <a:gd name="T65" fmla="*/ 190 h 193"/>
                    <a:gd name="T66" fmla="*/ 148 w 192"/>
                    <a:gd name="T67" fmla="*/ 190 h 193"/>
                    <a:gd name="T68" fmla="*/ 145 w 192"/>
                    <a:gd name="T69" fmla="*/ 85 h 193"/>
                    <a:gd name="T70" fmla="*/ 158 w 192"/>
                    <a:gd name="T71" fmla="*/ 61 h 193"/>
                    <a:gd name="T72" fmla="*/ 170 w 192"/>
                    <a:gd name="T73" fmla="*/ 85 h 193"/>
                    <a:gd name="T74" fmla="*/ 167 w 192"/>
                    <a:gd name="T75" fmla="*/ 190 h 193"/>
                    <a:gd name="T76" fmla="*/ 173 w 192"/>
                    <a:gd name="T77" fmla="*/ 190 h 193"/>
                    <a:gd name="T78" fmla="*/ 189 w 192"/>
                    <a:gd name="T79" fmla="*/ 91 h 193"/>
                    <a:gd name="T80" fmla="*/ 191 w 192"/>
                    <a:gd name="T81" fmla="*/ 86 h 193"/>
                    <a:gd name="T82" fmla="*/ 84 w 192"/>
                    <a:gd name="T83" fmla="*/ 187 h 193"/>
                    <a:gd name="T84" fmla="*/ 84 w 192"/>
                    <a:gd name="T85" fmla="*/ 107 h 193"/>
                    <a:gd name="T86" fmla="*/ 98 w 192"/>
                    <a:gd name="T87" fmla="*/ 77 h 193"/>
                    <a:gd name="T88" fmla="*/ 95 w 192"/>
                    <a:gd name="T89" fmla="*/ 103 h 193"/>
                    <a:gd name="T90" fmla="*/ 80 w 192"/>
                    <a:gd name="T91" fmla="*/ 102 h 193"/>
                    <a:gd name="T92" fmla="*/ 77 w 192"/>
                    <a:gd name="T93" fmla="*/ 77 h 193"/>
                    <a:gd name="T94" fmla="*/ 88 w 192"/>
                    <a:gd name="T95" fmla="*/ 58 h 193"/>
                    <a:gd name="T96" fmla="*/ 98 w 192"/>
                    <a:gd name="T97" fmla="*/ 7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193">
                      <a:moveTo>
                        <a:pt x="191" y="86"/>
                      </a:moveTo>
                      <a:cubicBezTo>
                        <a:pt x="160" y="55"/>
                        <a:pt x="160" y="55"/>
                        <a:pt x="160" y="55"/>
                      </a:cubicBezTo>
                      <a:cubicBezTo>
                        <a:pt x="158" y="53"/>
                        <a:pt x="157" y="53"/>
                        <a:pt x="156" y="55"/>
                      </a:cubicBezTo>
                      <a:cubicBezTo>
                        <a:pt x="136" y="74"/>
                        <a:pt x="136" y="74"/>
                        <a:pt x="136" y="74"/>
                      </a:cubicBezTo>
                      <a:cubicBezTo>
                        <a:pt x="136" y="35"/>
                        <a:pt x="136" y="35"/>
                        <a:pt x="136" y="35"/>
                      </a:cubicBezTo>
                      <a:cubicBezTo>
                        <a:pt x="151" y="35"/>
                        <a:pt x="151" y="35"/>
                        <a:pt x="151" y="35"/>
                      </a:cubicBezTo>
                      <a:cubicBezTo>
                        <a:pt x="152" y="35"/>
                        <a:pt x="153" y="35"/>
                        <a:pt x="153" y="34"/>
                      </a:cubicBezTo>
                      <a:cubicBezTo>
                        <a:pt x="154" y="33"/>
                        <a:pt x="154" y="31"/>
                        <a:pt x="153" y="30"/>
                      </a:cubicBezTo>
                      <a:cubicBezTo>
                        <a:pt x="124" y="2"/>
                        <a:pt x="124" y="2"/>
                        <a:pt x="124" y="2"/>
                      </a:cubicBezTo>
                      <a:cubicBezTo>
                        <a:pt x="123" y="0"/>
                        <a:pt x="121" y="0"/>
                        <a:pt x="120" y="2"/>
                      </a:cubicBezTo>
                      <a:cubicBezTo>
                        <a:pt x="91" y="30"/>
                        <a:pt x="91" y="30"/>
                        <a:pt x="91" y="30"/>
                      </a:cubicBezTo>
                      <a:cubicBezTo>
                        <a:pt x="90" y="31"/>
                        <a:pt x="90" y="33"/>
                        <a:pt x="90" y="34"/>
                      </a:cubicBezTo>
                      <a:cubicBezTo>
                        <a:pt x="91" y="35"/>
                        <a:pt x="92" y="35"/>
                        <a:pt x="93" y="35"/>
                      </a:cubicBezTo>
                      <a:cubicBezTo>
                        <a:pt x="107" y="35"/>
                        <a:pt x="107" y="35"/>
                        <a:pt x="107" y="35"/>
                      </a:cubicBezTo>
                      <a:cubicBezTo>
                        <a:pt x="107" y="70"/>
                        <a:pt x="107" y="70"/>
                        <a:pt x="107" y="70"/>
                      </a:cubicBezTo>
                      <a:cubicBezTo>
                        <a:pt x="90" y="52"/>
                        <a:pt x="90" y="52"/>
                        <a:pt x="90" y="52"/>
                      </a:cubicBezTo>
                      <a:cubicBezTo>
                        <a:pt x="89" y="51"/>
                        <a:pt x="87" y="51"/>
                        <a:pt x="86" y="52"/>
                      </a:cubicBezTo>
                      <a:cubicBezTo>
                        <a:pt x="60" y="78"/>
                        <a:pt x="60" y="78"/>
                        <a:pt x="60" y="78"/>
                      </a:cubicBezTo>
                      <a:cubicBezTo>
                        <a:pt x="59" y="79"/>
                        <a:pt x="59" y="80"/>
                        <a:pt x="59" y="81"/>
                      </a:cubicBezTo>
                      <a:cubicBezTo>
                        <a:pt x="60" y="82"/>
                        <a:pt x="61" y="83"/>
                        <a:pt x="62" y="83"/>
                      </a:cubicBezTo>
                      <a:cubicBezTo>
                        <a:pt x="75" y="83"/>
                        <a:pt x="75" y="83"/>
                        <a:pt x="75" y="83"/>
                      </a:cubicBezTo>
                      <a:cubicBezTo>
                        <a:pt x="75" y="103"/>
                        <a:pt x="75" y="103"/>
                        <a:pt x="75" y="103"/>
                      </a:cubicBezTo>
                      <a:cubicBezTo>
                        <a:pt x="65" y="105"/>
                        <a:pt x="56" y="110"/>
                        <a:pt x="49" y="118"/>
                      </a:cubicBezTo>
                      <a:cubicBezTo>
                        <a:pt x="49" y="50"/>
                        <a:pt x="49" y="50"/>
                        <a:pt x="49" y="50"/>
                      </a:cubicBezTo>
                      <a:cubicBezTo>
                        <a:pt x="65" y="50"/>
                        <a:pt x="65" y="50"/>
                        <a:pt x="65" y="50"/>
                      </a:cubicBezTo>
                      <a:cubicBezTo>
                        <a:pt x="66" y="50"/>
                        <a:pt x="68" y="49"/>
                        <a:pt x="68" y="48"/>
                      </a:cubicBezTo>
                      <a:cubicBezTo>
                        <a:pt x="68" y="47"/>
                        <a:pt x="68" y="45"/>
                        <a:pt x="67" y="45"/>
                      </a:cubicBezTo>
                      <a:cubicBezTo>
                        <a:pt x="36" y="13"/>
                        <a:pt x="36" y="13"/>
                        <a:pt x="36" y="13"/>
                      </a:cubicBezTo>
                      <a:cubicBezTo>
                        <a:pt x="35" y="12"/>
                        <a:pt x="33" y="12"/>
                        <a:pt x="32" y="13"/>
                      </a:cubicBezTo>
                      <a:cubicBezTo>
                        <a:pt x="1" y="45"/>
                        <a:pt x="1" y="45"/>
                        <a:pt x="1" y="45"/>
                      </a:cubicBezTo>
                      <a:cubicBezTo>
                        <a:pt x="0" y="45"/>
                        <a:pt x="0" y="47"/>
                        <a:pt x="0" y="48"/>
                      </a:cubicBezTo>
                      <a:cubicBezTo>
                        <a:pt x="0" y="49"/>
                        <a:pt x="2" y="50"/>
                        <a:pt x="3" y="50"/>
                      </a:cubicBezTo>
                      <a:cubicBezTo>
                        <a:pt x="19" y="50"/>
                        <a:pt x="19" y="50"/>
                        <a:pt x="19" y="50"/>
                      </a:cubicBezTo>
                      <a:cubicBezTo>
                        <a:pt x="19" y="190"/>
                        <a:pt x="19" y="190"/>
                        <a:pt x="19" y="190"/>
                      </a:cubicBezTo>
                      <a:cubicBezTo>
                        <a:pt x="19" y="191"/>
                        <a:pt x="20" y="193"/>
                        <a:pt x="21" y="193"/>
                      </a:cubicBezTo>
                      <a:cubicBezTo>
                        <a:pt x="23" y="193"/>
                        <a:pt x="24" y="191"/>
                        <a:pt x="24" y="190"/>
                      </a:cubicBezTo>
                      <a:cubicBezTo>
                        <a:pt x="24" y="47"/>
                        <a:pt x="24" y="47"/>
                        <a:pt x="24" y="47"/>
                      </a:cubicBezTo>
                      <a:cubicBezTo>
                        <a:pt x="24" y="45"/>
                        <a:pt x="23" y="44"/>
                        <a:pt x="21" y="44"/>
                      </a:cubicBezTo>
                      <a:cubicBezTo>
                        <a:pt x="10" y="44"/>
                        <a:pt x="10" y="44"/>
                        <a:pt x="10" y="44"/>
                      </a:cubicBezTo>
                      <a:cubicBezTo>
                        <a:pt x="34" y="19"/>
                        <a:pt x="34" y="19"/>
                        <a:pt x="34" y="19"/>
                      </a:cubicBezTo>
                      <a:cubicBezTo>
                        <a:pt x="58" y="44"/>
                        <a:pt x="58" y="44"/>
                        <a:pt x="58" y="44"/>
                      </a:cubicBezTo>
                      <a:cubicBezTo>
                        <a:pt x="47" y="44"/>
                        <a:pt x="47" y="44"/>
                        <a:pt x="47" y="44"/>
                      </a:cubicBezTo>
                      <a:cubicBezTo>
                        <a:pt x="45" y="44"/>
                        <a:pt x="44" y="45"/>
                        <a:pt x="44" y="47"/>
                      </a:cubicBezTo>
                      <a:cubicBezTo>
                        <a:pt x="44" y="126"/>
                        <a:pt x="44" y="126"/>
                        <a:pt x="44" y="126"/>
                      </a:cubicBezTo>
                      <a:cubicBezTo>
                        <a:pt x="40" y="133"/>
                        <a:pt x="39" y="140"/>
                        <a:pt x="39" y="147"/>
                      </a:cubicBezTo>
                      <a:cubicBezTo>
                        <a:pt x="39" y="172"/>
                        <a:pt x="59" y="193"/>
                        <a:pt x="84" y="193"/>
                      </a:cubicBezTo>
                      <a:cubicBezTo>
                        <a:pt x="109" y="193"/>
                        <a:pt x="130" y="172"/>
                        <a:pt x="130" y="147"/>
                      </a:cubicBezTo>
                      <a:cubicBezTo>
                        <a:pt x="130" y="128"/>
                        <a:pt x="118" y="112"/>
                        <a:pt x="101" y="105"/>
                      </a:cubicBezTo>
                      <a:cubicBezTo>
                        <a:pt x="101" y="83"/>
                        <a:pt x="101" y="83"/>
                        <a:pt x="101" y="83"/>
                      </a:cubicBezTo>
                      <a:cubicBezTo>
                        <a:pt x="113" y="83"/>
                        <a:pt x="113" y="83"/>
                        <a:pt x="113" y="83"/>
                      </a:cubicBezTo>
                      <a:cubicBezTo>
                        <a:pt x="115" y="83"/>
                        <a:pt x="116" y="82"/>
                        <a:pt x="116" y="81"/>
                      </a:cubicBezTo>
                      <a:cubicBezTo>
                        <a:pt x="117" y="80"/>
                        <a:pt x="116" y="79"/>
                        <a:pt x="116" y="78"/>
                      </a:cubicBezTo>
                      <a:cubicBezTo>
                        <a:pt x="113" y="76"/>
                        <a:pt x="113" y="76"/>
                        <a:pt x="113" y="76"/>
                      </a:cubicBezTo>
                      <a:cubicBezTo>
                        <a:pt x="113" y="32"/>
                        <a:pt x="113" y="32"/>
                        <a:pt x="113" y="32"/>
                      </a:cubicBezTo>
                      <a:cubicBezTo>
                        <a:pt x="113" y="31"/>
                        <a:pt x="112" y="30"/>
                        <a:pt x="110" y="30"/>
                      </a:cubicBezTo>
                      <a:cubicBezTo>
                        <a:pt x="100" y="30"/>
                        <a:pt x="100" y="30"/>
                        <a:pt x="100" y="30"/>
                      </a:cubicBezTo>
                      <a:cubicBezTo>
                        <a:pt x="122" y="8"/>
                        <a:pt x="122" y="8"/>
                        <a:pt x="122" y="8"/>
                      </a:cubicBezTo>
                      <a:cubicBezTo>
                        <a:pt x="144" y="30"/>
                        <a:pt x="144" y="30"/>
                        <a:pt x="144" y="30"/>
                      </a:cubicBezTo>
                      <a:cubicBezTo>
                        <a:pt x="133" y="30"/>
                        <a:pt x="133" y="30"/>
                        <a:pt x="133" y="30"/>
                      </a:cubicBezTo>
                      <a:cubicBezTo>
                        <a:pt x="132" y="30"/>
                        <a:pt x="131" y="31"/>
                        <a:pt x="131" y="32"/>
                      </a:cubicBezTo>
                      <a:cubicBezTo>
                        <a:pt x="131" y="80"/>
                        <a:pt x="131" y="80"/>
                        <a:pt x="131" y="80"/>
                      </a:cubicBezTo>
                      <a:cubicBezTo>
                        <a:pt x="124" y="86"/>
                        <a:pt x="124" y="86"/>
                        <a:pt x="124" y="86"/>
                      </a:cubicBezTo>
                      <a:cubicBezTo>
                        <a:pt x="123" y="87"/>
                        <a:pt x="123" y="88"/>
                        <a:pt x="124" y="89"/>
                      </a:cubicBezTo>
                      <a:cubicBezTo>
                        <a:pt x="124" y="90"/>
                        <a:pt x="125" y="91"/>
                        <a:pt x="126" y="91"/>
                      </a:cubicBezTo>
                      <a:cubicBezTo>
                        <a:pt x="142" y="91"/>
                        <a:pt x="142" y="91"/>
                        <a:pt x="142" y="91"/>
                      </a:cubicBezTo>
                      <a:cubicBezTo>
                        <a:pt x="142" y="190"/>
                        <a:pt x="142" y="190"/>
                        <a:pt x="142" y="190"/>
                      </a:cubicBezTo>
                      <a:cubicBezTo>
                        <a:pt x="142" y="191"/>
                        <a:pt x="143" y="193"/>
                        <a:pt x="145" y="193"/>
                      </a:cubicBezTo>
                      <a:cubicBezTo>
                        <a:pt x="147" y="193"/>
                        <a:pt x="148" y="191"/>
                        <a:pt x="148" y="190"/>
                      </a:cubicBezTo>
                      <a:cubicBezTo>
                        <a:pt x="148" y="88"/>
                        <a:pt x="148" y="88"/>
                        <a:pt x="148" y="88"/>
                      </a:cubicBezTo>
                      <a:cubicBezTo>
                        <a:pt x="148" y="86"/>
                        <a:pt x="147" y="85"/>
                        <a:pt x="145" y="85"/>
                      </a:cubicBezTo>
                      <a:cubicBezTo>
                        <a:pt x="133" y="85"/>
                        <a:pt x="133" y="85"/>
                        <a:pt x="133" y="85"/>
                      </a:cubicBezTo>
                      <a:cubicBezTo>
                        <a:pt x="158" y="61"/>
                        <a:pt x="158" y="61"/>
                        <a:pt x="158" y="61"/>
                      </a:cubicBezTo>
                      <a:cubicBezTo>
                        <a:pt x="182" y="85"/>
                        <a:pt x="182" y="85"/>
                        <a:pt x="182" y="85"/>
                      </a:cubicBezTo>
                      <a:cubicBezTo>
                        <a:pt x="170" y="85"/>
                        <a:pt x="170" y="85"/>
                        <a:pt x="170" y="85"/>
                      </a:cubicBezTo>
                      <a:cubicBezTo>
                        <a:pt x="168" y="85"/>
                        <a:pt x="167" y="86"/>
                        <a:pt x="167" y="88"/>
                      </a:cubicBezTo>
                      <a:cubicBezTo>
                        <a:pt x="167" y="190"/>
                        <a:pt x="167" y="190"/>
                        <a:pt x="167" y="190"/>
                      </a:cubicBezTo>
                      <a:cubicBezTo>
                        <a:pt x="167" y="191"/>
                        <a:pt x="168" y="193"/>
                        <a:pt x="170" y="193"/>
                      </a:cubicBezTo>
                      <a:cubicBezTo>
                        <a:pt x="172" y="193"/>
                        <a:pt x="173" y="191"/>
                        <a:pt x="173" y="190"/>
                      </a:cubicBezTo>
                      <a:cubicBezTo>
                        <a:pt x="173" y="91"/>
                        <a:pt x="173" y="91"/>
                        <a:pt x="173" y="91"/>
                      </a:cubicBezTo>
                      <a:cubicBezTo>
                        <a:pt x="189" y="91"/>
                        <a:pt x="189" y="91"/>
                        <a:pt x="189" y="91"/>
                      </a:cubicBezTo>
                      <a:cubicBezTo>
                        <a:pt x="190" y="91"/>
                        <a:pt x="191" y="90"/>
                        <a:pt x="192" y="89"/>
                      </a:cubicBezTo>
                      <a:cubicBezTo>
                        <a:pt x="192" y="88"/>
                        <a:pt x="192" y="87"/>
                        <a:pt x="191" y="86"/>
                      </a:cubicBezTo>
                      <a:close/>
                      <a:moveTo>
                        <a:pt x="124" y="147"/>
                      </a:moveTo>
                      <a:cubicBezTo>
                        <a:pt x="124" y="169"/>
                        <a:pt x="106" y="187"/>
                        <a:pt x="84" y="187"/>
                      </a:cubicBezTo>
                      <a:cubicBezTo>
                        <a:pt x="62" y="187"/>
                        <a:pt x="44" y="169"/>
                        <a:pt x="44" y="147"/>
                      </a:cubicBezTo>
                      <a:cubicBezTo>
                        <a:pt x="44" y="125"/>
                        <a:pt x="62" y="107"/>
                        <a:pt x="84" y="107"/>
                      </a:cubicBezTo>
                      <a:cubicBezTo>
                        <a:pt x="106" y="107"/>
                        <a:pt x="124" y="125"/>
                        <a:pt x="124" y="147"/>
                      </a:cubicBezTo>
                      <a:close/>
                      <a:moveTo>
                        <a:pt x="98" y="77"/>
                      </a:moveTo>
                      <a:cubicBezTo>
                        <a:pt x="96" y="77"/>
                        <a:pt x="95" y="78"/>
                        <a:pt x="95" y="80"/>
                      </a:cubicBezTo>
                      <a:cubicBezTo>
                        <a:pt x="95" y="103"/>
                        <a:pt x="95" y="103"/>
                        <a:pt x="95" y="103"/>
                      </a:cubicBezTo>
                      <a:cubicBezTo>
                        <a:pt x="92" y="102"/>
                        <a:pt x="88" y="102"/>
                        <a:pt x="84" y="102"/>
                      </a:cubicBezTo>
                      <a:cubicBezTo>
                        <a:pt x="83" y="102"/>
                        <a:pt x="82" y="102"/>
                        <a:pt x="80" y="102"/>
                      </a:cubicBezTo>
                      <a:cubicBezTo>
                        <a:pt x="80" y="80"/>
                        <a:pt x="80" y="80"/>
                        <a:pt x="80" y="80"/>
                      </a:cubicBezTo>
                      <a:cubicBezTo>
                        <a:pt x="80" y="78"/>
                        <a:pt x="79" y="77"/>
                        <a:pt x="77" y="77"/>
                      </a:cubicBezTo>
                      <a:cubicBezTo>
                        <a:pt x="69" y="77"/>
                        <a:pt x="69" y="77"/>
                        <a:pt x="69" y="77"/>
                      </a:cubicBezTo>
                      <a:cubicBezTo>
                        <a:pt x="88" y="58"/>
                        <a:pt x="88" y="58"/>
                        <a:pt x="88" y="58"/>
                      </a:cubicBezTo>
                      <a:cubicBezTo>
                        <a:pt x="106" y="77"/>
                        <a:pt x="106" y="77"/>
                        <a:pt x="106" y="77"/>
                      </a:cubicBezTo>
                      <a:lnTo>
                        <a:pt x="98"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12" name="Freeform 311"/>
                <p:cNvSpPr>
                  <a:spLocks/>
                </p:cNvSpPr>
                <p:nvPr/>
              </p:nvSpPr>
              <p:spPr bwMode="auto">
                <a:xfrm>
                  <a:off x="12353926" y="4449763"/>
                  <a:ext cx="61913" cy="125412"/>
                </a:xfrm>
                <a:custGeom>
                  <a:avLst/>
                  <a:gdLst>
                    <a:gd name="T0" fmla="*/ 11 w 29"/>
                    <a:gd name="T1" fmla="*/ 3 h 60"/>
                    <a:gd name="T2" fmla="*/ 11 w 29"/>
                    <a:gd name="T3" fmla="*/ 6 h 60"/>
                    <a:gd name="T4" fmla="*/ 0 w 29"/>
                    <a:gd name="T5" fmla="*/ 20 h 60"/>
                    <a:gd name="T6" fmla="*/ 14 w 29"/>
                    <a:gd name="T7" fmla="*/ 33 h 60"/>
                    <a:gd name="T8" fmla="*/ 23 w 29"/>
                    <a:gd name="T9" fmla="*/ 41 h 60"/>
                    <a:gd name="T10" fmla="*/ 14 w 29"/>
                    <a:gd name="T11" fmla="*/ 48 h 60"/>
                    <a:gd name="T12" fmla="*/ 6 w 29"/>
                    <a:gd name="T13" fmla="*/ 43 h 60"/>
                    <a:gd name="T14" fmla="*/ 2 w 29"/>
                    <a:gd name="T15" fmla="*/ 42 h 60"/>
                    <a:gd name="T16" fmla="*/ 1 w 29"/>
                    <a:gd name="T17" fmla="*/ 46 h 60"/>
                    <a:gd name="T18" fmla="*/ 11 w 29"/>
                    <a:gd name="T19" fmla="*/ 54 h 60"/>
                    <a:gd name="T20" fmla="*/ 11 w 29"/>
                    <a:gd name="T21" fmla="*/ 57 h 60"/>
                    <a:gd name="T22" fmla="*/ 14 w 29"/>
                    <a:gd name="T23" fmla="*/ 60 h 60"/>
                    <a:gd name="T24" fmla="*/ 17 w 29"/>
                    <a:gd name="T25" fmla="*/ 57 h 60"/>
                    <a:gd name="T26" fmla="*/ 17 w 29"/>
                    <a:gd name="T27" fmla="*/ 54 h 60"/>
                    <a:gd name="T28" fmla="*/ 29 w 29"/>
                    <a:gd name="T29" fmla="*/ 41 h 60"/>
                    <a:gd name="T30" fmla="*/ 14 w 29"/>
                    <a:gd name="T31" fmla="*/ 27 h 60"/>
                    <a:gd name="T32" fmla="*/ 5 w 29"/>
                    <a:gd name="T33" fmla="*/ 20 h 60"/>
                    <a:gd name="T34" fmla="*/ 14 w 29"/>
                    <a:gd name="T35" fmla="*/ 12 h 60"/>
                    <a:gd name="T36" fmla="*/ 22 w 29"/>
                    <a:gd name="T37" fmla="*/ 17 h 60"/>
                    <a:gd name="T38" fmla="*/ 26 w 29"/>
                    <a:gd name="T39" fmla="*/ 19 h 60"/>
                    <a:gd name="T40" fmla="*/ 28 w 29"/>
                    <a:gd name="T41" fmla="*/ 15 h 60"/>
                    <a:gd name="T42" fmla="*/ 17 w 29"/>
                    <a:gd name="T43" fmla="*/ 6 h 60"/>
                    <a:gd name="T44" fmla="*/ 17 w 29"/>
                    <a:gd name="T45" fmla="*/ 3 h 60"/>
                    <a:gd name="T46" fmla="*/ 14 w 29"/>
                    <a:gd name="T47" fmla="*/ 0 h 60"/>
                    <a:gd name="T48" fmla="*/ 11 w 29"/>
                    <a:gd name="T4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60">
                      <a:moveTo>
                        <a:pt x="11" y="3"/>
                      </a:moveTo>
                      <a:cubicBezTo>
                        <a:pt x="11" y="6"/>
                        <a:pt x="11" y="6"/>
                        <a:pt x="11" y="6"/>
                      </a:cubicBezTo>
                      <a:cubicBezTo>
                        <a:pt x="5" y="8"/>
                        <a:pt x="0" y="13"/>
                        <a:pt x="0" y="20"/>
                      </a:cubicBezTo>
                      <a:cubicBezTo>
                        <a:pt x="0" y="26"/>
                        <a:pt x="3" y="33"/>
                        <a:pt x="14" y="33"/>
                      </a:cubicBezTo>
                      <a:cubicBezTo>
                        <a:pt x="20" y="33"/>
                        <a:pt x="23" y="36"/>
                        <a:pt x="23" y="41"/>
                      </a:cubicBezTo>
                      <a:cubicBezTo>
                        <a:pt x="23" y="45"/>
                        <a:pt x="19" y="48"/>
                        <a:pt x="14" y="48"/>
                      </a:cubicBezTo>
                      <a:cubicBezTo>
                        <a:pt x="11" y="48"/>
                        <a:pt x="7" y="46"/>
                        <a:pt x="6" y="43"/>
                      </a:cubicBezTo>
                      <a:cubicBezTo>
                        <a:pt x="5" y="42"/>
                        <a:pt x="4" y="41"/>
                        <a:pt x="2" y="42"/>
                      </a:cubicBezTo>
                      <a:cubicBezTo>
                        <a:pt x="1" y="42"/>
                        <a:pt x="0" y="44"/>
                        <a:pt x="1" y="46"/>
                      </a:cubicBezTo>
                      <a:cubicBezTo>
                        <a:pt x="2" y="50"/>
                        <a:pt x="6" y="53"/>
                        <a:pt x="11" y="54"/>
                      </a:cubicBezTo>
                      <a:cubicBezTo>
                        <a:pt x="11" y="57"/>
                        <a:pt x="11" y="57"/>
                        <a:pt x="11" y="57"/>
                      </a:cubicBezTo>
                      <a:cubicBezTo>
                        <a:pt x="11" y="59"/>
                        <a:pt x="13" y="60"/>
                        <a:pt x="14" y="60"/>
                      </a:cubicBezTo>
                      <a:cubicBezTo>
                        <a:pt x="16" y="60"/>
                        <a:pt x="17" y="59"/>
                        <a:pt x="17" y="57"/>
                      </a:cubicBezTo>
                      <a:cubicBezTo>
                        <a:pt x="17" y="54"/>
                        <a:pt x="17" y="54"/>
                        <a:pt x="17" y="54"/>
                      </a:cubicBezTo>
                      <a:cubicBezTo>
                        <a:pt x="24" y="53"/>
                        <a:pt x="29" y="47"/>
                        <a:pt x="29" y="41"/>
                      </a:cubicBezTo>
                      <a:cubicBezTo>
                        <a:pt x="29" y="34"/>
                        <a:pt x="25" y="27"/>
                        <a:pt x="14" y="27"/>
                      </a:cubicBezTo>
                      <a:cubicBezTo>
                        <a:pt x="8" y="27"/>
                        <a:pt x="5" y="25"/>
                        <a:pt x="5" y="20"/>
                      </a:cubicBezTo>
                      <a:cubicBezTo>
                        <a:pt x="5" y="15"/>
                        <a:pt x="9" y="12"/>
                        <a:pt x="14" y="12"/>
                      </a:cubicBezTo>
                      <a:cubicBezTo>
                        <a:pt x="18" y="12"/>
                        <a:pt x="21" y="14"/>
                        <a:pt x="22" y="17"/>
                      </a:cubicBezTo>
                      <a:cubicBezTo>
                        <a:pt x="23" y="18"/>
                        <a:pt x="25" y="19"/>
                        <a:pt x="26" y="19"/>
                      </a:cubicBezTo>
                      <a:cubicBezTo>
                        <a:pt x="28" y="18"/>
                        <a:pt x="28" y="16"/>
                        <a:pt x="28" y="15"/>
                      </a:cubicBezTo>
                      <a:cubicBezTo>
                        <a:pt x="26" y="10"/>
                        <a:pt x="22" y="7"/>
                        <a:pt x="17" y="6"/>
                      </a:cubicBezTo>
                      <a:cubicBezTo>
                        <a:pt x="17" y="3"/>
                        <a:pt x="17" y="3"/>
                        <a:pt x="17" y="3"/>
                      </a:cubicBezTo>
                      <a:cubicBezTo>
                        <a:pt x="17" y="2"/>
                        <a:pt x="16" y="0"/>
                        <a:pt x="14" y="0"/>
                      </a:cubicBezTo>
                      <a:cubicBezTo>
                        <a:pt x="13" y="0"/>
                        <a:pt x="11" y="2"/>
                        <a:pt x="1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grpSp>
          <p:sp>
            <p:nvSpPr>
              <p:cNvPr id="18" name="Oval 17"/>
              <p:cNvSpPr/>
              <p:nvPr/>
            </p:nvSpPr>
            <p:spPr>
              <a:xfrm>
                <a:off x="9712578" y="1395092"/>
                <a:ext cx="773861" cy="7150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a:ln>
                    <a:noFill/>
                  </a:ln>
                  <a:solidFill>
                    <a:srgbClr val="FFFFFF"/>
                  </a:solidFill>
                  <a:effectLst/>
                  <a:uLnTx/>
                  <a:uFillTx/>
                  <a:latin typeface="Calibri"/>
                  <a:ea typeface="+mn-ea"/>
                  <a:cs typeface="+mn-cs"/>
                </a:endParaRPr>
              </a:p>
            </p:txBody>
          </p:sp>
        </p:grpSp>
        <p:grpSp>
          <p:nvGrpSpPr>
            <p:cNvPr id="49" name="Group 48"/>
            <p:cNvGrpSpPr>
              <a:grpSpLocks noChangeAspect="1"/>
            </p:cNvGrpSpPr>
            <p:nvPr/>
          </p:nvGrpSpPr>
          <p:grpSpPr>
            <a:xfrm>
              <a:off x="9769562" y="3950874"/>
              <a:ext cx="493533" cy="588348"/>
              <a:chOff x="6791007" y="364892"/>
              <a:chExt cx="322262" cy="384175"/>
            </a:xfrm>
            <a:solidFill>
              <a:schemeClr val="accent1"/>
            </a:solidFill>
          </p:grpSpPr>
          <p:sp>
            <p:nvSpPr>
              <p:cNvPr id="50" name="Freeform 192"/>
              <p:cNvSpPr>
                <a:spLocks noEditPoints="1"/>
              </p:cNvSpPr>
              <p:nvPr/>
            </p:nvSpPr>
            <p:spPr bwMode="auto">
              <a:xfrm>
                <a:off x="6791007" y="364892"/>
                <a:ext cx="322262" cy="384175"/>
              </a:xfrm>
              <a:custGeom>
                <a:avLst/>
                <a:gdLst>
                  <a:gd name="T0" fmla="*/ 143 w 161"/>
                  <a:gd name="T1" fmla="*/ 78 h 192"/>
                  <a:gd name="T2" fmla="*/ 142 w 161"/>
                  <a:gd name="T3" fmla="*/ 78 h 192"/>
                  <a:gd name="T4" fmla="*/ 142 w 161"/>
                  <a:gd name="T5" fmla="*/ 30 h 192"/>
                  <a:gd name="T6" fmla="*/ 112 w 161"/>
                  <a:gd name="T7" fmla="*/ 0 h 192"/>
                  <a:gd name="T8" fmla="*/ 50 w 161"/>
                  <a:gd name="T9" fmla="*/ 0 h 192"/>
                  <a:gd name="T10" fmla="*/ 19 w 161"/>
                  <a:gd name="T11" fmla="*/ 30 h 192"/>
                  <a:gd name="T12" fmla="*/ 19 w 161"/>
                  <a:gd name="T13" fmla="*/ 78 h 192"/>
                  <a:gd name="T14" fmla="*/ 19 w 161"/>
                  <a:gd name="T15" fmla="*/ 78 h 192"/>
                  <a:gd name="T16" fmla="*/ 0 w 161"/>
                  <a:gd name="T17" fmla="*/ 96 h 192"/>
                  <a:gd name="T18" fmla="*/ 0 w 161"/>
                  <a:gd name="T19" fmla="*/ 174 h 192"/>
                  <a:gd name="T20" fmla="*/ 19 w 161"/>
                  <a:gd name="T21" fmla="*/ 192 h 192"/>
                  <a:gd name="T22" fmla="*/ 143 w 161"/>
                  <a:gd name="T23" fmla="*/ 192 h 192"/>
                  <a:gd name="T24" fmla="*/ 161 w 161"/>
                  <a:gd name="T25" fmla="*/ 174 h 192"/>
                  <a:gd name="T26" fmla="*/ 161 w 161"/>
                  <a:gd name="T27" fmla="*/ 96 h 192"/>
                  <a:gd name="T28" fmla="*/ 143 w 161"/>
                  <a:gd name="T29" fmla="*/ 78 h 192"/>
                  <a:gd name="T30" fmla="*/ 25 w 161"/>
                  <a:gd name="T31" fmla="*/ 30 h 192"/>
                  <a:gd name="T32" fmla="*/ 50 w 161"/>
                  <a:gd name="T33" fmla="*/ 6 h 192"/>
                  <a:gd name="T34" fmla="*/ 112 w 161"/>
                  <a:gd name="T35" fmla="*/ 6 h 192"/>
                  <a:gd name="T36" fmla="*/ 136 w 161"/>
                  <a:gd name="T37" fmla="*/ 30 h 192"/>
                  <a:gd name="T38" fmla="*/ 136 w 161"/>
                  <a:gd name="T39" fmla="*/ 78 h 192"/>
                  <a:gd name="T40" fmla="*/ 118 w 161"/>
                  <a:gd name="T41" fmla="*/ 78 h 192"/>
                  <a:gd name="T42" fmla="*/ 118 w 161"/>
                  <a:gd name="T43" fmla="*/ 38 h 192"/>
                  <a:gd name="T44" fmla="*/ 104 w 161"/>
                  <a:gd name="T45" fmla="*/ 23 h 192"/>
                  <a:gd name="T46" fmla="*/ 57 w 161"/>
                  <a:gd name="T47" fmla="*/ 23 h 192"/>
                  <a:gd name="T48" fmla="*/ 43 w 161"/>
                  <a:gd name="T49" fmla="*/ 38 h 192"/>
                  <a:gd name="T50" fmla="*/ 43 w 161"/>
                  <a:gd name="T51" fmla="*/ 78 h 192"/>
                  <a:gd name="T52" fmla="*/ 25 w 161"/>
                  <a:gd name="T53" fmla="*/ 78 h 192"/>
                  <a:gd name="T54" fmla="*/ 25 w 161"/>
                  <a:gd name="T55" fmla="*/ 30 h 192"/>
                  <a:gd name="T56" fmla="*/ 113 w 161"/>
                  <a:gd name="T57" fmla="*/ 38 h 192"/>
                  <a:gd name="T58" fmla="*/ 113 w 161"/>
                  <a:gd name="T59" fmla="*/ 78 h 192"/>
                  <a:gd name="T60" fmla="*/ 49 w 161"/>
                  <a:gd name="T61" fmla="*/ 78 h 192"/>
                  <a:gd name="T62" fmla="*/ 49 w 161"/>
                  <a:gd name="T63" fmla="*/ 38 h 192"/>
                  <a:gd name="T64" fmla="*/ 57 w 161"/>
                  <a:gd name="T65" fmla="*/ 29 h 192"/>
                  <a:gd name="T66" fmla="*/ 104 w 161"/>
                  <a:gd name="T67" fmla="*/ 29 h 192"/>
                  <a:gd name="T68" fmla="*/ 113 w 161"/>
                  <a:gd name="T69" fmla="*/ 38 h 192"/>
                  <a:gd name="T70" fmla="*/ 155 w 161"/>
                  <a:gd name="T71" fmla="*/ 174 h 192"/>
                  <a:gd name="T72" fmla="*/ 143 w 161"/>
                  <a:gd name="T73" fmla="*/ 186 h 192"/>
                  <a:gd name="T74" fmla="*/ 19 w 161"/>
                  <a:gd name="T75" fmla="*/ 186 h 192"/>
                  <a:gd name="T76" fmla="*/ 6 w 161"/>
                  <a:gd name="T77" fmla="*/ 174 h 192"/>
                  <a:gd name="T78" fmla="*/ 6 w 161"/>
                  <a:gd name="T79" fmla="*/ 96 h 192"/>
                  <a:gd name="T80" fmla="*/ 19 w 161"/>
                  <a:gd name="T81" fmla="*/ 83 h 192"/>
                  <a:gd name="T82" fmla="*/ 143 w 161"/>
                  <a:gd name="T83" fmla="*/ 83 h 192"/>
                  <a:gd name="T84" fmla="*/ 155 w 161"/>
                  <a:gd name="T85" fmla="*/ 96 h 192"/>
                  <a:gd name="T86" fmla="*/ 155 w 161"/>
                  <a:gd name="T87" fmla="*/ 17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 h="192">
                    <a:moveTo>
                      <a:pt x="143" y="78"/>
                    </a:moveTo>
                    <a:cubicBezTo>
                      <a:pt x="142" y="78"/>
                      <a:pt x="142" y="78"/>
                      <a:pt x="142" y="78"/>
                    </a:cubicBezTo>
                    <a:cubicBezTo>
                      <a:pt x="142" y="30"/>
                      <a:pt x="142" y="30"/>
                      <a:pt x="142" y="30"/>
                    </a:cubicBezTo>
                    <a:cubicBezTo>
                      <a:pt x="142" y="14"/>
                      <a:pt x="128" y="0"/>
                      <a:pt x="112" y="0"/>
                    </a:cubicBezTo>
                    <a:cubicBezTo>
                      <a:pt x="50" y="0"/>
                      <a:pt x="50" y="0"/>
                      <a:pt x="50" y="0"/>
                    </a:cubicBezTo>
                    <a:cubicBezTo>
                      <a:pt x="33" y="0"/>
                      <a:pt x="19" y="14"/>
                      <a:pt x="19" y="30"/>
                    </a:cubicBezTo>
                    <a:cubicBezTo>
                      <a:pt x="19" y="78"/>
                      <a:pt x="19" y="78"/>
                      <a:pt x="19" y="78"/>
                    </a:cubicBezTo>
                    <a:cubicBezTo>
                      <a:pt x="19" y="78"/>
                      <a:pt x="19" y="78"/>
                      <a:pt x="19" y="78"/>
                    </a:cubicBezTo>
                    <a:cubicBezTo>
                      <a:pt x="8" y="78"/>
                      <a:pt x="0" y="86"/>
                      <a:pt x="0" y="96"/>
                    </a:cubicBezTo>
                    <a:cubicBezTo>
                      <a:pt x="0" y="174"/>
                      <a:pt x="0" y="174"/>
                      <a:pt x="0" y="174"/>
                    </a:cubicBezTo>
                    <a:cubicBezTo>
                      <a:pt x="0" y="184"/>
                      <a:pt x="8" y="192"/>
                      <a:pt x="19" y="192"/>
                    </a:cubicBezTo>
                    <a:cubicBezTo>
                      <a:pt x="143" y="192"/>
                      <a:pt x="143" y="192"/>
                      <a:pt x="143" y="192"/>
                    </a:cubicBezTo>
                    <a:cubicBezTo>
                      <a:pt x="153" y="192"/>
                      <a:pt x="161" y="184"/>
                      <a:pt x="161" y="174"/>
                    </a:cubicBezTo>
                    <a:cubicBezTo>
                      <a:pt x="161" y="96"/>
                      <a:pt x="161" y="96"/>
                      <a:pt x="161" y="96"/>
                    </a:cubicBezTo>
                    <a:cubicBezTo>
                      <a:pt x="161" y="86"/>
                      <a:pt x="153" y="78"/>
                      <a:pt x="143" y="78"/>
                    </a:cubicBezTo>
                    <a:close/>
                    <a:moveTo>
                      <a:pt x="25" y="30"/>
                    </a:moveTo>
                    <a:cubicBezTo>
                      <a:pt x="25" y="17"/>
                      <a:pt x="36" y="6"/>
                      <a:pt x="50" y="6"/>
                    </a:cubicBezTo>
                    <a:cubicBezTo>
                      <a:pt x="112" y="6"/>
                      <a:pt x="112" y="6"/>
                      <a:pt x="112" y="6"/>
                    </a:cubicBezTo>
                    <a:cubicBezTo>
                      <a:pt x="125" y="6"/>
                      <a:pt x="136" y="17"/>
                      <a:pt x="136" y="30"/>
                    </a:cubicBezTo>
                    <a:cubicBezTo>
                      <a:pt x="136" y="78"/>
                      <a:pt x="136" y="78"/>
                      <a:pt x="136" y="78"/>
                    </a:cubicBezTo>
                    <a:cubicBezTo>
                      <a:pt x="118" y="78"/>
                      <a:pt x="118" y="78"/>
                      <a:pt x="118" y="78"/>
                    </a:cubicBezTo>
                    <a:cubicBezTo>
                      <a:pt x="118" y="38"/>
                      <a:pt x="118" y="38"/>
                      <a:pt x="118" y="38"/>
                    </a:cubicBezTo>
                    <a:cubicBezTo>
                      <a:pt x="118" y="30"/>
                      <a:pt x="112" y="23"/>
                      <a:pt x="104" y="23"/>
                    </a:cubicBezTo>
                    <a:cubicBezTo>
                      <a:pt x="57" y="23"/>
                      <a:pt x="57" y="23"/>
                      <a:pt x="57" y="23"/>
                    </a:cubicBezTo>
                    <a:cubicBezTo>
                      <a:pt x="49" y="23"/>
                      <a:pt x="43" y="30"/>
                      <a:pt x="43" y="38"/>
                    </a:cubicBezTo>
                    <a:cubicBezTo>
                      <a:pt x="43" y="78"/>
                      <a:pt x="43" y="78"/>
                      <a:pt x="43" y="78"/>
                    </a:cubicBezTo>
                    <a:cubicBezTo>
                      <a:pt x="25" y="78"/>
                      <a:pt x="25" y="78"/>
                      <a:pt x="25" y="78"/>
                    </a:cubicBezTo>
                    <a:lnTo>
                      <a:pt x="25" y="30"/>
                    </a:lnTo>
                    <a:close/>
                    <a:moveTo>
                      <a:pt x="113" y="38"/>
                    </a:moveTo>
                    <a:cubicBezTo>
                      <a:pt x="113" y="78"/>
                      <a:pt x="113" y="78"/>
                      <a:pt x="113" y="78"/>
                    </a:cubicBezTo>
                    <a:cubicBezTo>
                      <a:pt x="49" y="78"/>
                      <a:pt x="49" y="78"/>
                      <a:pt x="49" y="78"/>
                    </a:cubicBezTo>
                    <a:cubicBezTo>
                      <a:pt x="49" y="38"/>
                      <a:pt x="49" y="38"/>
                      <a:pt x="49" y="38"/>
                    </a:cubicBezTo>
                    <a:cubicBezTo>
                      <a:pt x="49" y="33"/>
                      <a:pt x="52" y="29"/>
                      <a:pt x="57" y="29"/>
                    </a:cubicBezTo>
                    <a:cubicBezTo>
                      <a:pt x="104" y="29"/>
                      <a:pt x="104" y="29"/>
                      <a:pt x="104" y="29"/>
                    </a:cubicBezTo>
                    <a:cubicBezTo>
                      <a:pt x="109" y="29"/>
                      <a:pt x="113" y="33"/>
                      <a:pt x="113" y="38"/>
                    </a:cubicBezTo>
                    <a:close/>
                    <a:moveTo>
                      <a:pt x="155" y="174"/>
                    </a:moveTo>
                    <a:cubicBezTo>
                      <a:pt x="155" y="181"/>
                      <a:pt x="150" y="186"/>
                      <a:pt x="143" y="186"/>
                    </a:cubicBezTo>
                    <a:cubicBezTo>
                      <a:pt x="19" y="186"/>
                      <a:pt x="19" y="186"/>
                      <a:pt x="19" y="186"/>
                    </a:cubicBezTo>
                    <a:cubicBezTo>
                      <a:pt x="12" y="186"/>
                      <a:pt x="6" y="181"/>
                      <a:pt x="6" y="174"/>
                    </a:cubicBezTo>
                    <a:cubicBezTo>
                      <a:pt x="6" y="96"/>
                      <a:pt x="6" y="96"/>
                      <a:pt x="6" y="96"/>
                    </a:cubicBezTo>
                    <a:cubicBezTo>
                      <a:pt x="6" y="89"/>
                      <a:pt x="12" y="83"/>
                      <a:pt x="19" y="83"/>
                    </a:cubicBezTo>
                    <a:cubicBezTo>
                      <a:pt x="143" y="83"/>
                      <a:pt x="143" y="83"/>
                      <a:pt x="143" y="83"/>
                    </a:cubicBezTo>
                    <a:cubicBezTo>
                      <a:pt x="150" y="83"/>
                      <a:pt x="155" y="89"/>
                      <a:pt x="155" y="96"/>
                    </a:cubicBezTo>
                    <a:lnTo>
                      <a:pt x="155" y="17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51" name="Freeform 193"/>
              <p:cNvSpPr>
                <a:spLocks noEditPoints="1"/>
              </p:cNvSpPr>
              <p:nvPr/>
            </p:nvSpPr>
            <p:spPr bwMode="auto">
              <a:xfrm>
                <a:off x="6916694" y="566645"/>
                <a:ext cx="74612" cy="136525"/>
              </a:xfrm>
              <a:custGeom>
                <a:avLst/>
                <a:gdLst>
                  <a:gd name="T0" fmla="*/ 19 w 37"/>
                  <a:gd name="T1" fmla="*/ 0 h 68"/>
                  <a:gd name="T2" fmla="*/ 0 w 37"/>
                  <a:gd name="T3" fmla="*/ 18 h 68"/>
                  <a:gd name="T4" fmla="*/ 6 w 37"/>
                  <a:gd name="T5" fmla="*/ 32 h 68"/>
                  <a:gd name="T6" fmla="*/ 0 w 37"/>
                  <a:gd name="T7" fmla="*/ 64 h 68"/>
                  <a:gd name="T8" fmla="*/ 1 w 37"/>
                  <a:gd name="T9" fmla="*/ 67 h 68"/>
                  <a:gd name="T10" fmla="*/ 3 w 37"/>
                  <a:gd name="T11" fmla="*/ 68 h 68"/>
                  <a:gd name="T12" fmla="*/ 34 w 37"/>
                  <a:gd name="T13" fmla="*/ 68 h 68"/>
                  <a:gd name="T14" fmla="*/ 36 w 37"/>
                  <a:gd name="T15" fmla="*/ 67 h 68"/>
                  <a:gd name="T16" fmla="*/ 37 w 37"/>
                  <a:gd name="T17" fmla="*/ 64 h 68"/>
                  <a:gd name="T18" fmla="*/ 31 w 37"/>
                  <a:gd name="T19" fmla="*/ 32 h 68"/>
                  <a:gd name="T20" fmla="*/ 37 w 37"/>
                  <a:gd name="T21" fmla="*/ 18 h 68"/>
                  <a:gd name="T22" fmla="*/ 19 w 37"/>
                  <a:gd name="T23" fmla="*/ 0 h 68"/>
                  <a:gd name="T24" fmla="*/ 26 w 37"/>
                  <a:gd name="T25" fmla="*/ 28 h 68"/>
                  <a:gd name="T26" fmla="*/ 25 w 37"/>
                  <a:gd name="T27" fmla="*/ 31 h 68"/>
                  <a:gd name="T28" fmla="*/ 31 w 37"/>
                  <a:gd name="T29" fmla="*/ 62 h 68"/>
                  <a:gd name="T30" fmla="*/ 6 w 37"/>
                  <a:gd name="T31" fmla="*/ 62 h 68"/>
                  <a:gd name="T32" fmla="*/ 12 w 37"/>
                  <a:gd name="T33" fmla="*/ 31 h 68"/>
                  <a:gd name="T34" fmla="*/ 11 w 37"/>
                  <a:gd name="T35" fmla="*/ 28 h 68"/>
                  <a:gd name="T36" fmla="*/ 6 w 37"/>
                  <a:gd name="T37" fmla="*/ 18 h 68"/>
                  <a:gd name="T38" fmla="*/ 19 w 37"/>
                  <a:gd name="T39" fmla="*/ 6 h 68"/>
                  <a:gd name="T40" fmla="*/ 31 w 37"/>
                  <a:gd name="T41" fmla="*/ 18 h 68"/>
                  <a:gd name="T42" fmla="*/ 26 w 37"/>
                  <a:gd name="T43" fmla="*/ 2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68">
                    <a:moveTo>
                      <a:pt x="19" y="0"/>
                    </a:moveTo>
                    <a:cubicBezTo>
                      <a:pt x="8" y="0"/>
                      <a:pt x="0" y="8"/>
                      <a:pt x="0" y="18"/>
                    </a:cubicBezTo>
                    <a:cubicBezTo>
                      <a:pt x="0" y="24"/>
                      <a:pt x="2" y="28"/>
                      <a:pt x="6" y="32"/>
                    </a:cubicBezTo>
                    <a:cubicBezTo>
                      <a:pt x="0" y="64"/>
                      <a:pt x="0" y="64"/>
                      <a:pt x="0" y="64"/>
                    </a:cubicBezTo>
                    <a:cubicBezTo>
                      <a:pt x="0" y="65"/>
                      <a:pt x="0" y="66"/>
                      <a:pt x="1" y="67"/>
                    </a:cubicBezTo>
                    <a:cubicBezTo>
                      <a:pt x="1" y="67"/>
                      <a:pt x="2" y="68"/>
                      <a:pt x="3" y="68"/>
                    </a:cubicBezTo>
                    <a:cubicBezTo>
                      <a:pt x="34" y="68"/>
                      <a:pt x="34" y="68"/>
                      <a:pt x="34" y="68"/>
                    </a:cubicBezTo>
                    <a:cubicBezTo>
                      <a:pt x="35" y="68"/>
                      <a:pt x="36" y="67"/>
                      <a:pt x="36" y="67"/>
                    </a:cubicBezTo>
                    <a:cubicBezTo>
                      <a:pt x="37" y="66"/>
                      <a:pt x="37" y="65"/>
                      <a:pt x="37" y="64"/>
                    </a:cubicBezTo>
                    <a:cubicBezTo>
                      <a:pt x="31" y="32"/>
                      <a:pt x="31" y="32"/>
                      <a:pt x="31" y="32"/>
                    </a:cubicBezTo>
                    <a:cubicBezTo>
                      <a:pt x="35" y="28"/>
                      <a:pt x="37" y="24"/>
                      <a:pt x="37" y="18"/>
                    </a:cubicBezTo>
                    <a:cubicBezTo>
                      <a:pt x="37" y="8"/>
                      <a:pt x="29" y="0"/>
                      <a:pt x="19" y="0"/>
                    </a:cubicBezTo>
                    <a:close/>
                    <a:moveTo>
                      <a:pt x="26" y="28"/>
                    </a:moveTo>
                    <a:cubicBezTo>
                      <a:pt x="25" y="29"/>
                      <a:pt x="25" y="30"/>
                      <a:pt x="25" y="31"/>
                    </a:cubicBezTo>
                    <a:cubicBezTo>
                      <a:pt x="31" y="62"/>
                      <a:pt x="31" y="62"/>
                      <a:pt x="31" y="62"/>
                    </a:cubicBezTo>
                    <a:cubicBezTo>
                      <a:pt x="6" y="62"/>
                      <a:pt x="6" y="62"/>
                      <a:pt x="6" y="62"/>
                    </a:cubicBezTo>
                    <a:cubicBezTo>
                      <a:pt x="12" y="31"/>
                      <a:pt x="12" y="31"/>
                      <a:pt x="12" y="31"/>
                    </a:cubicBezTo>
                    <a:cubicBezTo>
                      <a:pt x="12" y="30"/>
                      <a:pt x="12" y="29"/>
                      <a:pt x="11" y="28"/>
                    </a:cubicBezTo>
                    <a:cubicBezTo>
                      <a:pt x="8" y="26"/>
                      <a:pt x="6" y="22"/>
                      <a:pt x="6" y="18"/>
                    </a:cubicBezTo>
                    <a:cubicBezTo>
                      <a:pt x="6" y="11"/>
                      <a:pt x="12" y="6"/>
                      <a:pt x="19" y="6"/>
                    </a:cubicBezTo>
                    <a:cubicBezTo>
                      <a:pt x="26" y="6"/>
                      <a:pt x="31" y="11"/>
                      <a:pt x="31" y="18"/>
                    </a:cubicBezTo>
                    <a:cubicBezTo>
                      <a:pt x="31" y="22"/>
                      <a:pt x="29" y="26"/>
                      <a:pt x="26" y="2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grpSp>
      </p:grpSp>
      <p:sp>
        <p:nvSpPr>
          <p:cNvPr id="48" name="Rectangle 47"/>
          <p:cNvSpPr/>
          <p:nvPr/>
        </p:nvSpPr>
        <p:spPr>
          <a:xfrm>
            <a:off x="721446" y="6021315"/>
            <a:ext cx="11018452" cy="430887"/>
          </a:xfrm>
          <a:prstGeom prst="rect">
            <a:avLst/>
          </a:prstGeom>
        </p:spPr>
        <p:txBody>
          <a:bodyPr wrap="squar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Calibri"/>
                <a:ea typeface="+mn-ea"/>
                <a:cs typeface="+mn-cs"/>
              </a:rPr>
              <a:t>Although Multi-year crediting is designed to offer higher rates than their one-year counterpart, there is no guarantee rates will be higher or that they will increase year over year. Rates will vary due to market conditions. </a:t>
            </a:r>
            <a:endParaRPr kumimoji="0" lang="en-US" sz="2800" b="0" i="0" u="none" strike="noStrike" kern="1200" cap="none" spc="0" normalizeH="0" baseline="0" noProof="0" dirty="0">
              <a:ln>
                <a:noFill/>
              </a:ln>
              <a:solidFill>
                <a:srgbClr val="FFFFFF">
                  <a:lumMod val="50000"/>
                </a:srgbClr>
              </a:solidFill>
              <a:effectLst/>
              <a:uLnTx/>
              <a:uFillTx/>
              <a:latin typeface="Calibri"/>
              <a:ea typeface="+mn-ea"/>
              <a:cs typeface="+mn-cs"/>
            </a:endParaRPr>
          </a:p>
        </p:txBody>
      </p:sp>
      <p:sp>
        <p:nvSpPr>
          <p:cNvPr id="8" name="TextBox 7"/>
          <p:cNvSpPr txBox="1"/>
          <p:nvPr/>
        </p:nvSpPr>
        <p:spPr>
          <a:xfrm>
            <a:off x="5064754" y="1556360"/>
            <a:ext cx="2324603" cy="2287699"/>
          </a:xfrm>
          <a:prstGeom prst="rect">
            <a:avLst/>
          </a:prstGeom>
          <a:noFill/>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424242"/>
                </a:solidFill>
                <a:effectLst/>
                <a:uLnTx/>
                <a:uFillTx/>
                <a:latin typeface="Calibri"/>
                <a:ea typeface="+mn-ea"/>
                <a:cs typeface="+mn-cs"/>
              </a:rPr>
              <a:t>+</a:t>
            </a:r>
          </a:p>
        </p:txBody>
      </p:sp>
      <p:sp>
        <p:nvSpPr>
          <p:cNvPr id="14" name="Rectangle 13">
            <a:extLst>
              <a:ext uri="{FF2B5EF4-FFF2-40B4-BE49-F238E27FC236}">
                <a16:creationId xmlns:a16="http://schemas.microsoft.com/office/drawing/2014/main" id="{42A72761-BC00-9640-B879-89781EB0CEBA}"/>
              </a:ext>
            </a:extLst>
          </p:cNvPr>
          <p:cNvSpPr/>
          <p:nvPr/>
        </p:nvSpPr>
        <p:spPr>
          <a:xfrm>
            <a:off x="803111" y="2525484"/>
            <a:ext cx="3177111" cy="830997"/>
          </a:xfrm>
          <a:prstGeom prst="rect">
            <a:avLst/>
          </a:prstGeom>
        </p:spPr>
        <p:txBody>
          <a:bodyPr wrap="squar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C3048"/>
                </a:solidFill>
                <a:effectLst/>
                <a:uLnTx/>
                <a:uFillTx/>
                <a:latin typeface="Calibri"/>
                <a:ea typeface="+mn-ea"/>
                <a:cs typeface="+mn-cs"/>
              </a:rPr>
              <a:t>with participation rate crediting method  </a:t>
            </a:r>
          </a:p>
        </p:txBody>
      </p:sp>
      <p:sp>
        <p:nvSpPr>
          <p:cNvPr id="15" name="Rectangle 14">
            <a:extLst>
              <a:ext uri="{FF2B5EF4-FFF2-40B4-BE49-F238E27FC236}">
                <a16:creationId xmlns:a16="http://schemas.microsoft.com/office/drawing/2014/main" id="{B899CD21-4B4B-CC44-8A5F-22E5633667DA}"/>
              </a:ext>
            </a:extLst>
          </p:cNvPr>
          <p:cNvSpPr/>
          <p:nvPr/>
        </p:nvSpPr>
        <p:spPr>
          <a:xfrm>
            <a:off x="7146325" y="2581497"/>
            <a:ext cx="2539705" cy="1200329"/>
          </a:xfrm>
          <a:prstGeom prst="rect">
            <a:avLst/>
          </a:prstGeom>
        </p:spPr>
        <p:txBody>
          <a:bodyPr wrap="squar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F898F"/>
                </a:solidFill>
                <a:effectLst/>
                <a:uLnTx/>
                <a:uFillTx/>
                <a:latin typeface="Calibri"/>
                <a:ea typeface="+mn-ea"/>
                <a:cs typeface="+mn-cs"/>
              </a:rPr>
              <a:t>on the next contract anniversary</a:t>
            </a:r>
            <a:endParaRPr kumimoji="0" lang="en-US" sz="2400" b="0" i="0" u="none" strike="noStrike" kern="1200" cap="none" spc="0" normalizeH="0" baseline="0" noProof="0" dirty="0">
              <a:ln>
                <a:noFill/>
              </a:ln>
              <a:solidFill>
                <a:srgbClr val="0F898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19907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3717" y="3588246"/>
            <a:ext cx="2006394" cy="1696829"/>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2" name="Title 1"/>
          <p:cNvSpPr>
            <a:spLocks noGrp="1"/>
          </p:cNvSpPr>
          <p:nvPr>
            <p:ph type="title"/>
          </p:nvPr>
        </p:nvSpPr>
        <p:spPr>
          <a:xfrm>
            <a:off x="329172" y="52919"/>
            <a:ext cx="10956607" cy="812800"/>
          </a:xfrm>
        </p:spPr>
        <p:txBody>
          <a:bodyPr/>
          <a:lstStyle/>
          <a:p>
            <a:r>
              <a:rPr lang="en-US" dirty="0" smtClean="0"/>
              <a:t>Participation rates… </a:t>
            </a:r>
            <a:r>
              <a:rPr lang="en-US" b="1" dirty="0" smtClean="0"/>
              <a:t>designed to increase</a:t>
            </a:r>
            <a:endParaRPr lang="en-US" b="1" dirty="0"/>
          </a:p>
        </p:txBody>
      </p:sp>
      <p:sp>
        <p:nvSpPr>
          <p:cNvPr id="5" name="Rectangle 4"/>
          <p:cNvSpPr/>
          <p:nvPr/>
        </p:nvSpPr>
        <p:spPr>
          <a:xfrm>
            <a:off x="920931" y="3999183"/>
            <a:ext cx="1728210" cy="1285892"/>
          </a:xfrm>
          <a:prstGeom prst="rect">
            <a:avLst/>
          </a:prstGeom>
          <a:solidFill>
            <a:srgbClr val="AF9E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3" name="Slide Number Placeholder 2"/>
          <p:cNvSpPr>
            <a:spLocks noGrp="1"/>
          </p:cNvSpPr>
          <p:nvPr>
            <p:ph type="sldNum" sz="quarter" idx="11"/>
          </p:nvPr>
        </p:nvSpPr>
        <p:spPr/>
        <p:txBody>
          <a:bodyPr/>
          <a:lstStyle/>
          <a:p>
            <a:fld id="{67FC5CDF-15F9-4054-9F50-C9080AAD3281}" type="slidenum">
              <a:rPr lang="en-US" smtClean="0"/>
              <a:pPr/>
              <a:t>23</a:t>
            </a:fld>
            <a:endParaRPr lang="en-US" dirty="0"/>
          </a:p>
        </p:txBody>
      </p:sp>
      <p:sp>
        <p:nvSpPr>
          <p:cNvPr id="7" name="Rectangle 6"/>
          <p:cNvSpPr/>
          <p:nvPr/>
        </p:nvSpPr>
        <p:spPr>
          <a:xfrm>
            <a:off x="3016732" y="3313786"/>
            <a:ext cx="2006394" cy="1965225"/>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8" name="Rectangle 7"/>
          <p:cNvSpPr/>
          <p:nvPr/>
        </p:nvSpPr>
        <p:spPr>
          <a:xfrm>
            <a:off x="3010808" y="3679139"/>
            <a:ext cx="1728210" cy="1599871"/>
          </a:xfrm>
          <a:prstGeom prst="rect">
            <a:avLst/>
          </a:prstGeom>
          <a:solidFill>
            <a:srgbClr val="AF9E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9" name="Rectangle 8"/>
          <p:cNvSpPr/>
          <p:nvPr/>
        </p:nvSpPr>
        <p:spPr>
          <a:xfrm>
            <a:off x="5125517" y="3083359"/>
            <a:ext cx="2006394" cy="218099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10" name="Rectangle 9"/>
          <p:cNvSpPr/>
          <p:nvPr/>
        </p:nvSpPr>
        <p:spPr>
          <a:xfrm>
            <a:off x="7254928" y="2852930"/>
            <a:ext cx="2019561" cy="2411418"/>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12" name="Rectangle 11"/>
          <p:cNvSpPr/>
          <p:nvPr/>
        </p:nvSpPr>
        <p:spPr>
          <a:xfrm>
            <a:off x="9363714" y="2622502"/>
            <a:ext cx="2030541" cy="2641846"/>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13" name="Rectangle 12"/>
          <p:cNvSpPr/>
          <p:nvPr/>
        </p:nvSpPr>
        <p:spPr>
          <a:xfrm>
            <a:off x="899569" y="5330031"/>
            <a:ext cx="2030542" cy="34564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bg2"/>
                </a:solidFill>
              </a:rPr>
              <a:t>Year 1</a:t>
            </a:r>
          </a:p>
        </p:txBody>
      </p:sp>
      <p:sp>
        <p:nvSpPr>
          <p:cNvPr id="14" name="Rectangle 13"/>
          <p:cNvSpPr/>
          <p:nvPr/>
        </p:nvSpPr>
        <p:spPr>
          <a:xfrm>
            <a:off x="3004416" y="5330031"/>
            <a:ext cx="2030542" cy="34564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bg2"/>
                </a:solidFill>
              </a:rPr>
              <a:t>Year 2</a:t>
            </a:r>
          </a:p>
        </p:txBody>
      </p:sp>
      <p:sp>
        <p:nvSpPr>
          <p:cNvPr id="15" name="Rectangle 14"/>
          <p:cNvSpPr/>
          <p:nvPr/>
        </p:nvSpPr>
        <p:spPr>
          <a:xfrm>
            <a:off x="5124182" y="5330031"/>
            <a:ext cx="2030542" cy="34564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bg2"/>
                </a:solidFill>
              </a:rPr>
              <a:t>Year 3</a:t>
            </a:r>
          </a:p>
        </p:txBody>
      </p:sp>
      <p:sp>
        <p:nvSpPr>
          <p:cNvPr id="16" name="Rectangle 15"/>
          <p:cNvSpPr/>
          <p:nvPr/>
        </p:nvSpPr>
        <p:spPr>
          <a:xfrm>
            <a:off x="7243948" y="5330031"/>
            <a:ext cx="2030542" cy="34564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bg2"/>
                </a:solidFill>
              </a:rPr>
              <a:t>Year 4</a:t>
            </a:r>
          </a:p>
        </p:txBody>
      </p:sp>
      <p:sp>
        <p:nvSpPr>
          <p:cNvPr id="17" name="Rectangle 16"/>
          <p:cNvSpPr/>
          <p:nvPr/>
        </p:nvSpPr>
        <p:spPr>
          <a:xfrm>
            <a:off x="9363714" y="5330031"/>
            <a:ext cx="2030542" cy="34564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bg2"/>
                </a:solidFill>
              </a:rPr>
              <a:t>Year 5</a:t>
            </a:r>
          </a:p>
        </p:txBody>
      </p:sp>
      <p:sp>
        <p:nvSpPr>
          <p:cNvPr id="19" name="TextBox 18"/>
          <p:cNvSpPr txBox="1"/>
          <p:nvPr/>
        </p:nvSpPr>
        <p:spPr>
          <a:xfrm>
            <a:off x="1992627" y="3987565"/>
            <a:ext cx="748891" cy="403249"/>
          </a:xfrm>
          <a:prstGeom prst="rect">
            <a:avLst/>
          </a:prstGeom>
          <a:noFill/>
        </p:spPr>
        <p:txBody>
          <a:bodyPr wrap="square" rtlCol="0">
            <a:noAutofit/>
          </a:bodyPr>
          <a:lstStyle/>
          <a:p>
            <a:pPr>
              <a:lnSpc>
                <a:spcPct val="90000"/>
              </a:lnSpc>
            </a:pPr>
            <a:r>
              <a:rPr lang="en-US" dirty="0" smtClean="0">
                <a:solidFill>
                  <a:schemeClr val="bg2"/>
                </a:solidFill>
              </a:rPr>
              <a:t>70%</a:t>
            </a:r>
          </a:p>
        </p:txBody>
      </p:sp>
      <p:sp>
        <p:nvSpPr>
          <p:cNvPr id="20" name="TextBox 19"/>
          <p:cNvSpPr txBox="1"/>
          <p:nvPr/>
        </p:nvSpPr>
        <p:spPr>
          <a:xfrm>
            <a:off x="2242728" y="3601821"/>
            <a:ext cx="748891" cy="403249"/>
          </a:xfrm>
          <a:prstGeom prst="rect">
            <a:avLst/>
          </a:prstGeom>
          <a:noFill/>
        </p:spPr>
        <p:txBody>
          <a:bodyPr wrap="square" rtlCol="0">
            <a:noAutofit/>
          </a:bodyPr>
          <a:lstStyle/>
          <a:p>
            <a:pPr>
              <a:lnSpc>
                <a:spcPct val="90000"/>
              </a:lnSpc>
            </a:pPr>
            <a:r>
              <a:rPr lang="en-US" dirty="0" smtClean="0">
                <a:solidFill>
                  <a:schemeClr val="bg2"/>
                </a:solidFill>
              </a:rPr>
              <a:t>80%</a:t>
            </a:r>
          </a:p>
        </p:txBody>
      </p:sp>
      <p:sp>
        <p:nvSpPr>
          <p:cNvPr id="21" name="TextBox 20"/>
          <p:cNvSpPr txBox="1"/>
          <p:nvPr/>
        </p:nvSpPr>
        <p:spPr>
          <a:xfrm>
            <a:off x="4112344" y="3659428"/>
            <a:ext cx="748891" cy="403249"/>
          </a:xfrm>
          <a:prstGeom prst="rect">
            <a:avLst/>
          </a:prstGeom>
          <a:noFill/>
        </p:spPr>
        <p:txBody>
          <a:bodyPr wrap="square" rtlCol="0">
            <a:noAutofit/>
          </a:bodyPr>
          <a:lstStyle/>
          <a:p>
            <a:pPr>
              <a:lnSpc>
                <a:spcPct val="90000"/>
              </a:lnSpc>
            </a:pPr>
            <a:r>
              <a:rPr lang="en-US" dirty="0" smtClean="0">
                <a:solidFill>
                  <a:schemeClr val="bg2"/>
                </a:solidFill>
              </a:rPr>
              <a:t>80%</a:t>
            </a:r>
          </a:p>
        </p:txBody>
      </p:sp>
      <p:sp>
        <p:nvSpPr>
          <p:cNvPr id="22" name="TextBox 21"/>
          <p:cNvSpPr txBox="1"/>
          <p:nvPr/>
        </p:nvSpPr>
        <p:spPr>
          <a:xfrm>
            <a:off x="4362445" y="3313786"/>
            <a:ext cx="748891" cy="403249"/>
          </a:xfrm>
          <a:prstGeom prst="rect">
            <a:avLst/>
          </a:prstGeom>
          <a:noFill/>
        </p:spPr>
        <p:txBody>
          <a:bodyPr wrap="square" rtlCol="0">
            <a:noAutofit/>
          </a:bodyPr>
          <a:lstStyle/>
          <a:p>
            <a:pPr>
              <a:lnSpc>
                <a:spcPct val="90000"/>
              </a:lnSpc>
            </a:pPr>
            <a:r>
              <a:rPr lang="en-US" dirty="0">
                <a:solidFill>
                  <a:schemeClr val="bg2"/>
                </a:solidFill>
              </a:rPr>
              <a:t>9</a:t>
            </a:r>
            <a:r>
              <a:rPr lang="en-US" dirty="0" smtClean="0">
                <a:solidFill>
                  <a:schemeClr val="bg2"/>
                </a:solidFill>
              </a:rPr>
              <a:t>0%</a:t>
            </a:r>
          </a:p>
        </p:txBody>
      </p:sp>
      <p:sp>
        <p:nvSpPr>
          <p:cNvPr id="26" name="TextBox 25"/>
          <p:cNvSpPr txBox="1"/>
          <p:nvPr/>
        </p:nvSpPr>
        <p:spPr>
          <a:xfrm>
            <a:off x="6299476" y="3102232"/>
            <a:ext cx="886088" cy="403249"/>
          </a:xfrm>
          <a:prstGeom prst="rect">
            <a:avLst/>
          </a:prstGeom>
          <a:noFill/>
        </p:spPr>
        <p:txBody>
          <a:bodyPr wrap="square" rtlCol="0">
            <a:noAutofit/>
          </a:bodyPr>
          <a:lstStyle/>
          <a:p>
            <a:pPr>
              <a:lnSpc>
                <a:spcPct val="90000"/>
              </a:lnSpc>
            </a:pPr>
            <a:r>
              <a:rPr lang="en-US" dirty="0" smtClean="0">
                <a:solidFill>
                  <a:schemeClr val="bg2"/>
                </a:solidFill>
              </a:rPr>
              <a:t>100%</a:t>
            </a:r>
          </a:p>
        </p:txBody>
      </p:sp>
      <p:sp>
        <p:nvSpPr>
          <p:cNvPr id="27" name="TextBox 26"/>
          <p:cNvSpPr txBox="1"/>
          <p:nvPr/>
        </p:nvSpPr>
        <p:spPr>
          <a:xfrm>
            <a:off x="8443067" y="2852930"/>
            <a:ext cx="869654" cy="403249"/>
          </a:xfrm>
          <a:prstGeom prst="rect">
            <a:avLst/>
          </a:prstGeom>
          <a:noFill/>
        </p:spPr>
        <p:txBody>
          <a:bodyPr wrap="square" rtlCol="0">
            <a:noAutofit/>
          </a:bodyPr>
          <a:lstStyle/>
          <a:p>
            <a:pPr>
              <a:lnSpc>
                <a:spcPct val="90000"/>
              </a:lnSpc>
            </a:pPr>
            <a:r>
              <a:rPr lang="en-US" dirty="0" smtClean="0">
                <a:solidFill>
                  <a:schemeClr val="bg2"/>
                </a:solidFill>
              </a:rPr>
              <a:t>110%</a:t>
            </a:r>
          </a:p>
        </p:txBody>
      </p:sp>
      <p:sp>
        <p:nvSpPr>
          <p:cNvPr id="28" name="TextBox 27"/>
          <p:cNvSpPr txBox="1"/>
          <p:nvPr/>
        </p:nvSpPr>
        <p:spPr>
          <a:xfrm>
            <a:off x="10449462" y="2641523"/>
            <a:ext cx="869654" cy="403249"/>
          </a:xfrm>
          <a:prstGeom prst="rect">
            <a:avLst/>
          </a:prstGeom>
          <a:noFill/>
        </p:spPr>
        <p:txBody>
          <a:bodyPr wrap="square" rtlCol="0">
            <a:noAutofit/>
          </a:bodyPr>
          <a:lstStyle/>
          <a:p>
            <a:pPr>
              <a:lnSpc>
                <a:spcPct val="90000"/>
              </a:lnSpc>
            </a:pPr>
            <a:r>
              <a:rPr lang="en-US" dirty="0" smtClean="0">
                <a:solidFill>
                  <a:schemeClr val="bg2"/>
                </a:solidFill>
              </a:rPr>
              <a:t>120%</a:t>
            </a:r>
          </a:p>
        </p:txBody>
      </p:sp>
      <p:sp>
        <p:nvSpPr>
          <p:cNvPr id="29" name="Rectangle 28"/>
          <p:cNvSpPr/>
          <p:nvPr/>
        </p:nvSpPr>
        <p:spPr>
          <a:xfrm>
            <a:off x="749279" y="5817338"/>
            <a:ext cx="10760191" cy="816890"/>
          </a:xfrm>
          <a:prstGeom prst="rect">
            <a:avLst/>
          </a:prstGeom>
        </p:spPr>
        <p:txBody>
          <a:bodyPr wrap="square">
            <a:spAutoFit/>
          </a:bodyPr>
          <a:lstStyle/>
          <a:p>
            <a:pPr>
              <a:lnSpc>
                <a:spcPct val="107000"/>
              </a:lnSpc>
              <a:defRPr/>
            </a:pPr>
            <a:r>
              <a:rPr lang="en-US" sz="1100" dirty="0">
                <a:solidFill>
                  <a:schemeClr val="bg2">
                    <a:lumMod val="50000"/>
                  </a:schemeClr>
                </a:solidFill>
                <a:latin typeface="Calibri" panose="020F0502020204030204" pitchFamily="34" charset="0"/>
                <a:ea typeface="Calibri" panose="020F0502020204030204" pitchFamily="34" charset="0"/>
                <a:cs typeface="Kokila"/>
              </a:rPr>
              <a:t>*This is a hypothetical example used to explain the MY </a:t>
            </a:r>
            <a:r>
              <a:rPr lang="en-US" sz="1100" dirty="0" err="1">
                <a:solidFill>
                  <a:schemeClr val="bg2">
                    <a:lumMod val="50000"/>
                  </a:schemeClr>
                </a:solidFill>
                <a:latin typeface="Calibri" panose="020F0502020204030204" pitchFamily="34" charset="0"/>
                <a:ea typeface="Calibri" panose="020F0502020204030204" pitchFamily="34" charset="0"/>
                <a:cs typeface="Kokila"/>
              </a:rPr>
              <a:t>PtP</a:t>
            </a:r>
            <a:r>
              <a:rPr lang="en-US" sz="1100" dirty="0">
                <a:solidFill>
                  <a:schemeClr val="bg2">
                    <a:lumMod val="50000"/>
                  </a:schemeClr>
                </a:solidFill>
                <a:latin typeface="Calibri" panose="020F0502020204030204" pitchFamily="34" charset="0"/>
                <a:ea typeface="Calibri" panose="020F0502020204030204" pitchFamily="34" charset="0"/>
                <a:cs typeface="Kokila"/>
              </a:rPr>
              <a:t> crediting method concept and does not represent any specific product or index</a:t>
            </a:r>
            <a:r>
              <a:rPr lang="en-US" sz="1100" dirty="0" smtClean="0">
                <a:solidFill>
                  <a:schemeClr val="bg2">
                    <a:lumMod val="50000"/>
                  </a:schemeClr>
                </a:solidFill>
                <a:latin typeface="Calibri" panose="020F0502020204030204" pitchFamily="34" charset="0"/>
                <a:ea typeface="Calibri" panose="020F0502020204030204" pitchFamily="34" charset="0"/>
                <a:cs typeface="Kokila"/>
              </a:rPr>
              <a:t>. </a:t>
            </a:r>
            <a:r>
              <a:rPr lang="en-US" sz="1100" dirty="0" smtClean="0">
                <a:solidFill>
                  <a:schemeClr val="bg2">
                    <a:lumMod val="50000"/>
                  </a:schemeClr>
                </a:solidFill>
              </a:rPr>
              <a:t>Although </a:t>
            </a:r>
            <a:r>
              <a:rPr lang="en-US" sz="1100" dirty="0">
                <a:solidFill>
                  <a:schemeClr val="bg2">
                    <a:lumMod val="50000"/>
                  </a:schemeClr>
                </a:solidFill>
              </a:rPr>
              <a:t>Multi-year crediting is designed to offer higher rates than their one-year counterpart, there is no guarantee rates will be higher or that they will increase year over year. Rates will vary due to market conditions. </a:t>
            </a:r>
            <a:r>
              <a:rPr lang="en-US" sz="1100" dirty="0">
                <a:solidFill>
                  <a:schemeClr val="bg2">
                    <a:lumMod val="50000"/>
                  </a:schemeClr>
                </a:solidFill>
                <a:latin typeface="Calibri" panose="020F0502020204030204" pitchFamily="34" charset="0"/>
                <a:ea typeface="Calibri" panose="020F0502020204030204" pitchFamily="34" charset="0"/>
                <a:cs typeface="Kokila"/>
              </a:rPr>
              <a:t>Refer to the Allianz Guide to Rates for current participation rates.</a:t>
            </a:r>
            <a:r>
              <a:rPr lang="en-US" sz="1100" dirty="0">
                <a:solidFill>
                  <a:schemeClr val="bg2">
                    <a:lumMod val="50000"/>
                  </a:schemeClr>
                </a:solidFill>
              </a:rPr>
              <a:t> </a:t>
            </a:r>
          </a:p>
          <a:p>
            <a:pPr lvl="0">
              <a:lnSpc>
                <a:spcPct val="107000"/>
              </a:lnSpc>
              <a:defRPr/>
            </a:pPr>
            <a:endParaRPr lang="en-US" sz="1100" dirty="0">
              <a:solidFill>
                <a:schemeClr val="bg2">
                  <a:lumMod val="50000"/>
                </a:schemeClr>
              </a:solidFill>
              <a:latin typeface="Calibri" panose="020F0502020204030204" pitchFamily="34" charset="0"/>
              <a:ea typeface="Calibri" panose="020F0502020204030204" pitchFamily="34" charset="0"/>
              <a:cs typeface="Kokila"/>
            </a:endParaRPr>
          </a:p>
        </p:txBody>
      </p:sp>
      <p:sp>
        <p:nvSpPr>
          <p:cNvPr id="30" name="Rectangle 29"/>
          <p:cNvSpPr/>
          <p:nvPr/>
        </p:nvSpPr>
        <p:spPr>
          <a:xfrm>
            <a:off x="540182" y="2197590"/>
            <a:ext cx="3633383" cy="313932"/>
          </a:xfrm>
          <a:prstGeom prst="rect">
            <a:avLst/>
          </a:prstGeom>
        </p:spPr>
        <p:txBody>
          <a:bodyPr wrap="square">
            <a:spAutoFit/>
          </a:bodyPr>
          <a:lstStyle/>
          <a:p>
            <a:pPr>
              <a:lnSpc>
                <a:spcPct val="90000"/>
              </a:lnSpc>
            </a:pPr>
            <a:r>
              <a:rPr lang="en-US" sz="1600" dirty="0" smtClean="0"/>
              <a:t>  5 </a:t>
            </a:r>
            <a:r>
              <a:rPr lang="en-US" sz="1600" dirty="0"/>
              <a:t>year point-to-point with par </a:t>
            </a:r>
            <a:r>
              <a:rPr lang="en-US" sz="1600" dirty="0" smtClean="0"/>
              <a:t>rate</a:t>
            </a:r>
            <a:endParaRPr lang="en-US" sz="1600" dirty="0"/>
          </a:p>
        </p:txBody>
      </p:sp>
      <p:sp>
        <p:nvSpPr>
          <p:cNvPr id="31" name="Rectangle 30"/>
          <p:cNvSpPr/>
          <p:nvPr/>
        </p:nvSpPr>
        <p:spPr>
          <a:xfrm>
            <a:off x="5262732" y="1357480"/>
            <a:ext cx="6106342" cy="738664"/>
          </a:xfrm>
          <a:prstGeom prst="rect">
            <a:avLst/>
          </a:prstGeom>
          <a:solidFill>
            <a:schemeClr val="bg2"/>
          </a:solidFill>
          <a:ln>
            <a:solidFill>
              <a:srgbClr val="AF9EB9"/>
            </a:solidFill>
          </a:ln>
          <a:effectLst>
            <a:outerShdw blurRad="63500" sx="102000" sy="102000" algn="ctr" rotWithShape="0">
              <a:prstClr val="black">
                <a:alpha val="40000"/>
              </a:prstClr>
            </a:outerShdw>
          </a:effectLst>
        </p:spPr>
        <p:txBody>
          <a:bodyPr wrap="square">
            <a:spAutoFit/>
          </a:bodyPr>
          <a:lstStyle/>
          <a:p>
            <a:r>
              <a:rPr lang="en-US" sz="1800" b="1" dirty="0">
                <a:latin typeface="Calibri" panose="020F0502020204030204" pitchFamily="34" charset="0"/>
              </a:rPr>
              <a:t>Participation Rates for all Contract Years in a Crediting Period </a:t>
            </a:r>
            <a:r>
              <a:rPr lang="en-US" sz="1800" dirty="0" smtClean="0">
                <a:latin typeface="Calibri" panose="020F0502020204030204" pitchFamily="34" charset="0"/>
              </a:rPr>
              <a:t>are </a:t>
            </a:r>
            <a:r>
              <a:rPr lang="en-US" sz="2400" b="1" dirty="0" smtClean="0">
                <a:solidFill>
                  <a:schemeClr val="accent1"/>
                </a:solidFill>
                <a:latin typeface="Calibri" panose="020F0502020204030204" pitchFamily="34" charset="0"/>
              </a:rPr>
              <a:t>GUARANTEED</a:t>
            </a:r>
            <a:r>
              <a:rPr lang="en-US" sz="1800" dirty="0" smtClean="0">
                <a:solidFill>
                  <a:schemeClr val="accent1"/>
                </a:solidFill>
                <a:latin typeface="Calibri" panose="020F0502020204030204" pitchFamily="34" charset="0"/>
              </a:rPr>
              <a:t> </a:t>
            </a:r>
            <a:r>
              <a:rPr lang="en-US" sz="1800" b="1" dirty="0" smtClean="0">
                <a:solidFill>
                  <a:schemeClr val="accent1"/>
                </a:solidFill>
                <a:latin typeface="Calibri" panose="020F0502020204030204" pitchFamily="34" charset="0"/>
              </a:rPr>
              <a:t>for </a:t>
            </a:r>
            <a:r>
              <a:rPr lang="en-US" sz="1800" b="1" dirty="0">
                <a:solidFill>
                  <a:schemeClr val="accent1"/>
                </a:solidFill>
                <a:latin typeface="Calibri" panose="020F0502020204030204" pitchFamily="34" charset="0"/>
              </a:rPr>
              <a:t>the Crediting Period</a:t>
            </a:r>
            <a:endParaRPr lang="en-US" sz="1800" b="1" dirty="0">
              <a:solidFill>
                <a:schemeClr val="accent1"/>
              </a:solidFill>
            </a:endParaRPr>
          </a:p>
        </p:txBody>
      </p:sp>
      <p:sp>
        <p:nvSpPr>
          <p:cNvPr id="33" name="Rectangle 32"/>
          <p:cNvSpPr/>
          <p:nvPr/>
        </p:nvSpPr>
        <p:spPr>
          <a:xfrm>
            <a:off x="408887" y="1882681"/>
            <a:ext cx="219151" cy="172821"/>
          </a:xfrm>
          <a:prstGeom prst="rect">
            <a:avLst/>
          </a:prstGeom>
          <a:solidFill>
            <a:srgbClr val="AF9E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34" name="Rectangle 33"/>
          <p:cNvSpPr/>
          <p:nvPr/>
        </p:nvSpPr>
        <p:spPr>
          <a:xfrm>
            <a:off x="408887" y="2269716"/>
            <a:ext cx="219151" cy="172821"/>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35" name="Rectangle 34"/>
          <p:cNvSpPr/>
          <p:nvPr/>
        </p:nvSpPr>
        <p:spPr>
          <a:xfrm>
            <a:off x="303851" y="1294575"/>
            <a:ext cx="3869714" cy="424732"/>
          </a:xfrm>
          <a:prstGeom prst="rect">
            <a:avLst/>
          </a:prstGeom>
        </p:spPr>
        <p:txBody>
          <a:bodyPr wrap="none">
            <a:spAutoFit/>
          </a:bodyPr>
          <a:lstStyle/>
          <a:p>
            <a:pPr>
              <a:lnSpc>
                <a:spcPct val="90000"/>
              </a:lnSpc>
            </a:pPr>
            <a:r>
              <a:rPr lang="en-US" sz="2400" b="1" dirty="0"/>
              <a:t>Available allocation options: </a:t>
            </a:r>
          </a:p>
        </p:txBody>
      </p:sp>
      <p:sp>
        <p:nvSpPr>
          <p:cNvPr id="39" name="Rectangle 38"/>
          <p:cNvSpPr/>
          <p:nvPr/>
        </p:nvSpPr>
        <p:spPr>
          <a:xfrm>
            <a:off x="634056" y="1837596"/>
            <a:ext cx="3040576" cy="313932"/>
          </a:xfrm>
          <a:prstGeom prst="rect">
            <a:avLst/>
          </a:prstGeom>
        </p:spPr>
        <p:txBody>
          <a:bodyPr wrap="none">
            <a:spAutoFit/>
          </a:bodyPr>
          <a:lstStyle/>
          <a:p>
            <a:pPr>
              <a:lnSpc>
                <a:spcPct val="90000"/>
              </a:lnSpc>
            </a:pPr>
            <a:r>
              <a:rPr lang="en-US" sz="1600" dirty="0"/>
              <a:t>2 year point-to-point with par rate</a:t>
            </a:r>
          </a:p>
        </p:txBody>
      </p:sp>
      <p:sp>
        <p:nvSpPr>
          <p:cNvPr id="11" name="TextBox 10"/>
          <p:cNvSpPr txBox="1"/>
          <p:nvPr/>
        </p:nvSpPr>
        <p:spPr>
          <a:xfrm>
            <a:off x="273978" y="855800"/>
            <a:ext cx="2697485" cy="345607"/>
          </a:xfrm>
          <a:prstGeom prst="rect">
            <a:avLst/>
          </a:prstGeom>
          <a:noFill/>
        </p:spPr>
        <p:txBody>
          <a:bodyPr wrap="square" rtlCol="0">
            <a:noAutofit/>
          </a:bodyPr>
          <a:lstStyle/>
          <a:p>
            <a:pPr>
              <a:lnSpc>
                <a:spcPct val="90000"/>
              </a:lnSpc>
            </a:pPr>
            <a:r>
              <a:rPr lang="en-US" sz="1600" dirty="0" smtClean="0">
                <a:solidFill>
                  <a:schemeClr val="bg2">
                    <a:lumMod val="50000"/>
                  </a:schemeClr>
                </a:solidFill>
              </a:rPr>
              <a:t>Hypothetical</a:t>
            </a:r>
          </a:p>
        </p:txBody>
      </p:sp>
      <p:grpSp>
        <p:nvGrpSpPr>
          <p:cNvPr id="24" name="Group 23"/>
          <p:cNvGrpSpPr/>
          <p:nvPr/>
        </p:nvGrpSpPr>
        <p:grpSpPr>
          <a:xfrm>
            <a:off x="913866" y="4363363"/>
            <a:ext cx="1526457" cy="1024275"/>
            <a:chOff x="913866" y="4363363"/>
            <a:chExt cx="1526457" cy="1024275"/>
          </a:xfrm>
        </p:grpSpPr>
        <p:sp>
          <p:nvSpPr>
            <p:cNvPr id="4" name="Rectangle 3"/>
            <p:cNvSpPr/>
            <p:nvPr/>
          </p:nvSpPr>
          <p:spPr>
            <a:xfrm>
              <a:off x="919341" y="4363363"/>
              <a:ext cx="1454471" cy="921712"/>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18" name="TextBox 17"/>
            <p:cNvSpPr txBox="1"/>
            <p:nvPr/>
          </p:nvSpPr>
          <p:spPr>
            <a:xfrm>
              <a:off x="1691432" y="4408319"/>
              <a:ext cx="748891" cy="403249"/>
            </a:xfrm>
            <a:prstGeom prst="rect">
              <a:avLst/>
            </a:prstGeom>
            <a:noFill/>
          </p:spPr>
          <p:txBody>
            <a:bodyPr wrap="square" rtlCol="0">
              <a:noAutofit/>
            </a:bodyPr>
            <a:lstStyle/>
            <a:p>
              <a:pPr>
                <a:lnSpc>
                  <a:spcPct val="90000"/>
                </a:lnSpc>
              </a:pPr>
              <a:r>
                <a:rPr lang="en-US" dirty="0" smtClean="0">
                  <a:solidFill>
                    <a:schemeClr val="tx1"/>
                  </a:solidFill>
                </a:rPr>
                <a:t>60%</a:t>
              </a:r>
            </a:p>
          </p:txBody>
        </p:sp>
        <p:sp>
          <p:nvSpPr>
            <p:cNvPr id="23" name="TextBox 22"/>
            <p:cNvSpPr txBox="1"/>
            <p:nvPr/>
          </p:nvSpPr>
          <p:spPr>
            <a:xfrm>
              <a:off x="913866" y="5041996"/>
              <a:ext cx="1497782" cy="345642"/>
            </a:xfrm>
            <a:prstGeom prst="rect">
              <a:avLst/>
            </a:prstGeom>
            <a:noFill/>
          </p:spPr>
          <p:txBody>
            <a:bodyPr wrap="square" rtlCol="0">
              <a:noAutofit/>
            </a:bodyPr>
            <a:lstStyle/>
            <a:p>
              <a:pPr>
                <a:lnSpc>
                  <a:spcPct val="90000"/>
                </a:lnSpc>
              </a:pPr>
              <a:r>
                <a:rPr lang="en-US" sz="1200" dirty="0" smtClean="0">
                  <a:solidFill>
                    <a:schemeClr val="bg2">
                      <a:lumMod val="50000"/>
                    </a:schemeClr>
                  </a:solidFill>
                </a:rPr>
                <a:t>(Annual example)</a:t>
              </a:r>
            </a:p>
          </p:txBody>
        </p:sp>
      </p:grpSp>
    </p:spTree>
    <p:custDataLst>
      <p:tags r:id="rId1"/>
    </p:custDataLst>
    <p:extLst>
      <p:ext uri="{BB962C8B-B14F-4D97-AF65-F5344CB8AC3E}">
        <p14:creationId xmlns:p14="http://schemas.microsoft.com/office/powerpoint/2010/main" val="313750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500"/>
                                        <p:tgtEl>
                                          <p:spTgt spid="3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P spid="10" grpId="0" animBg="1"/>
      <p:bldP spid="12" grpId="0" animBg="1"/>
      <p:bldP spid="19" grpId="0"/>
      <p:bldP spid="20" grpId="0"/>
      <p:bldP spid="21" grpId="0"/>
      <p:bldP spid="22" grpId="0"/>
      <p:bldP spid="26" grpId="0"/>
      <p:bldP spid="27" grpId="0"/>
      <p:bldP spid="28" grpId="0"/>
      <p:bldP spid="30" grpId="0"/>
      <p:bldP spid="31" grpId="0" animBg="1"/>
      <p:bldP spid="33" grpId="0" animBg="1"/>
      <p:bldP spid="34" grpId="0" animBg="1"/>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566556" y="1474917"/>
            <a:ext cx="0" cy="484632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hart 4"/>
          <p:cNvGraphicFramePr/>
          <p:nvPr>
            <p:extLst/>
          </p:nvPr>
        </p:nvGraphicFramePr>
        <p:xfrm>
          <a:off x="773139" y="1368113"/>
          <a:ext cx="11146269" cy="4857218"/>
        </p:xfrm>
        <a:graphic>
          <a:graphicData uri="http://schemas.openxmlformats.org/drawingml/2006/chart">
            <c:chart xmlns:c="http://schemas.openxmlformats.org/drawingml/2006/chart" xmlns:r="http://schemas.openxmlformats.org/officeDocument/2006/relationships" r:id="rId4"/>
          </a:graphicData>
        </a:graphic>
      </p:graphicFrame>
      <p:cxnSp>
        <p:nvCxnSpPr>
          <p:cNvPr id="141" name="Straight Connector 140"/>
          <p:cNvCxnSpPr/>
          <p:nvPr/>
        </p:nvCxnSpPr>
        <p:spPr>
          <a:xfrm>
            <a:off x="11748478" y="1450805"/>
            <a:ext cx="0" cy="489204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10455154" y="5643529"/>
            <a:ext cx="1280160" cy="18288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424242"/>
                </a:solidFill>
                <a:effectLst/>
                <a:uLnTx/>
                <a:uFillTx/>
                <a:latin typeface="Calibri"/>
                <a:ea typeface="+mn-ea"/>
                <a:cs typeface="+mn-cs"/>
              </a:rPr>
              <a:t>LOCK</a:t>
            </a:r>
          </a:p>
        </p:txBody>
      </p:sp>
      <p:cxnSp>
        <p:nvCxnSpPr>
          <p:cNvPr id="12" name="Straight Connector 11"/>
          <p:cNvCxnSpPr/>
          <p:nvPr/>
        </p:nvCxnSpPr>
        <p:spPr>
          <a:xfrm>
            <a:off x="6507582" y="1474917"/>
            <a:ext cx="0" cy="457200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87171" y="1474917"/>
            <a:ext cx="0" cy="4864608"/>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a:xfrm>
            <a:off x="381460" y="6313854"/>
            <a:ext cx="365760" cy="365125"/>
          </a:xfrm>
        </p:spPr>
        <p:txBody>
          <a:bodyPr/>
          <a:lstStyle/>
          <a:p>
            <a:pPr marL="0" marR="0" lvl="0" indent="0" algn="l" defTabSz="1088167" rtl="0" eaLnBrk="1" fontAlgn="auto" latinLnBrk="0" hangingPunct="1">
              <a:lnSpc>
                <a:spcPct val="100000"/>
              </a:lnSpc>
              <a:spcBef>
                <a:spcPts val="0"/>
              </a:spcBef>
              <a:spcAft>
                <a:spcPts val="0"/>
              </a:spcAft>
              <a:buClrTx/>
              <a:buSzTx/>
              <a:buFontTx/>
              <a:buNone/>
              <a:tabLst/>
              <a:defRPr/>
            </a:pPr>
            <a:fld id="{67FC5CDF-15F9-4054-9F50-C9080AAD3281}" type="slidenum">
              <a:rPr kumimoji="0" lang="en-US" sz="800" b="0" i="0" u="none" strike="noStrike" kern="1200" cap="none" spc="0" normalizeH="0" baseline="0" noProof="0" smtClean="0">
                <a:ln>
                  <a:noFill/>
                </a:ln>
                <a:solidFill>
                  <a:srgbClr val="4D4D4D"/>
                </a:solidFill>
                <a:effectLst/>
                <a:uLnTx/>
                <a:uFillTx/>
                <a:latin typeface="Calibri" panose="020F0502020204030204" pitchFamily="34" charset="0"/>
                <a:ea typeface="+mn-ea"/>
                <a:cs typeface="+mn-cs"/>
              </a:rPr>
              <a:pPr marL="0" marR="0" lvl="0" indent="0" algn="l" defTabSz="1088167"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srgbClr val="4D4D4D"/>
              </a:solidFill>
              <a:effectLst/>
              <a:uLnTx/>
              <a:uFillTx/>
              <a:latin typeface="Calibri" panose="020F0502020204030204" pitchFamily="34" charset="0"/>
              <a:ea typeface="+mn-ea"/>
              <a:cs typeface="+mn-cs"/>
            </a:endParaRPr>
          </a:p>
        </p:txBody>
      </p:sp>
      <p:sp>
        <p:nvSpPr>
          <p:cNvPr id="73" name="TextBox 72"/>
          <p:cNvSpPr txBox="1"/>
          <p:nvPr/>
        </p:nvSpPr>
        <p:spPr>
          <a:xfrm rot="16200000">
            <a:off x="172513" y="3656207"/>
            <a:ext cx="914400" cy="361574"/>
          </a:xfrm>
          <a:prstGeom prst="rect">
            <a:avLst/>
          </a:prstGeom>
          <a:noFill/>
        </p:spPr>
        <p:txBody>
          <a:bodyPr wrap="non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24242"/>
                </a:solidFill>
                <a:effectLst/>
                <a:uLnTx/>
                <a:uFillTx/>
                <a:latin typeface="Calibri"/>
                <a:ea typeface="+mn-ea"/>
                <a:cs typeface="+mn-cs"/>
              </a:rPr>
              <a:t>Index Value</a:t>
            </a:r>
          </a:p>
        </p:txBody>
      </p:sp>
      <p:pic>
        <p:nvPicPr>
          <p:cNvPr id="20" name="Picture 19"/>
          <p:cNvPicPr>
            <a:picLocks noChangeAspect="1"/>
          </p:cNvPicPr>
          <p:nvPr/>
        </p:nvPicPr>
        <p:blipFill>
          <a:blip r:embed="rId5"/>
          <a:stretch>
            <a:fillRect/>
          </a:stretch>
        </p:blipFill>
        <p:spPr>
          <a:xfrm>
            <a:off x="381460" y="382872"/>
            <a:ext cx="1347588" cy="898393"/>
          </a:xfrm>
          <a:prstGeom prst="rect">
            <a:avLst/>
          </a:prstGeom>
          <a:ln>
            <a:noFill/>
          </a:ln>
          <a:effectLst>
            <a:softEdge rad="112500"/>
          </a:effectLst>
        </p:spPr>
      </p:pic>
      <p:cxnSp>
        <p:nvCxnSpPr>
          <p:cNvPr id="99" name="Straight Connector 98"/>
          <p:cNvCxnSpPr>
            <a:stCxn id="160" idx="5"/>
            <a:endCxn id="175" idx="3"/>
          </p:cNvCxnSpPr>
          <p:nvPr/>
        </p:nvCxnSpPr>
        <p:spPr>
          <a:xfrm flipV="1">
            <a:off x="1277427" y="4232950"/>
            <a:ext cx="1623802" cy="887095"/>
          </a:xfrm>
          <a:prstGeom prst="line">
            <a:avLst/>
          </a:prstGeom>
          <a:ln w="19050">
            <a:solidFill>
              <a:srgbClr val="AF9EB9"/>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167" idx="4"/>
            <a:endCxn id="23" idx="6"/>
          </p:cNvCxnSpPr>
          <p:nvPr/>
        </p:nvCxnSpPr>
        <p:spPr>
          <a:xfrm>
            <a:off x="3871478" y="4062964"/>
            <a:ext cx="2676944" cy="397099"/>
          </a:xfrm>
          <a:prstGeom prst="line">
            <a:avLst/>
          </a:prstGeom>
          <a:ln w="19050">
            <a:solidFill>
              <a:srgbClr val="AF9EB9"/>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244885" y="1470362"/>
            <a:ext cx="1050053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8394659" y="1562768"/>
            <a:ext cx="727536" cy="878802"/>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93" name="Rectangle 92"/>
          <p:cNvSpPr/>
          <p:nvPr/>
        </p:nvSpPr>
        <p:spPr>
          <a:xfrm>
            <a:off x="3498861" y="3040622"/>
            <a:ext cx="369722" cy="61194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nvGrpSpPr>
          <p:cNvPr id="110" name="Group 109"/>
          <p:cNvGrpSpPr/>
          <p:nvPr/>
        </p:nvGrpSpPr>
        <p:grpSpPr>
          <a:xfrm>
            <a:off x="1344249" y="2213697"/>
            <a:ext cx="2563181" cy="1328094"/>
            <a:chOff x="1831494" y="3890264"/>
            <a:chExt cx="2563181" cy="1328094"/>
          </a:xfrm>
          <a:effectLst/>
        </p:grpSpPr>
        <p:sp>
          <p:nvSpPr>
            <p:cNvPr id="112" name="Rectangle 111"/>
            <p:cNvSpPr/>
            <p:nvPr/>
          </p:nvSpPr>
          <p:spPr>
            <a:xfrm>
              <a:off x="1831494" y="3890264"/>
              <a:ext cx="2468880" cy="1324961"/>
            </a:xfrm>
            <a:prstGeom prst="rect">
              <a:avLst/>
            </a:prstGeom>
            <a:solidFill>
              <a:schemeClr val="bg2"/>
            </a:solidFill>
            <a:ln>
              <a:solidFill>
                <a:srgbClr val="4C304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nvGrpSpPr>
            <p:cNvPr id="113" name="Group 112"/>
            <p:cNvGrpSpPr/>
            <p:nvPr/>
          </p:nvGrpSpPr>
          <p:grpSpPr>
            <a:xfrm>
              <a:off x="1911047" y="3978696"/>
              <a:ext cx="2483628" cy="1239662"/>
              <a:chOff x="1911047" y="3978696"/>
              <a:chExt cx="2483628" cy="1239662"/>
            </a:xfrm>
          </p:grpSpPr>
          <p:sp>
            <p:nvSpPr>
              <p:cNvPr id="114" name="TextBox 113"/>
              <p:cNvSpPr txBox="1"/>
              <p:nvPr/>
            </p:nvSpPr>
            <p:spPr>
              <a:xfrm>
                <a:off x="2617317" y="4008394"/>
                <a:ext cx="1777358" cy="350279"/>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24242"/>
                    </a:solidFill>
                    <a:effectLst/>
                    <a:uLnTx/>
                    <a:uFillTx/>
                    <a:latin typeface="Calibri"/>
                    <a:ea typeface="+mn-ea"/>
                    <a:cs typeface="+mn-cs"/>
                  </a:rPr>
                  <a:t>Index value increase</a:t>
                </a:r>
              </a:p>
            </p:txBody>
          </p:sp>
          <p:sp>
            <p:nvSpPr>
              <p:cNvPr id="115" name="Rectangle 114"/>
              <p:cNvSpPr/>
              <p:nvPr/>
            </p:nvSpPr>
            <p:spPr>
              <a:xfrm>
                <a:off x="2170012" y="3978696"/>
                <a:ext cx="535724" cy="307777"/>
              </a:xfrm>
              <a:prstGeom prst="rect">
                <a:avLst/>
              </a:prstGeom>
            </p:spPr>
            <p:txBody>
              <a:bodyPr wrap="non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24242"/>
                    </a:solidFill>
                    <a:effectLst/>
                    <a:uLnTx/>
                    <a:uFillTx/>
                    <a:latin typeface="Calibri"/>
                    <a:ea typeface="+mn-ea"/>
                    <a:cs typeface="+mn-cs"/>
                  </a:rPr>
                  <a:t>10% </a:t>
                </a:r>
                <a:endParaRPr kumimoji="0" lang="en-US" sz="1400" b="0" i="0" u="none" strike="noStrike" kern="1200" cap="none" spc="0" normalizeH="0" baseline="0" noProof="0" dirty="0">
                  <a:ln>
                    <a:noFill/>
                  </a:ln>
                  <a:solidFill>
                    <a:srgbClr val="424242"/>
                  </a:solidFill>
                  <a:effectLst/>
                  <a:uLnTx/>
                  <a:uFillTx/>
                  <a:latin typeface="Calibri"/>
                  <a:ea typeface="+mn-ea"/>
                  <a:cs typeface="+mn-cs"/>
                </a:endParaRPr>
              </a:p>
            </p:txBody>
          </p:sp>
          <p:sp>
            <p:nvSpPr>
              <p:cNvPr id="116" name="TextBox 115"/>
              <p:cNvSpPr txBox="1"/>
              <p:nvPr/>
            </p:nvSpPr>
            <p:spPr>
              <a:xfrm>
                <a:off x="2617317" y="4342240"/>
                <a:ext cx="1482008" cy="260697"/>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24242"/>
                    </a:solidFill>
                    <a:effectLst/>
                    <a:uLnTx/>
                    <a:uFillTx/>
                    <a:latin typeface="Calibri"/>
                    <a:ea typeface="+mn-ea"/>
                    <a:cs typeface="+mn-cs"/>
                  </a:rPr>
                  <a:t>Participation rate</a:t>
                </a:r>
              </a:p>
            </p:txBody>
          </p:sp>
          <p:sp>
            <p:nvSpPr>
              <p:cNvPr id="117" name="Rectangle 116"/>
              <p:cNvSpPr/>
              <p:nvPr/>
            </p:nvSpPr>
            <p:spPr>
              <a:xfrm>
                <a:off x="2141474" y="4317842"/>
                <a:ext cx="630301" cy="307777"/>
              </a:xfrm>
              <a:prstGeom prst="rect">
                <a:avLst/>
              </a:prstGeom>
            </p:spPr>
            <p:txBody>
              <a:bodyPr wrap="non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lang="en-US" sz="1400" b="1" dirty="0" smtClean="0">
                    <a:solidFill>
                      <a:srgbClr val="424242"/>
                    </a:solidFill>
                    <a:latin typeface="Calibri"/>
                  </a:rPr>
                  <a:t>10</a:t>
                </a:r>
                <a:r>
                  <a:rPr kumimoji="0" lang="en-US" sz="1400" b="1" i="0" u="none" strike="noStrike" kern="1200" cap="none" spc="0" normalizeH="0" baseline="0" noProof="0" dirty="0" smtClean="0">
                    <a:ln>
                      <a:noFill/>
                    </a:ln>
                    <a:solidFill>
                      <a:srgbClr val="424242"/>
                    </a:solidFill>
                    <a:effectLst/>
                    <a:uLnTx/>
                    <a:uFillTx/>
                    <a:latin typeface="Calibri"/>
                    <a:ea typeface="+mn-ea"/>
                    <a:cs typeface="+mn-cs"/>
                  </a:rPr>
                  <a:t>0% </a:t>
                </a:r>
                <a:endParaRPr kumimoji="0" lang="en-US" sz="1400" b="1" i="0" u="none" strike="noStrike" kern="1200" cap="none" spc="0" normalizeH="0" baseline="0" noProof="0" dirty="0">
                  <a:ln>
                    <a:noFill/>
                  </a:ln>
                  <a:solidFill>
                    <a:srgbClr val="424242"/>
                  </a:solidFill>
                  <a:effectLst/>
                  <a:uLnTx/>
                  <a:uFillTx/>
                  <a:latin typeface="Calibri"/>
                  <a:ea typeface="+mn-ea"/>
                  <a:cs typeface="+mn-cs"/>
                </a:endParaRPr>
              </a:p>
            </p:txBody>
          </p:sp>
          <p:sp>
            <p:nvSpPr>
              <p:cNvPr id="118" name="TextBox 117"/>
              <p:cNvSpPr txBox="1"/>
              <p:nvPr/>
            </p:nvSpPr>
            <p:spPr>
              <a:xfrm>
                <a:off x="2748543" y="4856687"/>
                <a:ext cx="1209747" cy="361671"/>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24242"/>
                    </a:solidFill>
                    <a:effectLst/>
                    <a:uLnTx/>
                    <a:uFillTx/>
                    <a:latin typeface="Calibri"/>
                    <a:ea typeface="+mn-ea"/>
                    <a:cs typeface="+mn-cs"/>
                  </a:rPr>
                  <a:t>I</a:t>
                </a:r>
                <a:r>
                  <a:rPr kumimoji="0" lang="en-US" sz="1600" b="1" i="0" u="none" strike="noStrike" kern="1200" cap="none" spc="0" normalizeH="0" baseline="0" noProof="0" dirty="0" smtClean="0">
                    <a:ln>
                      <a:noFill/>
                    </a:ln>
                    <a:solidFill>
                      <a:srgbClr val="424242"/>
                    </a:solidFill>
                    <a:effectLst/>
                    <a:uLnTx/>
                    <a:uFillTx/>
                    <a:latin typeface="Calibri"/>
                    <a:ea typeface="+mn-ea"/>
                    <a:cs typeface="+mn-cs"/>
                  </a:rPr>
                  <a:t>ndex credit</a:t>
                </a:r>
              </a:p>
            </p:txBody>
          </p:sp>
          <p:sp>
            <p:nvSpPr>
              <p:cNvPr id="119" name="Rectangle 118"/>
              <p:cNvSpPr/>
              <p:nvPr/>
            </p:nvSpPr>
            <p:spPr>
              <a:xfrm>
                <a:off x="2190972" y="4828296"/>
                <a:ext cx="588623" cy="338554"/>
              </a:xfrm>
              <a:prstGeom prst="rect">
                <a:avLst/>
              </a:prstGeom>
            </p:spPr>
            <p:txBody>
              <a:bodyPr wrap="non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24242"/>
                    </a:solidFill>
                    <a:effectLst/>
                    <a:uLnTx/>
                    <a:uFillTx/>
                    <a:latin typeface="Calibri"/>
                    <a:ea typeface="+mn-ea"/>
                    <a:cs typeface="+mn-cs"/>
                  </a:rPr>
                  <a:t>10% </a:t>
                </a:r>
                <a:endParaRPr kumimoji="0" lang="en-US" sz="1600" b="1" i="0" u="none" strike="noStrike" kern="1200" cap="none" spc="0" normalizeH="0" baseline="0" noProof="0" dirty="0">
                  <a:ln>
                    <a:noFill/>
                  </a:ln>
                  <a:solidFill>
                    <a:srgbClr val="424242"/>
                  </a:solidFill>
                  <a:effectLst/>
                  <a:uLnTx/>
                  <a:uFillTx/>
                  <a:latin typeface="Calibri"/>
                  <a:ea typeface="+mn-ea"/>
                  <a:cs typeface="+mn-cs"/>
                </a:endParaRPr>
              </a:p>
            </p:txBody>
          </p:sp>
          <p:cxnSp>
            <p:nvCxnSpPr>
              <p:cNvPr id="143" name="Straight Connector 142"/>
              <p:cNvCxnSpPr/>
              <p:nvPr/>
            </p:nvCxnSpPr>
            <p:spPr>
              <a:xfrm>
                <a:off x="1911047" y="4703315"/>
                <a:ext cx="2194560" cy="2553"/>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1" name="Equal 160"/>
              <p:cNvSpPr/>
              <p:nvPr/>
            </p:nvSpPr>
            <p:spPr>
              <a:xfrm>
                <a:off x="1951279" y="4896230"/>
                <a:ext cx="182880" cy="182880"/>
              </a:xfrm>
              <a:prstGeom prst="mathEqual">
                <a:avLst/>
              </a:prstGeom>
              <a:solidFill>
                <a:srgbClr val="B7DF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162" name="Multiply 161"/>
              <p:cNvSpPr/>
              <p:nvPr/>
            </p:nvSpPr>
            <p:spPr>
              <a:xfrm>
                <a:off x="1943964" y="4405575"/>
                <a:ext cx="182880" cy="182880"/>
              </a:xfrm>
              <a:prstGeom prst="mathMultiply">
                <a:avLst/>
              </a:prstGeom>
              <a:solidFill>
                <a:srgbClr val="B7DF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grpSp>
      <p:sp>
        <p:nvSpPr>
          <p:cNvPr id="94" name="Rectangle 93"/>
          <p:cNvSpPr/>
          <p:nvPr/>
        </p:nvSpPr>
        <p:spPr>
          <a:xfrm>
            <a:off x="2980291" y="3914044"/>
            <a:ext cx="886307" cy="1548419"/>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104" name="TextBox 103"/>
          <p:cNvSpPr txBox="1"/>
          <p:nvPr/>
        </p:nvSpPr>
        <p:spPr>
          <a:xfrm>
            <a:off x="10454226" y="5864432"/>
            <a:ext cx="1280160" cy="484632"/>
          </a:xfrm>
          <a:prstGeom prst="rect">
            <a:avLst/>
          </a:prstGeom>
          <a:solidFill>
            <a:schemeClr val="accent1"/>
          </a:solid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34" name="Straight Connector 133"/>
          <p:cNvCxnSpPr/>
          <p:nvPr/>
        </p:nvCxnSpPr>
        <p:spPr>
          <a:xfrm flipH="1">
            <a:off x="11753272" y="1465481"/>
            <a:ext cx="0" cy="4864608"/>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11252502" y="6370513"/>
            <a:ext cx="1005859" cy="444732"/>
          </a:xfrm>
          <a:prstGeom prst="rect">
            <a:avLst/>
          </a:prstGeom>
          <a:noFill/>
          <a:ln>
            <a:noFill/>
            <a:prstDash val="sysDot"/>
          </a:ln>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Contract anniversary</a:t>
            </a:r>
          </a:p>
        </p:txBody>
      </p:sp>
      <p:cxnSp>
        <p:nvCxnSpPr>
          <p:cNvPr id="144" name="Straight Connector 143"/>
          <p:cNvCxnSpPr/>
          <p:nvPr/>
        </p:nvCxnSpPr>
        <p:spPr>
          <a:xfrm>
            <a:off x="3880655" y="1462832"/>
            <a:ext cx="0" cy="5153932"/>
          </a:xfrm>
          <a:prstGeom prst="line">
            <a:avLst/>
          </a:prstGeom>
          <a:ln w="12700">
            <a:solidFill>
              <a:srgbClr val="551461"/>
            </a:solidFill>
            <a:prstDash val="sys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1706065" y="2737716"/>
            <a:ext cx="91440" cy="0"/>
          </a:xfrm>
          <a:prstGeom prst="ellipse">
            <a:avLst/>
          </a:prstGeom>
          <a:solidFill>
            <a:srgbClr val="B7DF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cxnSp>
        <p:nvCxnSpPr>
          <p:cNvPr id="107" name="Straight Connector 106"/>
          <p:cNvCxnSpPr/>
          <p:nvPr/>
        </p:nvCxnSpPr>
        <p:spPr>
          <a:xfrm>
            <a:off x="1242454" y="1450015"/>
            <a:ext cx="0" cy="489204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0436827" y="1472701"/>
            <a:ext cx="0" cy="4882896"/>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45" name="Text Placeholder 2"/>
          <p:cNvSpPr txBox="1">
            <a:spLocks/>
          </p:cNvSpPr>
          <p:nvPr/>
        </p:nvSpPr>
        <p:spPr>
          <a:xfrm>
            <a:off x="1710129" y="347856"/>
            <a:ext cx="8698657" cy="553712"/>
          </a:xfrm>
          <a:prstGeom prst="rect">
            <a:avLst/>
          </a:prstGeom>
        </p:spPr>
        <p:txBody>
          <a:bodyPr/>
          <a:lst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a:lstStyle>
          <a:p>
            <a:pPr marL="0" marR="0" lvl="0" indent="0" algn="l" defTabSz="1088167" rtl="0" eaLnBrk="1" fontAlgn="auto" latinLnBrk="0" hangingPunct="1">
              <a:lnSpc>
                <a:spcPct val="100000"/>
              </a:lnSpc>
              <a:spcBef>
                <a:spcPts val="600"/>
              </a:spcBef>
              <a:spcAft>
                <a:spcPts val="0"/>
              </a:spcAft>
              <a:buClr>
                <a:srgbClr val="424242"/>
              </a:buClr>
              <a:buSzPct val="100000"/>
              <a:buFont typeface="Calibri" panose="020B0604020202020204" pitchFamily="34" charset="0"/>
              <a:buNone/>
              <a:tabLst/>
              <a:defRPr/>
            </a:pPr>
            <a:r>
              <a:rPr kumimoji="0" lang="en-US" sz="3600" b="0" i="0" u="none" strike="noStrike" kern="1200" cap="none" spc="0" normalizeH="0" baseline="0" noProof="0" dirty="0">
                <a:ln>
                  <a:noFill/>
                </a:ln>
                <a:solidFill>
                  <a:srgbClr val="424242"/>
                </a:solidFill>
                <a:effectLst/>
                <a:uLnTx/>
                <a:uFillTx/>
                <a:latin typeface="Calibri" panose="020F0502020204030204" pitchFamily="34" charset="0"/>
                <a:ea typeface="+mn-ea"/>
                <a:cs typeface="+mn-cs"/>
              </a:rPr>
              <a:t>LOCK IT IN </a:t>
            </a:r>
            <a:r>
              <a:rPr kumimoji="0" lang="en-US" sz="3600" b="1" i="0" u="none" strike="noStrike" kern="1200" cap="none" spc="0" normalizeH="0" baseline="0" noProof="0" dirty="0">
                <a:ln>
                  <a:noFill/>
                </a:ln>
                <a:solidFill>
                  <a:srgbClr val="424242"/>
                </a:solidFill>
                <a:effectLst/>
                <a:uLnTx/>
                <a:uFillTx/>
                <a:latin typeface="Calibri" panose="020F0502020204030204" pitchFamily="34" charset="0"/>
                <a:ea typeface="+mn-ea"/>
                <a:cs typeface="+mn-cs"/>
              </a:rPr>
              <a:t>&amp; </a:t>
            </a:r>
            <a:r>
              <a:rPr kumimoji="0" lang="en-US" sz="3600" b="1" i="1" u="none" strike="noStrike" kern="1200" cap="none" spc="0" normalizeH="0" baseline="0" noProof="0" dirty="0">
                <a:ln>
                  <a:noFill/>
                </a:ln>
                <a:solidFill>
                  <a:srgbClr val="424242"/>
                </a:solidFill>
                <a:effectLst/>
                <a:uLnTx/>
                <a:uFillTx/>
                <a:latin typeface="Calibri" panose="020F0502020204030204" pitchFamily="34" charset="0"/>
                <a:ea typeface="+mn-ea"/>
                <a:cs typeface="+mn-cs"/>
              </a:rPr>
              <a:t>GO AGAIN</a:t>
            </a:r>
            <a:endParaRPr kumimoji="0" lang="en-US" sz="3600" b="1" i="1" u="none" strike="noStrike" kern="1200" cap="none" spc="0" normalizeH="0" baseline="0" noProof="0" dirty="0">
              <a:ln>
                <a:noFill/>
              </a:ln>
              <a:solidFill>
                <a:srgbClr val="0F898F"/>
              </a:solidFill>
              <a:effectLst/>
              <a:uLnTx/>
              <a:uFillTx/>
              <a:latin typeface="Calibri" panose="020F0502020204030204" pitchFamily="34" charset="0"/>
              <a:ea typeface="+mn-ea"/>
              <a:cs typeface="+mn-cs"/>
            </a:endParaRPr>
          </a:p>
        </p:txBody>
      </p:sp>
      <p:sp>
        <p:nvSpPr>
          <p:cNvPr id="146" name="TextBox 145"/>
          <p:cNvSpPr txBox="1"/>
          <p:nvPr/>
        </p:nvSpPr>
        <p:spPr>
          <a:xfrm>
            <a:off x="1710129" y="971876"/>
            <a:ext cx="2418657" cy="325665"/>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lumMod val="65000"/>
                  </a:srgbClr>
                </a:solidFill>
                <a:effectLst/>
                <a:uLnTx/>
                <a:uFillTx/>
                <a:latin typeface="Calibri"/>
                <a:ea typeface="+mn-ea"/>
                <a:cs typeface="+mn-cs"/>
              </a:rPr>
              <a:t>Hypothetical example</a:t>
            </a:r>
          </a:p>
        </p:txBody>
      </p:sp>
      <p:grpSp>
        <p:nvGrpSpPr>
          <p:cNvPr id="159" name="Group 158"/>
          <p:cNvGrpSpPr/>
          <p:nvPr/>
        </p:nvGrpSpPr>
        <p:grpSpPr>
          <a:xfrm>
            <a:off x="2861056" y="3998803"/>
            <a:ext cx="274320" cy="274320"/>
            <a:chOff x="2932416" y="2046432"/>
            <a:chExt cx="457200" cy="457200"/>
          </a:xfrm>
        </p:grpSpPr>
        <p:sp>
          <p:nvSpPr>
            <p:cNvPr id="175" name="Oval 174"/>
            <p:cNvSpPr/>
            <p:nvPr/>
          </p:nvSpPr>
          <p:spPr>
            <a:xfrm>
              <a:off x="2932416" y="2046432"/>
              <a:ext cx="457200" cy="457200"/>
            </a:xfrm>
            <a:prstGeom prst="ellipse">
              <a:avLst/>
            </a:prstGeom>
            <a:solidFill>
              <a:schemeClr val="bg2"/>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nvGrpSpPr>
            <p:cNvPr id="176" name="Group 175"/>
            <p:cNvGrpSpPr>
              <a:grpSpLocks noChangeAspect="1"/>
            </p:cNvGrpSpPr>
            <p:nvPr/>
          </p:nvGrpSpPr>
          <p:grpSpPr>
            <a:xfrm>
              <a:off x="3033391" y="2120400"/>
              <a:ext cx="247168" cy="294653"/>
              <a:chOff x="6770688" y="388938"/>
              <a:chExt cx="322262" cy="384175"/>
            </a:xfrm>
            <a:solidFill>
              <a:schemeClr val="accent1"/>
            </a:solidFill>
          </p:grpSpPr>
          <p:sp>
            <p:nvSpPr>
              <p:cNvPr id="177" name="Freeform 192"/>
              <p:cNvSpPr>
                <a:spLocks noEditPoints="1"/>
              </p:cNvSpPr>
              <p:nvPr/>
            </p:nvSpPr>
            <p:spPr bwMode="auto">
              <a:xfrm>
                <a:off x="6770688" y="388938"/>
                <a:ext cx="322262" cy="384175"/>
              </a:xfrm>
              <a:custGeom>
                <a:avLst/>
                <a:gdLst>
                  <a:gd name="T0" fmla="*/ 143 w 161"/>
                  <a:gd name="T1" fmla="*/ 78 h 192"/>
                  <a:gd name="T2" fmla="*/ 142 w 161"/>
                  <a:gd name="T3" fmla="*/ 78 h 192"/>
                  <a:gd name="T4" fmla="*/ 142 w 161"/>
                  <a:gd name="T5" fmla="*/ 30 h 192"/>
                  <a:gd name="T6" fmla="*/ 112 w 161"/>
                  <a:gd name="T7" fmla="*/ 0 h 192"/>
                  <a:gd name="T8" fmla="*/ 50 w 161"/>
                  <a:gd name="T9" fmla="*/ 0 h 192"/>
                  <a:gd name="T10" fmla="*/ 19 w 161"/>
                  <a:gd name="T11" fmla="*/ 30 h 192"/>
                  <a:gd name="T12" fmla="*/ 19 w 161"/>
                  <a:gd name="T13" fmla="*/ 78 h 192"/>
                  <a:gd name="T14" fmla="*/ 19 w 161"/>
                  <a:gd name="T15" fmla="*/ 78 h 192"/>
                  <a:gd name="T16" fmla="*/ 0 w 161"/>
                  <a:gd name="T17" fmla="*/ 96 h 192"/>
                  <a:gd name="T18" fmla="*/ 0 w 161"/>
                  <a:gd name="T19" fmla="*/ 174 h 192"/>
                  <a:gd name="T20" fmla="*/ 19 w 161"/>
                  <a:gd name="T21" fmla="*/ 192 h 192"/>
                  <a:gd name="T22" fmla="*/ 143 w 161"/>
                  <a:gd name="T23" fmla="*/ 192 h 192"/>
                  <a:gd name="T24" fmla="*/ 161 w 161"/>
                  <a:gd name="T25" fmla="*/ 174 h 192"/>
                  <a:gd name="T26" fmla="*/ 161 w 161"/>
                  <a:gd name="T27" fmla="*/ 96 h 192"/>
                  <a:gd name="T28" fmla="*/ 143 w 161"/>
                  <a:gd name="T29" fmla="*/ 78 h 192"/>
                  <a:gd name="T30" fmla="*/ 25 w 161"/>
                  <a:gd name="T31" fmla="*/ 30 h 192"/>
                  <a:gd name="T32" fmla="*/ 50 w 161"/>
                  <a:gd name="T33" fmla="*/ 6 h 192"/>
                  <a:gd name="T34" fmla="*/ 112 w 161"/>
                  <a:gd name="T35" fmla="*/ 6 h 192"/>
                  <a:gd name="T36" fmla="*/ 136 w 161"/>
                  <a:gd name="T37" fmla="*/ 30 h 192"/>
                  <a:gd name="T38" fmla="*/ 136 w 161"/>
                  <a:gd name="T39" fmla="*/ 78 h 192"/>
                  <a:gd name="T40" fmla="*/ 118 w 161"/>
                  <a:gd name="T41" fmla="*/ 78 h 192"/>
                  <a:gd name="T42" fmla="*/ 118 w 161"/>
                  <a:gd name="T43" fmla="*/ 38 h 192"/>
                  <a:gd name="T44" fmla="*/ 104 w 161"/>
                  <a:gd name="T45" fmla="*/ 23 h 192"/>
                  <a:gd name="T46" fmla="*/ 57 w 161"/>
                  <a:gd name="T47" fmla="*/ 23 h 192"/>
                  <a:gd name="T48" fmla="*/ 43 w 161"/>
                  <a:gd name="T49" fmla="*/ 38 h 192"/>
                  <a:gd name="T50" fmla="*/ 43 w 161"/>
                  <a:gd name="T51" fmla="*/ 78 h 192"/>
                  <a:gd name="T52" fmla="*/ 25 w 161"/>
                  <a:gd name="T53" fmla="*/ 78 h 192"/>
                  <a:gd name="T54" fmla="*/ 25 w 161"/>
                  <a:gd name="T55" fmla="*/ 30 h 192"/>
                  <a:gd name="T56" fmla="*/ 113 w 161"/>
                  <a:gd name="T57" fmla="*/ 38 h 192"/>
                  <a:gd name="T58" fmla="*/ 113 w 161"/>
                  <a:gd name="T59" fmla="*/ 78 h 192"/>
                  <a:gd name="T60" fmla="*/ 49 w 161"/>
                  <a:gd name="T61" fmla="*/ 78 h 192"/>
                  <a:gd name="T62" fmla="*/ 49 w 161"/>
                  <a:gd name="T63" fmla="*/ 38 h 192"/>
                  <a:gd name="T64" fmla="*/ 57 w 161"/>
                  <a:gd name="T65" fmla="*/ 29 h 192"/>
                  <a:gd name="T66" fmla="*/ 104 w 161"/>
                  <a:gd name="T67" fmla="*/ 29 h 192"/>
                  <a:gd name="T68" fmla="*/ 113 w 161"/>
                  <a:gd name="T69" fmla="*/ 38 h 192"/>
                  <a:gd name="T70" fmla="*/ 155 w 161"/>
                  <a:gd name="T71" fmla="*/ 174 h 192"/>
                  <a:gd name="T72" fmla="*/ 143 w 161"/>
                  <a:gd name="T73" fmla="*/ 186 h 192"/>
                  <a:gd name="T74" fmla="*/ 19 w 161"/>
                  <a:gd name="T75" fmla="*/ 186 h 192"/>
                  <a:gd name="T76" fmla="*/ 6 w 161"/>
                  <a:gd name="T77" fmla="*/ 174 h 192"/>
                  <a:gd name="T78" fmla="*/ 6 w 161"/>
                  <a:gd name="T79" fmla="*/ 96 h 192"/>
                  <a:gd name="T80" fmla="*/ 19 w 161"/>
                  <a:gd name="T81" fmla="*/ 83 h 192"/>
                  <a:gd name="T82" fmla="*/ 143 w 161"/>
                  <a:gd name="T83" fmla="*/ 83 h 192"/>
                  <a:gd name="T84" fmla="*/ 155 w 161"/>
                  <a:gd name="T85" fmla="*/ 96 h 192"/>
                  <a:gd name="T86" fmla="*/ 155 w 161"/>
                  <a:gd name="T87" fmla="*/ 17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 h="192">
                    <a:moveTo>
                      <a:pt x="143" y="78"/>
                    </a:moveTo>
                    <a:cubicBezTo>
                      <a:pt x="142" y="78"/>
                      <a:pt x="142" y="78"/>
                      <a:pt x="142" y="78"/>
                    </a:cubicBezTo>
                    <a:cubicBezTo>
                      <a:pt x="142" y="30"/>
                      <a:pt x="142" y="30"/>
                      <a:pt x="142" y="30"/>
                    </a:cubicBezTo>
                    <a:cubicBezTo>
                      <a:pt x="142" y="14"/>
                      <a:pt x="128" y="0"/>
                      <a:pt x="112" y="0"/>
                    </a:cubicBezTo>
                    <a:cubicBezTo>
                      <a:pt x="50" y="0"/>
                      <a:pt x="50" y="0"/>
                      <a:pt x="50" y="0"/>
                    </a:cubicBezTo>
                    <a:cubicBezTo>
                      <a:pt x="33" y="0"/>
                      <a:pt x="19" y="14"/>
                      <a:pt x="19" y="30"/>
                    </a:cubicBezTo>
                    <a:cubicBezTo>
                      <a:pt x="19" y="78"/>
                      <a:pt x="19" y="78"/>
                      <a:pt x="19" y="78"/>
                    </a:cubicBezTo>
                    <a:cubicBezTo>
                      <a:pt x="19" y="78"/>
                      <a:pt x="19" y="78"/>
                      <a:pt x="19" y="78"/>
                    </a:cubicBezTo>
                    <a:cubicBezTo>
                      <a:pt x="8" y="78"/>
                      <a:pt x="0" y="86"/>
                      <a:pt x="0" y="96"/>
                    </a:cubicBezTo>
                    <a:cubicBezTo>
                      <a:pt x="0" y="174"/>
                      <a:pt x="0" y="174"/>
                      <a:pt x="0" y="174"/>
                    </a:cubicBezTo>
                    <a:cubicBezTo>
                      <a:pt x="0" y="184"/>
                      <a:pt x="8" y="192"/>
                      <a:pt x="19" y="192"/>
                    </a:cubicBezTo>
                    <a:cubicBezTo>
                      <a:pt x="143" y="192"/>
                      <a:pt x="143" y="192"/>
                      <a:pt x="143" y="192"/>
                    </a:cubicBezTo>
                    <a:cubicBezTo>
                      <a:pt x="153" y="192"/>
                      <a:pt x="161" y="184"/>
                      <a:pt x="161" y="174"/>
                    </a:cubicBezTo>
                    <a:cubicBezTo>
                      <a:pt x="161" y="96"/>
                      <a:pt x="161" y="96"/>
                      <a:pt x="161" y="96"/>
                    </a:cubicBezTo>
                    <a:cubicBezTo>
                      <a:pt x="161" y="86"/>
                      <a:pt x="153" y="78"/>
                      <a:pt x="143" y="78"/>
                    </a:cubicBezTo>
                    <a:close/>
                    <a:moveTo>
                      <a:pt x="25" y="30"/>
                    </a:moveTo>
                    <a:cubicBezTo>
                      <a:pt x="25" y="17"/>
                      <a:pt x="36" y="6"/>
                      <a:pt x="50" y="6"/>
                    </a:cubicBezTo>
                    <a:cubicBezTo>
                      <a:pt x="112" y="6"/>
                      <a:pt x="112" y="6"/>
                      <a:pt x="112" y="6"/>
                    </a:cubicBezTo>
                    <a:cubicBezTo>
                      <a:pt x="125" y="6"/>
                      <a:pt x="136" y="17"/>
                      <a:pt x="136" y="30"/>
                    </a:cubicBezTo>
                    <a:cubicBezTo>
                      <a:pt x="136" y="78"/>
                      <a:pt x="136" y="78"/>
                      <a:pt x="136" y="78"/>
                    </a:cubicBezTo>
                    <a:cubicBezTo>
                      <a:pt x="118" y="78"/>
                      <a:pt x="118" y="78"/>
                      <a:pt x="118" y="78"/>
                    </a:cubicBezTo>
                    <a:cubicBezTo>
                      <a:pt x="118" y="38"/>
                      <a:pt x="118" y="38"/>
                      <a:pt x="118" y="38"/>
                    </a:cubicBezTo>
                    <a:cubicBezTo>
                      <a:pt x="118" y="30"/>
                      <a:pt x="112" y="23"/>
                      <a:pt x="104" y="23"/>
                    </a:cubicBezTo>
                    <a:cubicBezTo>
                      <a:pt x="57" y="23"/>
                      <a:pt x="57" y="23"/>
                      <a:pt x="57" y="23"/>
                    </a:cubicBezTo>
                    <a:cubicBezTo>
                      <a:pt x="49" y="23"/>
                      <a:pt x="43" y="30"/>
                      <a:pt x="43" y="38"/>
                    </a:cubicBezTo>
                    <a:cubicBezTo>
                      <a:pt x="43" y="78"/>
                      <a:pt x="43" y="78"/>
                      <a:pt x="43" y="78"/>
                    </a:cubicBezTo>
                    <a:cubicBezTo>
                      <a:pt x="25" y="78"/>
                      <a:pt x="25" y="78"/>
                      <a:pt x="25" y="78"/>
                    </a:cubicBezTo>
                    <a:lnTo>
                      <a:pt x="25" y="30"/>
                    </a:lnTo>
                    <a:close/>
                    <a:moveTo>
                      <a:pt x="113" y="38"/>
                    </a:moveTo>
                    <a:cubicBezTo>
                      <a:pt x="113" y="78"/>
                      <a:pt x="113" y="78"/>
                      <a:pt x="113" y="78"/>
                    </a:cubicBezTo>
                    <a:cubicBezTo>
                      <a:pt x="49" y="78"/>
                      <a:pt x="49" y="78"/>
                      <a:pt x="49" y="78"/>
                    </a:cubicBezTo>
                    <a:cubicBezTo>
                      <a:pt x="49" y="38"/>
                      <a:pt x="49" y="38"/>
                      <a:pt x="49" y="38"/>
                    </a:cubicBezTo>
                    <a:cubicBezTo>
                      <a:pt x="49" y="33"/>
                      <a:pt x="52" y="29"/>
                      <a:pt x="57" y="29"/>
                    </a:cubicBezTo>
                    <a:cubicBezTo>
                      <a:pt x="104" y="29"/>
                      <a:pt x="104" y="29"/>
                      <a:pt x="104" y="29"/>
                    </a:cubicBezTo>
                    <a:cubicBezTo>
                      <a:pt x="109" y="29"/>
                      <a:pt x="113" y="33"/>
                      <a:pt x="113" y="38"/>
                    </a:cubicBezTo>
                    <a:close/>
                    <a:moveTo>
                      <a:pt x="155" y="174"/>
                    </a:moveTo>
                    <a:cubicBezTo>
                      <a:pt x="155" y="181"/>
                      <a:pt x="150" y="186"/>
                      <a:pt x="143" y="186"/>
                    </a:cubicBezTo>
                    <a:cubicBezTo>
                      <a:pt x="19" y="186"/>
                      <a:pt x="19" y="186"/>
                      <a:pt x="19" y="186"/>
                    </a:cubicBezTo>
                    <a:cubicBezTo>
                      <a:pt x="12" y="186"/>
                      <a:pt x="6" y="181"/>
                      <a:pt x="6" y="174"/>
                    </a:cubicBezTo>
                    <a:cubicBezTo>
                      <a:pt x="6" y="96"/>
                      <a:pt x="6" y="96"/>
                      <a:pt x="6" y="96"/>
                    </a:cubicBezTo>
                    <a:cubicBezTo>
                      <a:pt x="6" y="89"/>
                      <a:pt x="12" y="83"/>
                      <a:pt x="19" y="83"/>
                    </a:cubicBezTo>
                    <a:cubicBezTo>
                      <a:pt x="143" y="83"/>
                      <a:pt x="143" y="83"/>
                      <a:pt x="143" y="83"/>
                    </a:cubicBezTo>
                    <a:cubicBezTo>
                      <a:pt x="150" y="83"/>
                      <a:pt x="155" y="89"/>
                      <a:pt x="155" y="96"/>
                    </a:cubicBezTo>
                    <a:lnTo>
                      <a:pt x="155" y="17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178" name="Freeform 193"/>
              <p:cNvSpPr>
                <a:spLocks noEditPoints="1"/>
              </p:cNvSpPr>
              <p:nvPr/>
            </p:nvSpPr>
            <p:spPr bwMode="auto">
              <a:xfrm>
                <a:off x="6894513" y="590550"/>
                <a:ext cx="74612" cy="136525"/>
              </a:xfrm>
              <a:custGeom>
                <a:avLst/>
                <a:gdLst>
                  <a:gd name="T0" fmla="*/ 19 w 37"/>
                  <a:gd name="T1" fmla="*/ 0 h 68"/>
                  <a:gd name="T2" fmla="*/ 0 w 37"/>
                  <a:gd name="T3" fmla="*/ 18 h 68"/>
                  <a:gd name="T4" fmla="*/ 6 w 37"/>
                  <a:gd name="T5" fmla="*/ 32 h 68"/>
                  <a:gd name="T6" fmla="*/ 0 w 37"/>
                  <a:gd name="T7" fmla="*/ 64 h 68"/>
                  <a:gd name="T8" fmla="*/ 1 w 37"/>
                  <a:gd name="T9" fmla="*/ 67 h 68"/>
                  <a:gd name="T10" fmla="*/ 3 w 37"/>
                  <a:gd name="T11" fmla="*/ 68 h 68"/>
                  <a:gd name="T12" fmla="*/ 34 w 37"/>
                  <a:gd name="T13" fmla="*/ 68 h 68"/>
                  <a:gd name="T14" fmla="*/ 36 w 37"/>
                  <a:gd name="T15" fmla="*/ 67 h 68"/>
                  <a:gd name="T16" fmla="*/ 37 w 37"/>
                  <a:gd name="T17" fmla="*/ 64 h 68"/>
                  <a:gd name="T18" fmla="*/ 31 w 37"/>
                  <a:gd name="T19" fmla="*/ 32 h 68"/>
                  <a:gd name="T20" fmla="*/ 37 w 37"/>
                  <a:gd name="T21" fmla="*/ 18 h 68"/>
                  <a:gd name="T22" fmla="*/ 19 w 37"/>
                  <a:gd name="T23" fmla="*/ 0 h 68"/>
                  <a:gd name="T24" fmla="*/ 26 w 37"/>
                  <a:gd name="T25" fmla="*/ 28 h 68"/>
                  <a:gd name="T26" fmla="*/ 25 w 37"/>
                  <a:gd name="T27" fmla="*/ 31 h 68"/>
                  <a:gd name="T28" fmla="*/ 31 w 37"/>
                  <a:gd name="T29" fmla="*/ 62 h 68"/>
                  <a:gd name="T30" fmla="*/ 6 w 37"/>
                  <a:gd name="T31" fmla="*/ 62 h 68"/>
                  <a:gd name="T32" fmla="*/ 12 w 37"/>
                  <a:gd name="T33" fmla="*/ 31 h 68"/>
                  <a:gd name="T34" fmla="*/ 11 w 37"/>
                  <a:gd name="T35" fmla="*/ 28 h 68"/>
                  <a:gd name="T36" fmla="*/ 6 w 37"/>
                  <a:gd name="T37" fmla="*/ 18 h 68"/>
                  <a:gd name="T38" fmla="*/ 19 w 37"/>
                  <a:gd name="T39" fmla="*/ 6 h 68"/>
                  <a:gd name="T40" fmla="*/ 31 w 37"/>
                  <a:gd name="T41" fmla="*/ 18 h 68"/>
                  <a:gd name="T42" fmla="*/ 26 w 37"/>
                  <a:gd name="T43" fmla="*/ 2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68">
                    <a:moveTo>
                      <a:pt x="19" y="0"/>
                    </a:moveTo>
                    <a:cubicBezTo>
                      <a:pt x="8" y="0"/>
                      <a:pt x="0" y="8"/>
                      <a:pt x="0" y="18"/>
                    </a:cubicBezTo>
                    <a:cubicBezTo>
                      <a:pt x="0" y="24"/>
                      <a:pt x="2" y="28"/>
                      <a:pt x="6" y="32"/>
                    </a:cubicBezTo>
                    <a:cubicBezTo>
                      <a:pt x="0" y="64"/>
                      <a:pt x="0" y="64"/>
                      <a:pt x="0" y="64"/>
                    </a:cubicBezTo>
                    <a:cubicBezTo>
                      <a:pt x="0" y="65"/>
                      <a:pt x="0" y="66"/>
                      <a:pt x="1" y="67"/>
                    </a:cubicBezTo>
                    <a:cubicBezTo>
                      <a:pt x="1" y="67"/>
                      <a:pt x="2" y="68"/>
                      <a:pt x="3" y="68"/>
                    </a:cubicBezTo>
                    <a:cubicBezTo>
                      <a:pt x="34" y="68"/>
                      <a:pt x="34" y="68"/>
                      <a:pt x="34" y="68"/>
                    </a:cubicBezTo>
                    <a:cubicBezTo>
                      <a:pt x="35" y="68"/>
                      <a:pt x="36" y="67"/>
                      <a:pt x="36" y="67"/>
                    </a:cubicBezTo>
                    <a:cubicBezTo>
                      <a:pt x="37" y="66"/>
                      <a:pt x="37" y="65"/>
                      <a:pt x="37" y="64"/>
                    </a:cubicBezTo>
                    <a:cubicBezTo>
                      <a:pt x="31" y="32"/>
                      <a:pt x="31" y="32"/>
                      <a:pt x="31" y="32"/>
                    </a:cubicBezTo>
                    <a:cubicBezTo>
                      <a:pt x="35" y="28"/>
                      <a:pt x="37" y="24"/>
                      <a:pt x="37" y="18"/>
                    </a:cubicBezTo>
                    <a:cubicBezTo>
                      <a:pt x="37" y="8"/>
                      <a:pt x="29" y="0"/>
                      <a:pt x="19" y="0"/>
                    </a:cubicBezTo>
                    <a:close/>
                    <a:moveTo>
                      <a:pt x="26" y="28"/>
                    </a:moveTo>
                    <a:cubicBezTo>
                      <a:pt x="25" y="29"/>
                      <a:pt x="25" y="30"/>
                      <a:pt x="25" y="31"/>
                    </a:cubicBezTo>
                    <a:cubicBezTo>
                      <a:pt x="31" y="62"/>
                      <a:pt x="31" y="62"/>
                      <a:pt x="31" y="62"/>
                    </a:cubicBezTo>
                    <a:cubicBezTo>
                      <a:pt x="6" y="62"/>
                      <a:pt x="6" y="62"/>
                      <a:pt x="6" y="62"/>
                    </a:cubicBezTo>
                    <a:cubicBezTo>
                      <a:pt x="12" y="31"/>
                      <a:pt x="12" y="31"/>
                      <a:pt x="12" y="31"/>
                    </a:cubicBezTo>
                    <a:cubicBezTo>
                      <a:pt x="12" y="30"/>
                      <a:pt x="12" y="29"/>
                      <a:pt x="11" y="28"/>
                    </a:cubicBezTo>
                    <a:cubicBezTo>
                      <a:pt x="8" y="26"/>
                      <a:pt x="6" y="22"/>
                      <a:pt x="6" y="18"/>
                    </a:cubicBezTo>
                    <a:cubicBezTo>
                      <a:pt x="6" y="11"/>
                      <a:pt x="12" y="6"/>
                      <a:pt x="19" y="6"/>
                    </a:cubicBezTo>
                    <a:cubicBezTo>
                      <a:pt x="26" y="6"/>
                      <a:pt x="31" y="11"/>
                      <a:pt x="31" y="18"/>
                    </a:cubicBezTo>
                    <a:cubicBezTo>
                      <a:pt x="31" y="22"/>
                      <a:pt x="29" y="26"/>
                      <a:pt x="26" y="28"/>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grpSp>
      </p:grpSp>
      <p:sp>
        <p:nvSpPr>
          <p:cNvPr id="160" name="Oval 159"/>
          <p:cNvSpPr/>
          <p:nvPr/>
        </p:nvSpPr>
        <p:spPr>
          <a:xfrm>
            <a:off x="1199378" y="5041996"/>
            <a:ext cx="91440" cy="91440"/>
          </a:xfrm>
          <a:prstGeom prst="ellipse">
            <a:avLst/>
          </a:prstGeom>
          <a:solidFill>
            <a:schemeClr val="bg2"/>
          </a:solidFill>
          <a:ln>
            <a:solidFill>
              <a:srgbClr val="4C304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149" name="Rectangle 148"/>
          <p:cNvSpPr/>
          <p:nvPr/>
        </p:nvSpPr>
        <p:spPr>
          <a:xfrm>
            <a:off x="8150129" y="197774"/>
            <a:ext cx="3329157" cy="577081"/>
          </a:xfrm>
          <a:prstGeom prst="rect">
            <a:avLst/>
          </a:prstGeom>
        </p:spPr>
        <p:txBody>
          <a:bodyPr wrap="squar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lumMod val="50000"/>
                  </a:srgbClr>
                </a:solidFill>
                <a:effectLst/>
                <a:uLnTx/>
                <a:uFillTx/>
                <a:latin typeface="Calibri"/>
                <a:ea typeface="+mn-ea"/>
                <a:cs typeface="+mn-cs"/>
              </a:rPr>
              <a:t>This example is for illustrative purposes to show how MY crediting and index lock works.  It does not represent an actual contract or a guarantee of future results. </a:t>
            </a:r>
          </a:p>
        </p:txBody>
      </p:sp>
      <p:sp>
        <p:nvSpPr>
          <p:cNvPr id="189" name="TextBox 188"/>
          <p:cNvSpPr txBox="1"/>
          <p:nvPr/>
        </p:nvSpPr>
        <p:spPr>
          <a:xfrm>
            <a:off x="1271385" y="5864432"/>
            <a:ext cx="1280160" cy="484269"/>
          </a:xfrm>
          <a:prstGeom prst="rect">
            <a:avLst/>
          </a:prstGeom>
          <a:solidFill>
            <a:srgbClr val="4C3048"/>
          </a:solid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90" name="TextBox 189"/>
          <p:cNvSpPr txBox="1"/>
          <p:nvPr/>
        </p:nvSpPr>
        <p:spPr>
          <a:xfrm>
            <a:off x="2583381" y="5864432"/>
            <a:ext cx="1280160" cy="486097"/>
          </a:xfrm>
          <a:prstGeom prst="rect">
            <a:avLst/>
          </a:prstGeom>
          <a:solidFill>
            <a:srgbClr val="4C3048"/>
          </a:solid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srgbClr val="FFFFFF"/>
              </a:solidFill>
              <a:effectLst/>
              <a:uLnTx/>
              <a:uFillTx/>
              <a:latin typeface="Calibri"/>
              <a:ea typeface="+mn-ea"/>
              <a:cs typeface="+mn-cs"/>
            </a:endParaRPr>
          </a:p>
        </p:txBody>
      </p:sp>
      <p:sp>
        <p:nvSpPr>
          <p:cNvPr id="191" name="TextBox 190"/>
          <p:cNvSpPr txBox="1"/>
          <p:nvPr/>
        </p:nvSpPr>
        <p:spPr>
          <a:xfrm>
            <a:off x="5207373" y="5864432"/>
            <a:ext cx="1280160" cy="481449"/>
          </a:xfrm>
          <a:prstGeom prst="rect">
            <a:avLst/>
          </a:prstGeom>
          <a:solidFill>
            <a:schemeClr val="bg1"/>
          </a:solid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srgbClr val="FFFFFF"/>
              </a:solidFill>
              <a:effectLst/>
              <a:uLnTx/>
              <a:uFillTx/>
              <a:latin typeface="Calibri"/>
              <a:ea typeface="+mn-ea"/>
              <a:cs typeface="+mn-cs"/>
            </a:endParaRPr>
          </a:p>
        </p:txBody>
      </p:sp>
      <p:sp>
        <p:nvSpPr>
          <p:cNvPr id="192" name="TextBox 191"/>
          <p:cNvSpPr txBox="1"/>
          <p:nvPr/>
        </p:nvSpPr>
        <p:spPr>
          <a:xfrm>
            <a:off x="6529761" y="5864432"/>
            <a:ext cx="1261872" cy="484632"/>
          </a:xfrm>
          <a:prstGeom prst="rect">
            <a:avLst/>
          </a:prstGeom>
          <a:solidFill>
            <a:schemeClr val="accent1"/>
          </a:solid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srgbClr val="FFFFFF"/>
              </a:solidFill>
              <a:effectLst/>
              <a:uLnTx/>
              <a:uFillTx/>
              <a:latin typeface="Calibri"/>
              <a:ea typeface="+mn-ea"/>
              <a:cs typeface="+mn-cs"/>
            </a:endParaRPr>
          </a:p>
        </p:txBody>
      </p:sp>
      <p:sp>
        <p:nvSpPr>
          <p:cNvPr id="194" name="TextBox 193"/>
          <p:cNvSpPr txBox="1"/>
          <p:nvPr/>
        </p:nvSpPr>
        <p:spPr>
          <a:xfrm>
            <a:off x="3895377" y="5864432"/>
            <a:ext cx="1280160" cy="481449"/>
          </a:xfrm>
          <a:prstGeom prst="rect">
            <a:avLst/>
          </a:prstGeom>
          <a:solidFill>
            <a:schemeClr val="bg1"/>
          </a:solid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42" name="TextBox 141"/>
          <p:cNvSpPr txBox="1"/>
          <p:nvPr/>
        </p:nvSpPr>
        <p:spPr>
          <a:xfrm>
            <a:off x="165541" y="5806463"/>
            <a:ext cx="1027060" cy="560494"/>
          </a:xfrm>
          <a:prstGeom prst="rect">
            <a:avLst/>
          </a:prstGeom>
          <a:solidFill>
            <a:schemeClr val="bg2"/>
          </a:solidFill>
        </p:spPr>
        <p:txBody>
          <a:bodyPr wrap="square" rtlCol="0" anchor="ctr">
            <a:noAutofit/>
          </a:bodyPr>
          <a:lstStyle/>
          <a:p>
            <a:pPr marL="0" marR="0" lvl="0" indent="0" algn="r"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[Par rates]</a:t>
            </a:r>
          </a:p>
        </p:txBody>
      </p:sp>
      <p:sp>
        <p:nvSpPr>
          <p:cNvPr id="156" name="TextBox 155"/>
          <p:cNvSpPr txBox="1"/>
          <p:nvPr/>
        </p:nvSpPr>
        <p:spPr>
          <a:xfrm>
            <a:off x="5973593" y="6349413"/>
            <a:ext cx="959312" cy="444732"/>
          </a:xfrm>
          <a:prstGeom prst="rect">
            <a:avLst/>
          </a:prstGeom>
          <a:solidFill>
            <a:schemeClr val="bg2"/>
          </a:solidFill>
          <a:ln>
            <a:noFill/>
            <a:prstDash val="sysDot"/>
          </a:ln>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Contract anniversary</a:t>
            </a:r>
          </a:p>
        </p:txBody>
      </p:sp>
      <p:sp>
        <p:nvSpPr>
          <p:cNvPr id="158" name="Rectangle 157"/>
          <p:cNvSpPr/>
          <p:nvPr/>
        </p:nvSpPr>
        <p:spPr>
          <a:xfrm>
            <a:off x="2583817" y="5642993"/>
            <a:ext cx="1280160" cy="18288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424242"/>
                </a:solidFill>
                <a:effectLst/>
                <a:uLnTx/>
                <a:uFillTx/>
                <a:latin typeface="Calibri"/>
                <a:ea typeface="+mn-ea"/>
                <a:cs typeface="+mn-cs"/>
              </a:rPr>
              <a:t>LOCK</a:t>
            </a:r>
          </a:p>
        </p:txBody>
      </p:sp>
      <p:sp>
        <p:nvSpPr>
          <p:cNvPr id="181" name="Rectangle 180"/>
          <p:cNvSpPr/>
          <p:nvPr/>
        </p:nvSpPr>
        <p:spPr>
          <a:xfrm>
            <a:off x="1770568" y="1600440"/>
            <a:ext cx="1654848" cy="523220"/>
          </a:xfrm>
          <a:prstGeom prst="rect">
            <a:avLst/>
          </a:prstGeom>
          <a:solidFill>
            <a:schemeClr val="bg2"/>
          </a:solidFill>
        </p:spPr>
        <p:txBody>
          <a:bodyPr wrap="square">
            <a:spAutoFit/>
          </a:bodyPr>
          <a:lstStyle/>
          <a:p>
            <a:pPr marL="0" marR="0" lvl="0" indent="0" algn="ctr" defTabSz="1088167" rtl="0" eaLnBrk="1" fontAlgn="auto" latinLnBrk="0" hangingPunct="1">
              <a:lnSpc>
                <a:spcPct val="100000"/>
              </a:lnSpc>
              <a:spcBef>
                <a:spcPts val="600"/>
              </a:spcBef>
              <a:spcAft>
                <a:spcPts val="0"/>
              </a:spcAft>
              <a:buClr>
                <a:srgbClr val="424242"/>
              </a:buClr>
              <a:buSzPct val="100000"/>
              <a:buFontTx/>
              <a:buNone/>
              <a:tabLst/>
              <a:defRPr/>
            </a:pPr>
            <a:r>
              <a:rPr kumimoji="0" lang="en-US" sz="1400" b="1" i="0" u="none" strike="noStrike" kern="1200" cap="none" spc="0" normalizeH="0" baseline="0" noProof="0" dirty="0">
                <a:ln>
                  <a:noFill/>
                </a:ln>
                <a:solidFill>
                  <a:srgbClr val="551461"/>
                </a:solidFill>
                <a:effectLst/>
                <a:uLnTx/>
                <a:uFillTx/>
                <a:latin typeface="Calibri"/>
                <a:ea typeface="+mn-ea"/>
                <a:cs typeface="+mn-cs"/>
              </a:rPr>
              <a:t>FIRST </a:t>
            </a:r>
            <a:r>
              <a:rPr kumimoji="0" lang="en-US" sz="1400" b="0" i="0" u="none" strike="noStrike" kern="1200" cap="none" spc="0" normalizeH="0" baseline="0" noProof="0" dirty="0">
                <a:ln>
                  <a:noFill/>
                </a:ln>
                <a:solidFill>
                  <a:srgbClr val="551461"/>
                </a:solidFill>
                <a:effectLst/>
                <a:uLnTx/>
                <a:uFillTx/>
                <a:latin typeface="Calibri"/>
                <a:ea typeface="+mn-ea"/>
                <a:cs typeface="+mn-cs"/>
              </a:rPr>
              <a:t>5-YEAR </a:t>
            </a:r>
            <a:r>
              <a:rPr kumimoji="0" lang="en-US" sz="1400" b="0" i="0" u="none" strike="noStrike" kern="1200" cap="none" spc="0" normalizeH="0" baseline="0" noProof="0" dirty="0" smtClean="0">
                <a:ln>
                  <a:noFill/>
                </a:ln>
                <a:solidFill>
                  <a:srgbClr val="551461"/>
                </a:solidFill>
                <a:effectLst/>
                <a:uLnTx/>
                <a:uFillTx/>
                <a:latin typeface="Calibri"/>
                <a:ea typeface="+mn-ea"/>
                <a:cs typeface="+mn-cs"/>
              </a:rPr>
              <a:t>CREDITING PERIOD</a:t>
            </a:r>
            <a:endParaRPr kumimoji="0" lang="en-US" sz="1400" b="0" i="0" u="none" strike="noStrike" kern="1200" cap="none" spc="0" normalizeH="0" baseline="0" noProof="0" dirty="0">
              <a:ln>
                <a:noFill/>
              </a:ln>
              <a:solidFill>
                <a:srgbClr val="551461"/>
              </a:solidFill>
              <a:effectLst/>
              <a:uLnTx/>
              <a:uFillTx/>
              <a:latin typeface="Calibri"/>
              <a:ea typeface="+mn-ea"/>
              <a:cs typeface="+mn-cs"/>
            </a:endParaRPr>
          </a:p>
        </p:txBody>
      </p:sp>
      <p:sp>
        <p:nvSpPr>
          <p:cNvPr id="182" name="Rectangle 181"/>
          <p:cNvSpPr/>
          <p:nvPr/>
        </p:nvSpPr>
        <p:spPr>
          <a:xfrm>
            <a:off x="4226250" y="1788255"/>
            <a:ext cx="2051615" cy="646331"/>
          </a:xfrm>
          <a:prstGeom prst="rect">
            <a:avLst/>
          </a:prstGeom>
          <a:solidFill>
            <a:schemeClr val="bg2"/>
          </a:solidFill>
        </p:spPr>
        <p:txBody>
          <a:bodyPr wrap="square">
            <a:spAutoFit/>
          </a:bodyPr>
          <a:lstStyle/>
          <a:p>
            <a:pPr marL="0" marR="0" lvl="0" indent="0" algn="ctr" defTabSz="1088167" rtl="0" eaLnBrk="1" fontAlgn="auto" latinLnBrk="0" hangingPunct="1">
              <a:lnSpc>
                <a:spcPct val="100000"/>
              </a:lnSpc>
              <a:spcBef>
                <a:spcPts val="600"/>
              </a:spcBef>
              <a:spcAft>
                <a:spcPts val="0"/>
              </a:spcAft>
              <a:buClr>
                <a:srgbClr val="424242"/>
              </a:buClr>
              <a:buSzPct val="100000"/>
              <a:buFontTx/>
              <a:buNone/>
              <a:tabLst/>
              <a:defRPr/>
            </a:pPr>
            <a:r>
              <a:rPr kumimoji="0" lang="en-US" sz="1800" b="1" i="1" u="none" strike="noStrike" kern="1200" cap="none" spc="0" normalizeH="0" baseline="0" noProof="0" dirty="0" smtClean="0">
                <a:ln>
                  <a:noFill/>
                </a:ln>
                <a:solidFill>
                  <a:srgbClr val="0076BA"/>
                </a:solidFill>
                <a:effectLst/>
                <a:uLnTx/>
                <a:uFillTx/>
                <a:latin typeface="Calibri"/>
                <a:ea typeface="+mn-ea"/>
                <a:cs typeface="+mn-cs"/>
              </a:rPr>
              <a:t>NEW</a:t>
            </a:r>
            <a:r>
              <a:rPr kumimoji="0" lang="en-US" sz="1800" b="1" i="0" u="none" strike="noStrike" kern="1200" cap="none" spc="0" normalizeH="0" baseline="0" noProof="0" dirty="0" smtClean="0">
                <a:ln>
                  <a:noFill/>
                </a:ln>
                <a:solidFill>
                  <a:srgbClr val="0076BA"/>
                </a:solidFill>
                <a:effectLst/>
                <a:uLnTx/>
                <a:uFillTx/>
                <a:latin typeface="Calibri"/>
                <a:ea typeface="+mn-ea"/>
                <a:cs typeface="+mn-cs"/>
              </a:rPr>
              <a:t> </a:t>
            </a:r>
            <a:r>
              <a:rPr kumimoji="0" lang="en-US" sz="1800" b="0" i="0" u="none" strike="noStrike" kern="1200" cap="none" spc="0" normalizeH="0" baseline="0" noProof="0" dirty="0" smtClean="0">
                <a:ln>
                  <a:noFill/>
                </a:ln>
                <a:solidFill>
                  <a:srgbClr val="0076BA"/>
                </a:solidFill>
                <a:effectLst/>
                <a:uLnTx/>
                <a:uFillTx/>
                <a:latin typeface="Calibri"/>
                <a:ea typeface="+mn-ea"/>
                <a:cs typeface="+mn-cs"/>
              </a:rPr>
              <a:t>2-YEAR CREDITING PERIOD</a:t>
            </a:r>
            <a:endParaRPr kumimoji="0" lang="en-US" sz="1800" b="0" i="0" u="none" strike="noStrike" kern="1200" cap="none" spc="0" normalizeH="0" baseline="0" noProof="0" dirty="0">
              <a:ln>
                <a:noFill/>
              </a:ln>
              <a:solidFill>
                <a:srgbClr val="0076BA"/>
              </a:solidFill>
              <a:effectLst/>
              <a:uLnTx/>
              <a:uFillTx/>
              <a:latin typeface="Calibri"/>
              <a:ea typeface="+mn-ea"/>
              <a:cs typeface="+mn-cs"/>
            </a:endParaRPr>
          </a:p>
        </p:txBody>
      </p:sp>
      <p:grpSp>
        <p:nvGrpSpPr>
          <p:cNvPr id="17" name="Group 16"/>
          <p:cNvGrpSpPr/>
          <p:nvPr/>
        </p:nvGrpSpPr>
        <p:grpSpPr>
          <a:xfrm>
            <a:off x="4112426" y="2729539"/>
            <a:ext cx="2377399" cy="929522"/>
            <a:chOff x="4028616" y="2937782"/>
            <a:chExt cx="2377399" cy="929522"/>
          </a:xfrm>
        </p:grpSpPr>
        <p:grpSp>
          <p:nvGrpSpPr>
            <p:cNvPr id="136" name="Group 135"/>
            <p:cNvGrpSpPr/>
            <p:nvPr/>
          </p:nvGrpSpPr>
          <p:grpSpPr>
            <a:xfrm>
              <a:off x="4028616" y="2937782"/>
              <a:ext cx="2351199" cy="929522"/>
              <a:chOff x="7966950" y="3910041"/>
              <a:chExt cx="2351199" cy="929522"/>
            </a:xfrm>
          </p:grpSpPr>
          <p:sp>
            <p:nvSpPr>
              <p:cNvPr id="147" name="Rectangle 146"/>
              <p:cNvSpPr/>
              <p:nvPr/>
            </p:nvSpPr>
            <p:spPr>
              <a:xfrm>
                <a:off x="7966950" y="3910041"/>
                <a:ext cx="2286000" cy="929522"/>
              </a:xfrm>
              <a:prstGeom prst="rect">
                <a:avLst/>
              </a:prstGeom>
              <a:solidFill>
                <a:schemeClr val="bg2"/>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nvGrpSpPr>
              <p:cNvPr id="152" name="Group 151"/>
              <p:cNvGrpSpPr/>
              <p:nvPr/>
            </p:nvGrpSpPr>
            <p:grpSpPr>
              <a:xfrm>
                <a:off x="8068744" y="4029046"/>
                <a:ext cx="2249405" cy="807478"/>
                <a:chOff x="1933288" y="4008861"/>
                <a:chExt cx="2249405" cy="807478"/>
              </a:xfrm>
            </p:grpSpPr>
            <p:sp>
              <p:nvSpPr>
                <p:cNvPr id="153" name="TextBox 152"/>
                <p:cNvSpPr txBox="1"/>
                <p:nvPr/>
              </p:nvSpPr>
              <p:spPr>
                <a:xfrm>
                  <a:off x="2405335" y="4008861"/>
                  <a:ext cx="1777358" cy="350279"/>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424242"/>
                    </a:solidFill>
                    <a:effectLst/>
                    <a:uLnTx/>
                    <a:uFillTx/>
                    <a:latin typeface="Calibri"/>
                    <a:ea typeface="+mn-ea"/>
                    <a:cs typeface="+mn-cs"/>
                  </a:endParaRPr>
                </a:p>
              </p:txBody>
            </p:sp>
            <p:sp>
              <p:nvSpPr>
                <p:cNvPr id="155" name="TextBox 154"/>
                <p:cNvSpPr txBox="1"/>
                <p:nvPr/>
              </p:nvSpPr>
              <p:spPr>
                <a:xfrm>
                  <a:off x="2766740" y="4454668"/>
                  <a:ext cx="1209747" cy="361671"/>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24242"/>
                      </a:solidFill>
                      <a:effectLst/>
                      <a:uLnTx/>
                      <a:uFillTx/>
                      <a:latin typeface="Calibri"/>
                      <a:ea typeface="+mn-ea"/>
                      <a:cs typeface="+mn-cs"/>
                    </a:rPr>
                    <a:t>I</a:t>
                  </a:r>
                  <a:r>
                    <a:rPr kumimoji="0" lang="en-US" sz="1600" b="1" i="0" u="none" strike="noStrike" kern="1200" cap="none" spc="0" normalizeH="0" baseline="0" noProof="0" dirty="0" smtClean="0">
                      <a:ln>
                        <a:noFill/>
                      </a:ln>
                      <a:solidFill>
                        <a:srgbClr val="424242"/>
                      </a:solidFill>
                      <a:effectLst/>
                      <a:uLnTx/>
                      <a:uFillTx/>
                      <a:latin typeface="Calibri"/>
                      <a:ea typeface="+mn-ea"/>
                      <a:cs typeface="+mn-cs"/>
                    </a:rPr>
                    <a:t>ndex credit</a:t>
                  </a:r>
                </a:p>
              </p:txBody>
            </p:sp>
            <p:sp>
              <p:nvSpPr>
                <p:cNvPr id="183" name="Rectangle 182"/>
                <p:cNvSpPr/>
                <p:nvPr/>
              </p:nvSpPr>
              <p:spPr>
                <a:xfrm>
                  <a:off x="2152223" y="4432723"/>
                  <a:ext cx="742511" cy="338554"/>
                </a:xfrm>
                <a:prstGeom prst="rect">
                  <a:avLst/>
                </a:prstGeom>
              </p:spPr>
              <p:txBody>
                <a:bodyPr wrap="non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24242"/>
                      </a:solidFill>
                      <a:effectLst/>
                      <a:uLnTx/>
                      <a:uFillTx/>
                      <a:latin typeface="Calibri"/>
                      <a:ea typeface="+mn-ea"/>
                      <a:cs typeface="+mn-cs"/>
                    </a:rPr>
                    <a:t>0.00% </a:t>
                  </a:r>
                  <a:endParaRPr kumimoji="0" lang="en-US" sz="1600" b="1" i="0" u="none" strike="noStrike" kern="1200" cap="none" spc="0" normalizeH="0" baseline="0" noProof="0" dirty="0">
                    <a:ln>
                      <a:noFill/>
                    </a:ln>
                    <a:solidFill>
                      <a:srgbClr val="424242"/>
                    </a:solidFill>
                    <a:effectLst/>
                    <a:uLnTx/>
                    <a:uFillTx/>
                    <a:latin typeface="Calibri"/>
                    <a:ea typeface="+mn-ea"/>
                    <a:cs typeface="+mn-cs"/>
                  </a:endParaRPr>
                </a:p>
              </p:txBody>
            </p:sp>
            <p:cxnSp>
              <p:nvCxnSpPr>
                <p:cNvPr id="184" name="Straight Connector 183"/>
                <p:cNvCxnSpPr/>
                <p:nvPr/>
              </p:nvCxnSpPr>
              <p:spPr>
                <a:xfrm>
                  <a:off x="1933288" y="4388230"/>
                  <a:ext cx="2011680" cy="2553"/>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5" name="Equal 184"/>
                <p:cNvSpPr/>
                <p:nvPr/>
              </p:nvSpPr>
              <p:spPr>
                <a:xfrm>
                  <a:off x="1965844" y="4508730"/>
                  <a:ext cx="182880" cy="182880"/>
                </a:xfrm>
                <a:prstGeom prst="mathEqual">
                  <a:avLst/>
                </a:prstGeom>
                <a:solidFill>
                  <a:srgbClr val="B7DF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grpSp>
        <p:sp>
          <p:nvSpPr>
            <p:cNvPr id="27" name="TextBox 26"/>
            <p:cNvSpPr txBox="1"/>
            <p:nvPr/>
          </p:nvSpPr>
          <p:spPr>
            <a:xfrm>
              <a:off x="4187762" y="3080091"/>
              <a:ext cx="2218253" cy="291302"/>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24242"/>
                  </a:solidFill>
                  <a:effectLst/>
                  <a:uLnTx/>
                  <a:uFillTx/>
                  <a:latin typeface="Calibri"/>
                  <a:ea typeface="+mn-ea"/>
                  <a:cs typeface="+mn-cs"/>
                </a:rPr>
                <a:t>Down market example</a:t>
              </a:r>
              <a:endParaRPr kumimoji="0" lang="en-US" sz="1400" b="0" i="0" u="none" strike="noStrike" kern="1200" cap="none" spc="0" normalizeH="0" baseline="0" noProof="0" dirty="0">
                <a:ln>
                  <a:noFill/>
                </a:ln>
                <a:solidFill>
                  <a:srgbClr val="424242"/>
                </a:solidFill>
                <a:effectLst/>
                <a:uLnTx/>
                <a:uFillTx/>
                <a:latin typeface="Calibri"/>
                <a:ea typeface="+mn-ea"/>
                <a:cs typeface="+mn-cs"/>
              </a:endParaRPr>
            </a:p>
            <a:p>
              <a:pPr marL="0" marR="0" lvl="0" indent="0" algn="l" defTabSz="1088167"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dirty="0" err="1" smtClean="0">
                <a:ln>
                  <a:noFill/>
                </a:ln>
                <a:solidFill>
                  <a:srgbClr val="424242"/>
                </a:solidFill>
                <a:effectLst/>
                <a:uLnTx/>
                <a:uFillTx/>
                <a:latin typeface="Calibri"/>
                <a:ea typeface="+mn-ea"/>
                <a:cs typeface="+mn-cs"/>
              </a:endParaRPr>
            </a:p>
          </p:txBody>
        </p:sp>
      </p:grpSp>
      <p:cxnSp>
        <p:nvCxnSpPr>
          <p:cNvPr id="198" name="Straight Connector 197"/>
          <p:cNvCxnSpPr/>
          <p:nvPr/>
        </p:nvCxnSpPr>
        <p:spPr>
          <a:xfrm>
            <a:off x="9120491" y="1478845"/>
            <a:ext cx="0" cy="4864608"/>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11290" y="1477604"/>
            <a:ext cx="0" cy="4864608"/>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313256" y="5861317"/>
            <a:ext cx="1021773" cy="563247"/>
          </a:xfrm>
          <a:prstGeom prst="rect">
            <a:avLst/>
          </a:prstGeom>
          <a:noFill/>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Cred. Period </a:t>
            </a:r>
            <a:r>
              <a:rPr kumimoji="0" lang="en-US" sz="1400" b="1" i="0" u="none" strike="noStrike" kern="1200" cap="none" spc="0" normalizeH="0" baseline="0" noProof="0" dirty="0" smtClean="0">
                <a:ln>
                  <a:noFill/>
                </a:ln>
                <a:solidFill>
                  <a:srgbClr val="FFFFFF"/>
                </a:solidFill>
                <a:effectLst/>
                <a:uLnTx/>
                <a:uFillTx/>
                <a:latin typeface="Calibri"/>
                <a:ea typeface="+mn-ea"/>
                <a:cs typeface="+mn-cs"/>
              </a:rPr>
              <a:t>Year 3</a:t>
            </a:r>
          </a:p>
        </p:txBody>
      </p:sp>
      <p:cxnSp>
        <p:nvCxnSpPr>
          <p:cNvPr id="200" name="Straight Connector 199"/>
          <p:cNvCxnSpPr>
            <a:stCxn id="111" idx="19"/>
            <a:endCxn id="23" idx="2"/>
          </p:cNvCxnSpPr>
          <p:nvPr/>
        </p:nvCxnSpPr>
        <p:spPr>
          <a:xfrm flipH="1">
            <a:off x="6456982" y="2076699"/>
            <a:ext cx="4423922" cy="2383364"/>
          </a:xfrm>
          <a:prstGeom prst="line">
            <a:avLst/>
          </a:prstGeom>
          <a:ln w="19050">
            <a:solidFill>
              <a:srgbClr val="AF9EB9"/>
            </a:solidFill>
            <a:prstDash val="dash"/>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6509548" y="1470362"/>
            <a:ext cx="0" cy="4864608"/>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02" name="Rectangle 201"/>
          <p:cNvSpPr/>
          <p:nvPr/>
        </p:nvSpPr>
        <p:spPr>
          <a:xfrm>
            <a:off x="10848996" y="1540935"/>
            <a:ext cx="879264" cy="1548419"/>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nvGrpSpPr>
          <p:cNvPr id="103" name="Group 102"/>
          <p:cNvGrpSpPr/>
          <p:nvPr/>
        </p:nvGrpSpPr>
        <p:grpSpPr>
          <a:xfrm>
            <a:off x="10745704" y="1933995"/>
            <a:ext cx="274320" cy="274320"/>
            <a:chOff x="2932416" y="2046432"/>
            <a:chExt cx="457200" cy="457200"/>
          </a:xfrm>
          <a:effectLst>
            <a:outerShdw blurRad="50800" dist="38100" dir="5400000" algn="t" rotWithShape="0">
              <a:prstClr val="black">
                <a:alpha val="40000"/>
              </a:prstClr>
            </a:outerShdw>
          </a:effectLst>
        </p:grpSpPr>
        <p:sp>
          <p:nvSpPr>
            <p:cNvPr id="105" name="Oval 104"/>
            <p:cNvSpPr/>
            <p:nvPr/>
          </p:nvSpPr>
          <p:spPr>
            <a:xfrm>
              <a:off x="2932416" y="2046432"/>
              <a:ext cx="457200" cy="457200"/>
            </a:xfrm>
            <a:prstGeom prst="ellipse">
              <a:avLst/>
            </a:prstGeom>
            <a:solidFill>
              <a:schemeClr val="bg2"/>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nvGrpSpPr>
            <p:cNvPr id="106" name="Group 105"/>
            <p:cNvGrpSpPr>
              <a:grpSpLocks noChangeAspect="1"/>
            </p:cNvGrpSpPr>
            <p:nvPr/>
          </p:nvGrpSpPr>
          <p:grpSpPr>
            <a:xfrm>
              <a:off x="3033391" y="2120400"/>
              <a:ext cx="247168" cy="294653"/>
              <a:chOff x="6770688" y="388938"/>
              <a:chExt cx="322262" cy="384175"/>
            </a:xfrm>
            <a:solidFill>
              <a:schemeClr val="accent1"/>
            </a:solidFill>
          </p:grpSpPr>
          <p:sp>
            <p:nvSpPr>
              <p:cNvPr id="108" name="Freeform 192"/>
              <p:cNvSpPr>
                <a:spLocks noEditPoints="1"/>
              </p:cNvSpPr>
              <p:nvPr/>
            </p:nvSpPr>
            <p:spPr bwMode="auto">
              <a:xfrm>
                <a:off x="6770688" y="388938"/>
                <a:ext cx="322262" cy="384175"/>
              </a:xfrm>
              <a:custGeom>
                <a:avLst/>
                <a:gdLst>
                  <a:gd name="T0" fmla="*/ 143 w 161"/>
                  <a:gd name="T1" fmla="*/ 78 h 192"/>
                  <a:gd name="T2" fmla="*/ 142 w 161"/>
                  <a:gd name="T3" fmla="*/ 78 h 192"/>
                  <a:gd name="T4" fmla="*/ 142 w 161"/>
                  <a:gd name="T5" fmla="*/ 30 h 192"/>
                  <a:gd name="T6" fmla="*/ 112 w 161"/>
                  <a:gd name="T7" fmla="*/ 0 h 192"/>
                  <a:gd name="T8" fmla="*/ 50 w 161"/>
                  <a:gd name="T9" fmla="*/ 0 h 192"/>
                  <a:gd name="T10" fmla="*/ 19 w 161"/>
                  <a:gd name="T11" fmla="*/ 30 h 192"/>
                  <a:gd name="T12" fmla="*/ 19 w 161"/>
                  <a:gd name="T13" fmla="*/ 78 h 192"/>
                  <a:gd name="T14" fmla="*/ 19 w 161"/>
                  <a:gd name="T15" fmla="*/ 78 h 192"/>
                  <a:gd name="T16" fmla="*/ 0 w 161"/>
                  <a:gd name="T17" fmla="*/ 96 h 192"/>
                  <a:gd name="T18" fmla="*/ 0 w 161"/>
                  <a:gd name="T19" fmla="*/ 174 h 192"/>
                  <a:gd name="T20" fmla="*/ 19 w 161"/>
                  <a:gd name="T21" fmla="*/ 192 h 192"/>
                  <a:gd name="T22" fmla="*/ 143 w 161"/>
                  <a:gd name="T23" fmla="*/ 192 h 192"/>
                  <a:gd name="T24" fmla="*/ 161 w 161"/>
                  <a:gd name="T25" fmla="*/ 174 h 192"/>
                  <a:gd name="T26" fmla="*/ 161 w 161"/>
                  <a:gd name="T27" fmla="*/ 96 h 192"/>
                  <a:gd name="T28" fmla="*/ 143 w 161"/>
                  <a:gd name="T29" fmla="*/ 78 h 192"/>
                  <a:gd name="T30" fmla="*/ 25 w 161"/>
                  <a:gd name="T31" fmla="*/ 30 h 192"/>
                  <a:gd name="T32" fmla="*/ 50 w 161"/>
                  <a:gd name="T33" fmla="*/ 6 h 192"/>
                  <a:gd name="T34" fmla="*/ 112 w 161"/>
                  <a:gd name="T35" fmla="*/ 6 h 192"/>
                  <a:gd name="T36" fmla="*/ 136 w 161"/>
                  <a:gd name="T37" fmla="*/ 30 h 192"/>
                  <a:gd name="T38" fmla="*/ 136 w 161"/>
                  <a:gd name="T39" fmla="*/ 78 h 192"/>
                  <a:gd name="T40" fmla="*/ 118 w 161"/>
                  <a:gd name="T41" fmla="*/ 78 h 192"/>
                  <a:gd name="T42" fmla="*/ 118 w 161"/>
                  <a:gd name="T43" fmla="*/ 38 h 192"/>
                  <a:gd name="T44" fmla="*/ 104 w 161"/>
                  <a:gd name="T45" fmla="*/ 23 h 192"/>
                  <a:gd name="T46" fmla="*/ 57 w 161"/>
                  <a:gd name="T47" fmla="*/ 23 h 192"/>
                  <a:gd name="T48" fmla="*/ 43 w 161"/>
                  <a:gd name="T49" fmla="*/ 38 h 192"/>
                  <a:gd name="T50" fmla="*/ 43 w 161"/>
                  <a:gd name="T51" fmla="*/ 78 h 192"/>
                  <a:gd name="T52" fmla="*/ 25 w 161"/>
                  <a:gd name="T53" fmla="*/ 78 h 192"/>
                  <a:gd name="T54" fmla="*/ 25 w 161"/>
                  <a:gd name="T55" fmla="*/ 30 h 192"/>
                  <a:gd name="T56" fmla="*/ 113 w 161"/>
                  <a:gd name="T57" fmla="*/ 38 h 192"/>
                  <a:gd name="T58" fmla="*/ 113 w 161"/>
                  <a:gd name="T59" fmla="*/ 78 h 192"/>
                  <a:gd name="T60" fmla="*/ 49 w 161"/>
                  <a:gd name="T61" fmla="*/ 78 h 192"/>
                  <a:gd name="T62" fmla="*/ 49 w 161"/>
                  <a:gd name="T63" fmla="*/ 38 h 192"/>
                  <a:gd name="T64" fmla="*/ 57 w 161"/>
                  <a:gd name="T65" fmla="*/ 29 h 192"/>
                  <a:gd name="T66" fmla="*/ 104 w 161"/>
                  <a:gd name="T67" fmla="*/ 29 h 192"/>
                  <a:gd name="T68" fmla="*/ 113 w 161"/>
                  <a:gd name="T69" fmla="*/ 38 h 192"/>
                  <a:gd name="T70" fmla="*/ 155 w 161"/>
                  <a:gd name="T71" fmla="*/ 174 h 192"/>
                  <a:gd name="T72" fmla="*/ 143 w 161"/>
                  <a:gd name="T73" fmla="*/ 186 h 192"/>
                  <a:gd name="T74" fmla="*/ 19 w 161"/>
                  <a:gd name="T75" fmla="*/ 186 h 192"/>
                  <a:gd name="T76" fmla="*/ 6 w 161"/>
                  <a:gd name="T77" fmla="*/ 174 h 192"/>
                  <a:gd name="T78" fmla="*/ 6 w 161"/>
                  <a:gd name="T79" fmla="*/ 96 h 192"/>
                  <a:gd name="T80" fmla="*/ 19 w 161"/>
                  <a:gd name="T81" fmla="*/ 83 h 192"/>
                  <a:gd name="T82" fmla="*/ 143 w 161"/>
                  <a:gd name="T83" fmla="*/ 83 h 192"/>
                  <a:gd name="T84" fmla="*/ 155 w 161"/>
                  <a:gd name="T85" fmla="*/ 96 h 192"/>
                  <a:gd name="T86" fmla="*/ 155 w 161"/>
                  <a:gd name="T87" fmla="*/ 17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 h="192">
                    <a:moveTo>
                      <a:pt x="143" y="78"/>
                    </a:moveTo>
                    <a:cubicBezTo>
                      <a:pt x="142" y="78"/>
                      <a:pt x="142" y="78"/>
                      <a:pt x="142" y="78"/>
                    </a:cubicBezTo>
                    <a:cubicBezTo>
                      <a:pt x="142" y="30"/>
                      <a:pt x="142" y="30"/>
                      <a:pt x="142" y="30"/>
                    </a:cubicBezTo>
                    <a:cubicBezTo>
                      <a:pt x="142" y="14"/>
                      <a:pt x="128" y="0"/>
                      <a:pt x="112" y="0"/>
                    </a:cubicBezTo>
                    <a:cubicBezTo>
                      <a:pt x="50" y="0"/>
                      <a:pt x="50" y="0"/>
                      <a:pt x="50" y="0"/>
                    </a:cubicBezTo>
                    <a:cubicBezTo>
                      <a:pt x="33" y="0"/>
                      <a:pt x="19" y="14"/>
                      <a:pt x="19" y="30"/>
                    </a:cubicBezTo>
                    <a:cubicBezTo>
                      <a:pt x="19" y="78"/>
                      <a:pt x="19" y="78"/>
                      <a:pt x="19" y="78"/>
                    </a:cubicBezTo>
                    <a:cubicBezTo>
                      <a:pt x="19" y="78"/>
                      <a:pt x="19" y="78"/>
                      <a:pt x="19" y="78"/>
                    </a:cubicBezTo>
                    <a:cubicBezTo>
                      <a:pt x="8" y="78"/>
                      <a:pt x="0" y="86"/>
                      <a:pt x="0" y="96"/>
                    </a:cubicBezTo>
                    <a:cubicBezTo>
                      <a:pt x="0" y="174"/>
                      <a:pt x="0" y="174"/>
                      <a:pt x="0" y="174"/>
                    </a:cubicBezTo>
                    <a:cubicBezTo>
                      <a:pt x="0" y="184"/>
                      <a:pt x="8" y="192"/>
                      <a:pt x="19" y="192"/>
                    </a:cubicBezTo>
                    <a:cubicBezTo>
                      <a:pt x="143" y="192"/>
                      <a:pt x="143" y="192"/>
                      <a:pt x="143" y="192"/>
                    </a:cubicBezTo>
                    <a:cubicBezTo>
                      <a:pt x="153" y="192"/>
                      <a:pt x="161" y="184"/>
                      <a:pt x="161" y="174"/>
                    </a:cubicBezTo>
                    <a:cubicBezTo>
                      <a:pt x="161" y="96"/>
                      <a:pt x="161" y="96"/>
                      <a:pt x="161" y="96"/>
                    </a:cubicBezTo>
                    <a:cubicBezTo>
                      <a:pt x="161" y="86"/>
                      <a:pt x="153" y="78"/>
                      <a:pt x="143" y="78"/>
                    </a:cubicBezTo>
                    <a:close/>
                    <a:moveTo>
                      <a:pt x="25" y="30"/>
                    </a:moveTo>
                    <a:cubicBezTo>
                      <a:pt x="25" y="17"/>
                      <a:pt x="36" y="6"/>
                      <a:pt x="50" y="6"/>
                    </a:cubicBezTo>
                    <a:cubicBezTo>
                      <a:pt x="112" y="6"/>
                      <a:pt x="112" y="6"/>
                      <a:pt x="112" y="6"/>
                    </a:cubicBezTo>
                    <a:cubicBezTo>
                      <a:pt x="125" y="6"/>
                      <a:pt x="136" y="17"/>
                      <a:pt x="136" y="30"/>
                    </a:cubicBezTo>
                    <a:cubicBezTo>
                      <a:pt x="136" y="78"/>
                      <a:pt x="136" y="78"/>
                      <a:pt x="136" y="78"/>
                    </a:cubicBezTo>
                    <a:cubicBezTo>
                      <a:pt x="118" y="78"/>
                      <a:pt x="118" y="78"/>
                      <a:pt x="118" y="78"/>
                    </a:cubicBezTo>
                    <a:cubicBezTo>
                      <a:pt x="118" y="38"/>
                      <a:pt x="118" y="38"/>
                      <a:pt x="118" y="38"/>
                    </a:cubicBezTo>
                    <a:cubicBezTo>
                      <a:pt x="118" y="30"/>
                      <a:pt x="112" y="23"/>
                      <a:pt x="104" y="23"/>
                    </a:cubicBezTo>
                    <a:cubicBezTo>
                      <a:pt x="57" y="23"/>
                      <a:pt x="57" y="23"/>
                      <a:pt x="57" y="23"/>
                    </a:cubicBezTo>
                    <a:cubicBezTo>
                      <a:pt x="49" y="23"/>
                      <a:pt x="43" y="30"/>
                      <a:pt x="43" y="38"/>
                    </a:cubicBezTo>
                    <a:cubicBezTo>
                      <a:pt x="43" y="78"/>
                      <a:pt x="43" y="78"/>
                      <a:pt x="43" y="78"/>
                    </a:cubicBezTo>
                    <a:cubicBezTo>
                      <a:pt x="25" y="78"/>
                      <a:pt x="25" y="78"/>
                      <a:pt x="25" y="78"/>
                    </a:cubicBezTo>
                    <a:lnTo>
                      <a:pt x="25" y="30"/>
                    </a:lnTo>
                    <a:close/>
                    <a:moveTo>
                      <a:pt x="113" y="38"/>
                    </a:moveTo>
                    <a:cubicBezTo>
                      <a:pt x="113" y="78"/>
                      <a:pt x="113" y="78"/>
                      <a:pt x="113" y="78"/>
                    </a:cubicBezTo>
                    <a:cubicBezTo>
                      <a:pt x="49" y="78"/>
                      <a:pt x="49" y="78"/>
                      <a:pt x="49" y="78"/>
                    </a:cubicBezTo>
                    <a:cubicBezTo>
                      <a:pt x="49" y="38"/>
                      <a:pt x="49" y="38"/>
                      <a:pt x="49" y="38"/>
                    </a:cubicBezTo>
                    <a:cubicBezTo>
                      <a:pt x="49" y="33"/>
                      <a:pt x="52" y="29"/>
                      <a:pt x="57" y="29"/>
                    </a:cubicBezTo>
                    <a:cubicBezTo>
                      <a:pt x="104" y="29"/>
                      <a:pt x="104" y="29"/>
                      <a:pt x="104" y="29"/>
                    </a:cubicBezTo>
                    <a:cubicBezTo>
                      <a:pt x="109" y="29"/>
                      <a:pt x="113" y="33"/>
                      <a:pt x="113" y="38"/>
                    </a:cubicBezTo>
                    <a:close/>
                    <a:moveTo>
                      <a:pt x="155" y="174"/>
                    </a:moveTo>
                    <a:cubicBezTo>
                      <a:pt x="155" y="181"/>
                      <a:pt x="150" y="186"/>
                      <a:pt x="143" y="186"/>
                    </a:cubicBezTo>
                    <a:cubicBezTo>
                      <a:pt x="19" y="186"/>
                      <a:pt x="19" y="186"/>
                      <a:pt x="19" y="186"/>
                    </a:cubicBezTo>
                    <a:cubicBezTo>
                      <a:pt x="12" y="186"/>
                      <a:pt x="6" y="181"/>
                      <a:pt x="6" y="174"/>
                    </a:cubicBezTo>
                    <a:cubicBezTo>
                      <a:pt x="6" y="96"/>
                      <a:pt x="6" y="96"/>
                      <a:pt x="6" y="96"/>
                    </a:cubicBezTo>
                    <a:cubicBezTo>
                      <a:pt x="6" y="89"/>
                      <a:pt x="12" y="83"/>
                      <a:pt x="19" y="83"/>
                    </a:cubicBezTo>
                    <a:cubicBezTo>
                      <a:pt x="143" y="83"/>
                      <a:pt x="143" y="83"/>
                      <a:pt x="143" y="83"/>
                    </a:cubicBezTo>
                    <a:cubicBezTo>
                      <a:pt x="150" y="83"/>
                      <a:pt x="155" y="89"/>
                      <a:pt x="155" y="96"/>
                    </a:cubicBezTo>
                    <a:lnTo>
                      <a:pt x="155" y="17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111" name="Freeform 193"/>
              <p:cNvSpPr>
                <a:spLocks noEditPoints="1"/>
              </p:cNvSpPr>
              <p:nvPr/>
            </p:nvSpPr>
            <p:spPr bwMode="auto">
              <a:xfrm>
                <a:off x="6894513" y="590550"/>
                <a:ext cx="74612" cy="136525"/>
              </a:xfrm>
              <a:custGeom>
                <a:avLst/>
                <a:gdLst>
                  <a:gd name="T0" fmla="*/ 19 w 37"/>
                  <a:gd name="T1" fmla="*/ 0 h 68"/>
                  <a:gd name="T2" fmla="*/ 0 w 37"/>
                  <a:gd name="T3" fmla="*/ 18 h 68"/>
                  <a:gd name="T4" fmla="*/ 6 w 37"/>
                  <a:gd name="T5" fmla="*/ 32 h 68"/>
                  <a:gd name="T6" fmla="*/ 0 w 37"/>
                  <a:gd name="T7" fmla="*/ 64 h 68"/>
                  <a:gd name="T8" fmla="*/ 1 w 37"/>
                  <a:gd name="T9" fmla="*/ 67 h 68"/>
                  <a:gd name="T10" fmla="*/ 3 w 37"/>
                  <a:gd name="T11" fmla="*/ 68 h 68"/>
                  <a:gd name="T12" fmla="*/ 34 w 37"/>
                  <a:gd name="T13" fmla="*/ 68 h 68"/>
                  <a:gd name="T14" fmla="*/ 36 w 37"/>
                  <a:gd name="T15" fmla="*/ 67 h 68"/>
                  <a:gd name="T16" fmla="*/ 37 w 37"/>
                  <a:gd name="T17" fmla="*/ 64 h 68"/>
                  <a:gd name="T18" fmla="*/ 31 w 37"/>
                  <a:gd name="T19" fmla="*/ 32 h 68"/>
                  <a:gd name="T20" fmla="*/ 37 w 37"/>
                  <a:gd name="T21" fmla="*/ 18 h 68"/>
                  <a:gd name="T22" fmla="*/ 19 w 37"/>
                  <a:gd name="T23" fmla="*/ 0 h 68"/>
                  <a:gd name="T24" fmla="*/ 26 w 37"/>
                  <a:gd name="T25" fmla="*/ 28 h 68"/>
                  <a:gd name="T26" fmla="*/ 25 w 37"/>
                  <a:gd name="T27" fmla="*/ 31 h 68"/>
                  <a:gd name="T28" fmla="*/ 31 w 37"/>
                  <a:gd name="T29" fmla="*/ 62 h 68"/>
                  <a:gd name="T30" fmla="*/ 6 w 37"/>
                  <a:gd name="T31" fmla="*/ 62 h 68"/>
                  <a:gd name="T32" fmla="*/ 12 w 37"/>
                  <a:gd name="T33" fmla="*/ 31 h 68"/>
                  <a:gd name="T34" fmla="*/ 11 w 37"/>
                  <a:gd name="T35" fmla="*/ 28 h 68"/>
                  <a:gd name="T36" fmla="*/ 6 w 37"/>
                  <a:gd name="T37" fmla="*/ 18 h 68"/>
                  <a:gd name="T38" fmla="*/ 19 w 37"/>
                  <a:gd name="T39" fmla="*/ 6 h 68"/>
                  <a:gd name="T40" fmla="*/ 31 w 37"/>
                  <a:gd name="T41" fmla="*/ 18 h 68"/>
                  <a:gd name="T42" fmla="*/ 26 w 37"/>
                  <a:gd name="T43" fmla="*/ 2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68">
                    <a:moveTo>
                      <a:pt x="19" y="0"/>
                    </a:moveTo>
                    <a:cubicBezTo>
                      <a:pt x="8" y="0"/>
                      <a:pt x="0" y="8"/>
                      <a:pt x="0" y="18"/>
                    </a:cubicBezTo>
                    <a:cubicBezTo>
                      <a:pt x="0" y="24"/>
                      <a:pt x="2" y="28"/>
                      <a:pt x="6" y="32"/>
                    </a:cubicBezTo>
                    <a:cubicBezTo>
                      <a:pt x="0" y="64"/>
                      <a:pt x="0" y="64"/>
                      <a:pt x="0" y="64"/>
                    </a:cubicBezTo>
                    <a:cubicBezTo>
                      <a:pt x="0" y="65"/>
                      <a:pt x="0" y="66"/>
                      <a:pt x="1" y="67"/>
                    </a:cubicBezTo>
                    <a:cubicBezTo>
                      <a:pt x="1" y="67"/>
                      <a:pt x="2" y="68"/>
                      <a:pt x="3" y="68"/>
                    </a:cubicBezTo>
                    <a:cubicBezTo>
                      <a:pt x="34" y="68"/>
                      <a:pt x="34" y="68"/>
                      <a:pt x="34" y="68"/>
                    </a:cubicBezTo>
                    <a:cubicBezTo>
                      <a:pt x="35" y="68"/>
                      <a:pt x="36" y="67"/>
                      <a:pt x="36" y="67"/>
                    </a:cubicBezTo>
                    <a:cubicBezTo>
                      <a:pt x="37" y="66"/>
                      <a:pt x="37" y="65"/>
                      <a:pt x="37" y="64"/>
                    </a:cubicBezTo>
                    <a:cubicBezTo>
                      <a:pt x="31" y="32"/>
                      <a:pt x="31" y="32"/>
                      <a:pt x="31" y="32"/>
                    </a:cubicBezTo>
                    <a:cubicBezTo>
                      <a:pt x="35" y="28"/>
                      <a:pt x="37" y="24"/>
                      <a:pt x="37" y="18"/>
                    </a:cubicBezTo>
                    <a:cubicBezTo>
                      <a:pt x="37" y="8"/>
                      <a:pt x="29" y="0"/>
                      <a:pt x="19" y="0"/>
                    </a:cubicBezTo>
                    <a:close/>
                    <a:moveTo>
                      <a:pt x="26" y="28"/>
                    </a:moveTo>
                    <a:cubicBezTo>
                      <a:pt x="25" y="29"/>
                      <a:pt x="25" y="30"/>
                      <a:pt x="25" y="31"/>
                    </a:cubicBezTo>
                    <a:cubicBezTo>
                      <a:pt x="31" y="62"/>
                      <a:pt x="31" y="62"/>
                      <a:pt x="31" y="62"/>
                    </a:cubicBezTo>
                    <a:cubicBezTo>
                      <a:pt x="6" y="62"/>
                      <a:pt x="6" y="62"/>
                      <a:pt x="6" y="62"/>
                    </a:cubicBezTo>
                    <a:cubicBezTo>
                      <a:pt x="12" y="31"/>
                      <a:pt x="12" y="31"/>
                      <a:pt x="12" y="31"/>
                    </a:cubicBezTo>
                    <a:cubicBezTo>
                      <a:pt x="12" y="30"/>
                      <a:pt x="12" y="29"/>
                      <a:pt x="11" y="28"/>
                    </a:cubicBezTo>
                    <a:cubicBezTo>
                      <a:pt x="8" y="26"/>
                      <a:pt x="6" y="22"/>
                      <a:pt x="6" y="18"/>
                    </a:cubicBezTo>
                    <a:cubicBezTo>
                      <a:pt x="6" y="11"/>
                      <a:pt x="12" y="6"/>
                      <a:pt x="19" y="6"/>
                    </a:cubicBezTo>
                    <a:cubicBezTo>
                      <a:pt x="26" y="6"/>
                      <a:pt x="31" y="11"/>
                      <a:pt x="31" y="18"/>
                    </a:cubicBezTo>
                    <a:cubicBezTo>
                      <a:pt x="31" y="22"/>
                      <a:pt x="29" y="26"/>
                      <a:pt x="26" y="28"/>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grpSp>
      </p:grpSp>
      <p:sp>
        <p:nvSpPr>
          <p:cNvPr id="148" name="TextBox 147"/>
          <p:cNvSpPr txBox="1"/>
          <p:nvPr/>
        </p:nvSpPr>
        <p:spPr>
          <a:xfrm>
            <a:off x="10685244" y="2355402"/>
            <a:ext cx="458000" cy="269483"/>
          </a:xfrm>
          <a:prstGeom prst="rect">
            <a:avLst/>
          </a:prstGeom>
          <a:solidFill>
            <a:schemeClr val="bg2"/>
          </a:solid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132</a:t>
            </a:r>
          </a:p>
        </p:txBody>
      </p:sp>
      <p:sp>
        <p:nvSpPr>
          <p:cNvPr id="3" name="Rectangle 2"/>
          <p:cNvSpPr/>
          <p:nvPr/>
        </p:nvSpPr>
        <p:spPr>
          <a:xfrm>
            <a:off x="7118405" y="2028399"/>
            <a:ext cx="1909672" cy="707886"/>
          </a:xfrm>
          <a:prstGeom prst="rect">
            <a:avLst/>
          </a:prstGeom>
          <a:solidFill>
            <a:schemeClr val="bg2"/>
          </a:solidFill>
        </p:spPr>
        <p:txBody>
          <a:bodyPr wrap="square">
            <a:spAutoFit/>
          </a:bodyPr>
          <a:lstStyle/>
          <a:p>
            <a:pPr marL="0" marR="0" lvl="0" indent="0" algn="ctr" defTabSz="1088167" rtl="0" eaLnBrk="1" fontAlgn="auto" latinLnBrk="0" hangingPunct="1">
              <a:lnSpc>
                <a:spcPct val="100000"/>
              </a:lnSpc>
              <a:spcBef>
                <a:spcPts val="600"/>
              </a:spcBef>
              <a:spcAft>
                <a:spcPts val="0"/>
              </a:spcAft>
              <a:buClr>
                <a:srgbClr val="424242"/>
              </a:buClr>
              <a:buSzPct val="100000"/>
              <a:buFontTx/>
              <a:buNone/>
              <a:tabLst/>
              <a:defRPr/>
            </a:pPr>
            <a:r>
              <a:rPr kumimoji="0" lang="en-US" sz="2000" b="1" i="1" u="none" strike="noStrike" kern="1200" cap="none" spc="0" normalizeH="0" baseline="0" noProof="0" dirty="0" smtClean="0">
                <a:ln>
                  <a:noFill/>
                </a:ln>
                <a:solidFill>
                  <a:srgbClr val="0F898F"/>
                </a:solidFill>
                <a:effectLst/>
                <a:uLnTx/>
                <a:uFillTx/>
                <a:latin typeface="Calibri"/>
                <a:ea typeface="+mn-ea"/>
                <a:cs typeface="+mn-cs"/>
              </a:rPr>
              <a:t>NEW</a:t>
            </a:r>
            <a:r>
              <a:rPr kumimoji="0" lang="en-US" sz="2000" b="0" i="0" u="none" strike="noStrike" kern="1200" cap="none" spc="0" normalizeH="0" baseline="0" noProof="0" dirty="0" smtClean="0">
                <a:ln>
                  <a:noFill/>
                </a:ln>
                <a:solidFill>
                  <a:srgbClr val="0F898F"/>
                </a:solidFill>
                <a:effectLst/>
                <a:uLnTx/>
                <a:uFillTx/>
                <a:latin typeface="Calibri"/>
                <a:ea typeface="+mn-ea"/>
                <a:cs typeface="+mn-cs"/>
              </a:rPr>
              <a:t> 5-YEAR crediting period</a:t>
            </a:r>
            <a:endParaRPr kumimoji="0" lang="en-US" sz="2000" b="0" i="0" u="none" strike="noStrike" kern="1200" cap="none" spc="0" normalizeH="0" baseline="0" noProof="0" dirty="0">
              <a:ln>
                <a:noFill/>
              </a:ln>
              <a:solidFill>
                <a:srgbClr val="0F898F"/>
              </a:solidFill>
              <a:effectLst/>
              <a:uLnTx/>
              <a:uFillTx/>
              <a:latin typeface="Calibri"/>
              <a:ea typeface="+mn-ea"/>
              <a:cs typeface="+mn-cs"/>
            </a:endParaRPr>
          </a:p>
        </p:txBody>
      </p:sp>
      <p:sp>
        <p:nvSpPr>
          <p:cNvPr id="4" name="TextBox 3"/>
          <p:cNvSpPr txBox="1"/>
          <p:nvPr/>
        </p:nvSpPr>
        <p:spPr>
          <a:xfrm>
            <a:off x="2792476" y="4377114"/>
            <a:ext cx="554744" cy="283692"/>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110</a:t>
            </a:r>
          </a:p>
        </p:txBody>
      </p:sp>
      <p:sp>
        <p:nvSpPr>
          <p:cNvPr id="109" name="TextBox 108"/>
          <p:cNvSpPr txBox="1"/>
          <p:nvPr/>
        </p:nvSpPr>
        <p:spPr>
          <a:xfrm>
            <a:off x="8241529" y="901568"/>
            <a:ext cx="3520256" cy="445359"/>
          </a:xfrm>
          <a:prstGeom prst="rect">
            <a:avLst/>
          </a:prstGeom>
          <a:solidFill>
            <a:schemeClr val="accent1"/>
          </a:solid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Calibri"/>
                <a:ea typeface="+mn-ea"/>
                <a:cs typeface="+mn-cs"/>
              </a:rPr>
              <a:t>Please note: index lock can </a:t>
            </a:r>
            <a:r>
              <a:rPr kumimoji="0" lang="en-US" sz="1400" b="1" i="0" u="none" strike="noStrike" kern="1200" cap="none" spc="0" normalizeH="0" baseline="0" noProof="0" dirty="0" smtClean="0">
                <a:ln>
                  <a:noFill/>
                </a:ln>
                <a:solidFill>
                  <a:srgbClr val="FFFFFF"/>
                </a:solidFill>
                <a:effectLst/>
                <a:uLnTx/>
                <a:uFillTx/>
                <a:latin typeface="Calibri"/>
                <a:ea typeface="+mn-ea"/>
                <a:cs typeface="+mn-cs"/>
              </a:rPr>
              <a:t>only be activated </a:t>
            </a:r>
            <a:r>
              <a:rPr kumimoji="0" lang="en-US" sz="1400" b="0" i="0" u="none" strike="noStrike" kern="1200" cap="none" spc="0" normalizeH="0" baseline="0" noProof="0" dirty="0" smtClean="0">
                <a:ln>
                  <a:noFill/>
                </a:ln>
                <a:solidFill>
                  <a:srgbClr val="FFFFFF"/>
                </a:solidFill>
                <a:effectLst/>
                <a:uLnTx/>
                <a:uFillTx/>
                <a:latin typeface="Calibri"/>
                <a:ea typeface="+mn-ea"/>
                <a:cs typeface="+mn-cs"/>
              </a:rPr>
              <a:t>on index returns greater than zero. </a:t>
            </a:r>
          </a:p>
        </p:txBody>
      </p:sp>
      <p:sp>
        <p:nvSpPr>
          <p:cNvPr id="120" name="TextBox 119"/>
          <p:cNvSpPr txBox="1"/>
          <p:nvPr/>
        </p:nvSpPr>
        <p:spPr>
          <a:xfrm>
            <a:off x="7830234" y="5864432"/>
            <a:ext cx="1280160" cy="484632"/>
          </a:xfrm>
          <a:prstGeom prst="rect">
            <a:avLst/>
          </a:prstGeom>
          <a:solidFill>
            <a:schemeClr val="accent1"/>
          </a:solid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srgbClr val="FFFFFF"/>
              </a:solidFill>
              <a:effectLst/>
              <a:uLnTx/>
              <a:uFillTx/>
              <a:latin typeface="Calibri"/>
              <a:ea typeface="+mn-ea"/>
              <a:cs typeface="+mn-cs"/>
            </a:endParaRPr>
          </a:p>
        </p:txBody>
      </p:sp>
      <p:sp>
        <p:nvSpPr>
          <p:cNvPr id="135" name="TextBox 134"/>
          <p:cNvSpPr txBox="1"/>
          <p:nvPr/>
        </p:nvSpPr>
        <p:spPr>
          <a:xfrm>
            <a:off x="9142230" y="5864432"/>
            <a:ext cx="1280160" cy="484632"/>
          </a:xfrm>
          <a:prstGeom prst="rect">
            <a:avLst/>
          </a:prstGeom>
          <a:solidFill>
            <a:schemeClr val="accent1"/>
          </a:solid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srgbClr val="FFFFFF"/>
              </a:solidFill>
              <a:effectLst/>
              <a:uLnTx/>
              <a:uFillTx/>
              <a:latin typeface="Calibri"/>
              <a:ea typeface="+mn-ea"/>
              <a:cs typeface="+mn-cs"/>
            </a:endParaRPr>
          </a:p>
        </p:txBody>
      </p:sp>
      <p:sp>
        <p:nvSpPr>
          <p:cNvPr id="138" name="TextBox 137"/>
          <p:cNvSpPr txBox="1"/>
          <p:nvPr/>
        </p:nvSpPr>
        <p:spPr>
          <a:xfrm>
            <a:off x="1313987" y="5812150"/>
            <a:ext cx="1208791" cy="593177"/>
          </a:xfrm>
          <a:prstGeom prst="rect">
            <a:avLst/>
          </a:prstGeom>
          <a:no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Cred. Period</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Year </a:t>
            </a: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1 </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Calibri"/>
                <a:ea typeface="+mn-ea"/>
                <a:cs typeface="+mn-cs"/>
              </a:rPr>
              <a:t>90%</a:t>
            </a:r>
          </a:p>
        </p:txBody>
      </p:sp>
      <p:sp>
        <p:nvSpPr>
          <p:cNvPr id="139" name="TextBox 138"/>
          <p:cNvSpPr txBox="1"/>
          <p:nvPr/>
        </p:nvSpPr>
        <p:spPr>
          <a:xfrm>
            <a:off x="2609172" y="5861760"/>
            <a:ext cx="1208791" cy="500207"/>
          </a:xfrm>
          <a:prstGeom prst="rect">
            <a:avLst/>
          </a:prstGeom>
          <a:no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Cred. Period</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Year </a:t>
            </a: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2</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Calibri"/>
                <a:ea typeface="+mn-ea"/>
                <a:cs typeface="+mn-cs"/>
              </a:rPr>
              <a:t>100% </a:t>
            </a:r>
          </a:p>
        </p:txBody>
      </p:sp>
      <p:sp>
        <p:nvSpPr>
          <p:cNvPr id="150" name="TextBox 149"/>
          <p:cNvSpPr txBox="1"/>
          <p:nvPr/>
        </p:nvSpPr>
        <p:spPr>
          <a:xfrm>
            <a:off x="3928420" y="5904244"/>
            <a:ext cx="1208791" cy="405106"/>
          </a:xfrm>
          <a:prstGeom prst="rect">
            <a:avLst/>
          </a:prstGeom>
          <a:no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Cred. Period</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Year </a:t>
            </a: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1</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Calibri"/>
                <a:ea typeface="+mn-ea"/>
                <a:cs typeface="+mn-cs"/>
              </a:rPr>
              <a:t>70%</a:t>
            </a:r>
          </a:p>
        </p:txBody>
      </p:sp>
      <p:sp>
        <p:nvSpPr>
          <p:cNvPr id="154" name="TextBox 153"/>
          <p:cNvSpPr txBox="1"/>
          <p:nvPr/>
        </p:nvSpPr>
        <p:spPr>
          <a:xfrm>
            <a:off x="5247668" y="5916944"/>
            <a:ext cx="1208791" cy="392406"/>
          </a:xfrm>
          <a:prstGeom prst="rect">
            <a:avLst/>
          </a:prstGeom>
          <a:no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Cred. Period</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Year </a:t>
            </a: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2</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80% </a:t>
            </a:r>
          </a:p>
        </p:txBody>
      </p:sp>
      <p:sp>
        <p:nvSpPr>
          <p:cNvPr id="163" name="TextBox 162"/>
          <p:cNvSpPr txBox="1"/>
          <p:nvPr/>
        </p:nvSpPr>
        <p:spPr>
          <a:xfrm>
            <a:off x="6575661" y="5875074"/>
            <a:ext cx="1208791" cy="472743"/>
          </a:xfrm>
          <a:prstGeom prst="rect">
            <a:avLst/>
          </a:prstGeom>
          <a:no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Cred. Period</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Year </a:t>
            </a: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1 </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Calibri"/>
                <a:ea typeface="+mn-ea"/>
                <a:cs typeface="+mn-cs"/>
              </a:rPr>
              <a:t>85%</a:t>
            </a:r>
          </a:p>
        </p:txBody>
      </p:sp>
      <p:sp>
        <p:nvSpPr>
          <p:cNvPr id="164" name="TextBox 163"/>
          <p:cNvSpPr txBox="1"/>
          <p:nvPr/>
        </p:nvSpPr>
        <p:spPr>
          <a:xfrm>
            <a:off x="7886164" y="5990453"/>
            <a:ext cx="1208791" cy="392406"/>
          </a:xfrm>
          <a:prstGeom prst="rect">
            <a:avLst/>
          </a:prstGeom>
          <a:no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Cred. Period</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Year </a:t>
            </a: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2 </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Calibri"/>
                <a:ea typeface="+mn-ea"/>
                <a:cs typeface="+mn-cs"/>
              </a:rPr>
              <a:t>95%</a:t>
            </a:r>
            <a:endParaRPr kumimoji="0" lang="en-US" sz="12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1088167" rtl="0" eaLnBrk="1" fontAlgn="auto" latinLnBrk="0" hangingPunct="1">
              <a:lnSpc>
                <a:spcPct val="9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rgbClr val="FFFFFF"/>
              </a:solidFill>
              <a:effectLst/>
              <a:uLnTx/>
              <a:uFillTx/>
              <a:latin typeface="Calibri"/>
              <a:ea typeface="+mn-ea"/>
              <a:cs typeface="+mn-cs"/>
            </a:endParaRPr>
          </a:p>
        </p:txBody>
      </p:sp>
      <p:sp>
        <p:nvSpPr>
          <p:cNvPr id="165" name="TextBox 164"/>
          <p:cNvSpPr txBox="1"/>
          <p:nvPr/>
        </p:nvSpPr>
        <p:spPr>
          <a:xfrm>
            <a:off x="9225068" y="5916944"/>
            <a:ext cx="1208791" cy="392406"/>
          </a:xfrm>
          <a:prstGeom prst="rect">
            <a:avLst/>
          </a:prstGeom>
          <a:no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Cred. Period</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Year </a:t>
            </a: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3</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Calibri"/>
                <a:ea typeface="+mn-ea"/>
                <a:cs typeface="+mn-cs"/>
              </a:rPr>
              <a:t>105%</a:t>
            </a:r>
          </a:p>
        </p:txBody>
      </p:sp>
      <p:sp>
        <p:nvSpPr>
          <p:cNvPr id="166" name="TextBox 165"/>
          <p:cNvSpPr txBox="1"/>
          <p:nvPr/>
        </p:nvSpPr>
        <p:spPr>
          <a:xfrm>
            <a:off x="10492358" y="5916944"/>
            <a:ext cx="1208791" cy="392406"/>
          </a:xfrm>
          <a:prstGeom prst="rect">
            <a:avLst/>
          </a:prstGeom>
          <a:noFill/>
          <a:ln w="12700">
            <a:noFill/>
          </a:ln>
        </p:spPr>
        <p:txBody>
          <a:bodyPr wrap="square" rtlCol="0" anchor="ctr">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Cred. Period</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a:ea typeface="+mn-ea"/>
                <a:cs typeface="+mn-cs"/>
              </a:rPr>
              <a:t>Year </a:t>
            </a:r>
            <a:r>
              <a:rPr kumimoji="0" lang="en-US" sz="1100" b="1" i="0" u="none" strike="noStrike" kern="1200" cap="none" spc="0" normalizeH="0" baseline="0" noProof="0" dirty="0" smtClean="0">
                <a:ln>
                  <a:noFill/>
                </a:ln>
                <a:solidFill>
                  <a:srgbClr val="FFFFFF"/>
                </a:solidFill>
                <a:effectLst/>
                <a:uLnTx/>
                <a:uFillTx/>
                <a:latin typeface="Calibri"/>
                <a:ea typeface="+mn-ea"/>
                <a:cs typeface="+mn-cs"/>
              </a:rPr>
              <a:t>4</a:t>
            </a:r>
          </a:p>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Calibri"/>
                <a:ea typeface="+mn-ea"/>
                <a:cs typeface="+mn-cs"/>
              </a:rPr>
              <a:t>110%</a:t>
            </a:r>
          </a:p>
        </p:txBody>
      </p:sp>
      <p:grpSp>
        <p:nvGrpSpPr>
          <p:cNvPr id="121" name="Group 120"/>
          <p:cNvGrpSpPr/>
          <p:nvPr/>
        </p:nvGrpSpPr>
        <p:grpSpPr>
          <a:xfrm>
            <a:off x="9145395" y="3654431"/>
            <a:ext cx="2526782" cy="1324962"/>
            <a:chOff x="7966950" y="3910040"/>
            <a:chExt cx="2526782" cy="1324962"/>
          </a:xfrm>
        </p:grpSpPr>
        <p:sp>
          <p:nvSpPr>
            <p:cNvPr id="122" name="Rectangle 121"/>
            <p:cNvSpPr/>
            <p:nvPr/>
          </p:nvSpPr>
          <p:spPr>
            <a:xfrm>
              <a:off x="7966950" y="3910040"/>
              <a:ext cx="2468880" cy="1324961"/>
            </a:xfrm>
            <a:prstGeom prst="rect">
              <a:avLst/>
            </a:prstGeom>
            <a:solidFill>
              <a:schemeClr val="bg2"/>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nvGrpSpPr>
            <p:cNvPr id="123" name="Group 122"/>
            <p:cNvGrpSpPr/>
            <p:nvPr/>
          </p:nvGrpSpPr>
          <p:grpSpPr>
            <a:xfrm>
              <a:off x="8046503" y="3998881"/>
              <a:ext cx="2447229" cy="1236121"/>
              <a:chOff x="1911047" y="3978696"/>
              <a:chExt cx="2447229" cy="1236121"/>
            </a:xfrm>
          </p:grpSpPr>
          <p:sp>
            <p:nvSpPr>
              <p:cNvPr id="124" name="TextBox 123"/>
              <p:cNvSpPr txBox="1"/>
              <p:nvPr/>
            </p:nvSpPr>
            <p:spPr>
              <a:xfrm>
                <a:off x="2580918" y="3995424"/>
                <a:ext cx="1777358" cy="350279"/>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Calibri"/>
                    <a:ea typeface="+mn-ea"/>
                    <a:cs typeface="+mn-cs"/>
                  </a:rPr>
                  <a:t>I</a:t>
                </a:r>
                <a:r>
                  <a:rPr kumimoji="0" lang="en-US" sz="1400" b="0" i="0" u="none" strike="noStrike" kern="1200" cap="none" spc="0" normalizeH="0" baseline="0" noProof="0" dirty="0" smtClean="0">
                    <a:ln>
                      <a:noFill/>
                    </a:ln>
                    <a:solidFill>
                      <a:srgbClr val="424242"/>
                    </a:solidFill>
                    <a:effectLst/>
                    <a:uLnTx/>
                    <a:uFillTx/>
                    <a:latin typeface="Calibri"/>
                    <a:ea typeface="+mn-ea"/>
                    <a:cs typeface="+mn-cs"/>
                  </a:rPr>
                  <a:t>ndex value increase</a:t>
                </a:r>
              </a:p>
            </p:txBody>
          </p:sp>
          <p:sp>
            <p:nvSpPr>
              <p:cNvPr id="125" name="Rectangle 124"/>
              <p:cNvSpPr/>
              <p:nvPr/>
            </p:nvSpPr>
            <p:spPr>
              <a:xfrm>
                <a:off x="2151949" y="3978696"/>
                <a:ext cx="535724" cy="307777"/>
              </a:xfrm>
              <a:prstGeom prst="rect">
                <a:avLst/>
              </a:prstGeom>
            </p:spPr>
            <p:txBody>
              <a:bodyPr wrap="non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24242"/>
                    </a:solidFill>
                    <a:effectLst/>
                    <a:uLnTx/>
                    <a:uFillTx/>
                    <a:latin typeface="Calibri"/>
                    <a:ea typeface="+mn-ea"/>
                    <a:cs typeface="+mn-cs"/>
                  </a:rPr>
                  <a:t>25% </a:t>
                </a:r>
                <a:endParaRPr kumimoji="0" lang="en-US" sz="1400" b="0" i="0" u="none" strike="noStrike" kern="1200" cap="none" spc="0" normalizeH="0" baseline="0" noProof="0" dirty="0">
                  <a:ln>
                    <a:noFill/>
                  </a:ln>
                  <a:solidFill>
                    <a:srgbClr val="424242"/>
                  </a:solidFill>
                  <a:effectLst/>
                  <a:uLnTx/>
                  <a:uFillTx/>
                  <a:latin typeface="Calibri"/>
                  <a:ea typeface="+mn-ea"/>
                  <a:cs typeface="+mn-cs"/>
                </a:endParaRPr>
              </a:p>
            </p:txBody>
          </p:sp>
          <p:sp>
            <p:nvSpPr>
              <p:cNvPr id="126" name="TextBox 125"/>
              <p:cNvSpPr txBox="1"/>
              <p:nvPr/>
            </p:nvSpPr>
            <p:spPr>
              <a:xfrm>
                <a:off x="2588233" y="4360861"/>
                <a:ext cx="1482008" cy="260697"/>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24242"/>
                    </a:solidFill>
                    <a:effectLst/>
                    <a:uLnTx/>
                    <a:uFillTx/>
                    <a:latin typeface="Calibri"/>
                    <a:ea typeface="+mn-ea"/>
                    <a:cs typeface="+mn-cs"/>
                  </a:rPr>
                  <a:t>Participation rate</a:t>
                </a:r>
              </a:p>
            </p:txBody>
          </p:sp>
          <p:sp>
            <p:nvSpPr>
              <p:cNvPr id="127" name="Rectangle 126"/>
              <p:cNvSpPr/>
              <p:nvPr/>
            </p:nvSpPr>
            <p:spPr>
              <a:xfrm>
                <a:off x="2090269" y="4336776"/>
                <a:ext cx="630301" cy="307777"/>
              </a:xfrm>
              <a:prstGeom prst="rect">
                <a:avLst/>
              </a:prstGeom>
            </p:spPr>
            <p:txBody>
              <a:bodyPr wrap="non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24242"/>
                    </a:solidFill>
                    <a:effectLst/>
                    <a:uLnTx/>
                    <a:uFillTx/>
                    <a:latin typeface="Calibri"/>
                    <a:ea typeface="+mn-ea"/>
                    <a:cs typeface="+mn-cs"/>
                  </a:rPr>
                  <a:t>110% </a:t>
                </a:r>
                <a:endParaRPr kumimoji="0" lang="en-US" sz="1400" b="1" i="0" u="none" strike="noStrike" kern="1200" cap="none" spc="0" normalizeH="0" baseline="0" noProof="0" dirty="0">
                  <a:ln>
                    <a:noFill/>
                  </a:ln>
                  <a:solidFill>
                    <a:srgbClr val="424242"/>
                  </a:solidFill>
                  <a:effectLst/>
                  <a:uLnTx/>
                  <a:uFillTx/>
                  <a:latin typeface="Calibri"/>
                  <a:ea typeface="+mn-ea"/>
                  <a:cs typeface="+mn-cs"/>
                </a:endParaRPr>
              </a:p>
            </p:txBody>
          </p:sp>
          <p:sp>
            <p:nvSpPr>
              <p:cNvPr id="128" name="TextBox 127"/>
              <p:cNvSpPr txBox="1"/>
              <p:nvPr/>
            </p:nvSpPr>
            <p:spPr>
              <a:xfrm>
                <a:off x="2640180" y="4853146"/>
                <a:ext cx="1209747" cy="361671"/>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24242"/>
                    </a:solidFill>
                    <a:effectLst/>
                    <a:uLnTx/>
                    <a:uFillTx/>
                    <a:latin typeface="Calibri"/>
                    <a:ea typeface="+mn-ea"/>
                    <a:cs typeface="+mn-cs"/>
                  </a:rPr>
                  <a:t>I</a:t>
                </a:r>
                <a:r>
                  <a:rPr kumimoji="0" lang="en-US" sz="1600" b="1" i="0" u="none" strike="noStrike" kern="1200" cap="none" spc="0" normalizeH="0" baseline="0" noProof="0" dirty="0" smtClean="0">
                    <a:ln>
                      <a:noFill/>
                    </a:ln>
                    <a:solidFill>
                      <a:srgbClr val="424242"/>
                    </a:solidFill>
                    <a:effectLst/>
                    <a:uLnTx/>
                    <a:uFillTx/>
                    <a:latin typeface="Calibri"/>
                    <a:ea typeface="+mn-ea"/>
                    <a:cs typeface="+mn-cs"/>
                  </a:rPr>
                  <a:t>ndex credit</a:t>
                </a:r>
              </a:p>
            </p:txBody>
          </p:sp>
          <p:sp>
            <p:nvSpPr>
              <p:cNvPr id="129" name="Rectangle 128"/>
              <p:cNvSpPr/>
              <p:nvPr/>
            </p:nvSpPr>
            <p:spPr>
              <a:xfrm>
                <a:off x="2168234" y="4828296"/>
                <a:ext cx="588623" cy="338554"/>
              </a:xfrm>
              <a:prstGeom prst="rect">
                <a:avLst/>
              </a:prstGeom>
            </p:spPr>
            <p:txBody>
              <a:bodyPr wrap="non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24242"/>
                    </a:solidFill>
                    <a:effectLst/>
                    <a:uLnTx/>
                    <a:uFillTx/>
                    <a:latin typeface="Calibri"/>
                    <a:ea typeface="+mn-ea"/>
                    <a:cs typeface="+mn-cs"/>
                  </a:rPr>
                  <a:t>28% </a:t>
                </a:r>
                <a:endParaRPr kumimoji="0" lang="en-US" sz="1600" b="1" i="0" u="none" strike="noStrike" kern="1200" cap="none" spc="0" normalizeH="0" baseline="0" noProof="0" dirty="0">
                  <a:ln>
                    <a:noFill/>
                  </a:ln>
                  <a:solidFill>
                    <a:srgbClr val="424242"/>
                  </a:solidFill>
                  <a:effectLst/>
                  <a:uLnTx/>
                  <a:uFillTx/>
                  <a:latin typeface="Calibri"/>
                  <a:ea typeface="+mn-ea"/>
                  <a:cs typeface="+mn-cs"/>
                </a:endParaRPr>
              </a:p>
            </p:txBody>
          </p:sp>
          <p:cxnSp>
            <p:nvCxnSpPr>
              <p:cNvPr id="130" name="Straight Connector 129"/>
              <p:cNvCxnSpPr/>
              <p:nvPr/>
            </p:nvCxnSpPr>
            <p:spPr>
              <a:xfrm>
                <a:off x="1911047" y="4703315"/>
                <a:ext cx="2194560" cy="2553"/>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1" name="Equal 130"/>
              <p:cNvSpPr/>
              <p:nvPr/>
            </p:nvSpPr>
            <p:spPr>
              <a:xfrm>
                <a:off x="1951279" y="4896230"/>
                <a:ext cx="182880" cy="182880"/>
              </a:xfrm>
              <a:prstGeom prst="mathEqual">
                <a:avLst/>
              </a:prstGeom>
              <a:solidFill>
                <a:srgbClr val="B7DF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132" name="Multiply 131"/>
              <p:cNvSpPr/>
              <p:nvPr/>
            </p:nvSpPr>
            <p:spPr>
              <a:xfrm>
                <a:off x="1943964" y="4405575"/>
                <a:ext cx="182880" cy="182880"/>
              </a:xfrm>
              <a:prstGeom prst="mathMultiply">
                <a:avLst/>
              </a:prstGeom>
              <a:solidFill>
                <a:srgbClr val="B7DF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grpSp>
      </p:grpSp>
      <p:sp>
        <p:nvSpPr>
          <p:cNvPr id="168" name="Rectangle 167"/>
          <p:cNvSpPr/>
          <p:nvPr/>
        </p:nvSpPr>
        <p:spPr>
          <a:xfrm>
            <a:off x="6537010" y="1417325"/>
            <a:ext cx="5656600" cy="53721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23" name="Oval 22"/>
          <p:cNvSpPr/>
          <p:nvPr/>
        </p:nvSpPr>
        <p:spPr>
          <a:xfrm>
            <a:off x="6456982" y="4414343"/>
            <a:ext cx="91440" cy="9144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197" name="TextBox 196"/>
          <p:cNvSpPr txBox="1"/>
          <p:nvPr/>
        </p:nvSpPr>
        <p:spPr>
          <a:xfrm>
            <a:off x="6277865" y="4630524"/>
            <a:ext cx="450617" cy="274320"/>
          </a:xfrm>
          <a:prstGeom prst="rect">
            <a:avLst/>
          </a:prstGeom>
          <a:solidFill>
            <a:schemeClr val="bg2"/>
          </a:solid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106</a:t>
            </a:r>
          </a:p>
        </p:txBody>
      </p:sp>
      <p:sp>
        <p:nvSpPr>
          <p:cNvPr id="151" name="TextBox 150"/>
          <p:cNvSpPr txBox="1"/>
          <p:nvPr/>
        </p:nvSpPr>
        <p:spPr>
          <a:xfrm>
            <a:off x="6040458" y="6355224"/>
            <a:ext cx="959312" cy="444732"/>
          </a:xfrm>
          <a:prstGeom prst="rect">
            <a:avLst/>
          </a:prstGeom>
          <a:solidFill>
            <a:schemeClr val="bg2"/>
          </a:solidFill>
          <a:ln>
            <a:noFill/>
            <a:prstDash val="sysDot"/>
          </a:ln>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Contract anniversary</a:t>
            </a:r>
          </a:p>
        </p:txBody>
      </p:sp>
      <p:sp>
        <p:nvSpPr>
          <p:cNvPr id="6" name="Rectangle 5"/>
          <p:cNvSpPr/>
          <p:nvPr/>
        </p:nvSpPr>
        <p:spPr>
          <a:xfrm>
            <a:off x="3893959" y="1421947"/>
            <a:ext cx="3024188" cy="53721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180" name="TextBox 179"/>
          <p:cNvSpPr txBox="1"/>
          <p:nvPr/>
        </p:nvSpPr>
        <p:spPr>
          <a:xfrm>
            <a:off x="3651065" y="4235498"/>
            <a:ext cx="438912" cy="274320"/>
          </a:xfrm>
          <a:prstGeom prst="rect">
            <a:avLst/>
          </a:prstGeom>
          <a:solidFill>
            <a:schemeClr val="bg2"/>
          </a:solid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112</a:t>
            </a:r>
          </a:p>
        </p:txBody>
      </p:sp>
      <p:sp>
        <p:nvSpPr>
          <p:cNvPr id="167" name="Oval 166"/>
          <p:cNvSpPr/>
          <p:nvPr/>
        </p:nvSpPr>
        <p:spPr>
          <a:xfrm>
            <a:off x="3825758" y="3971524"/>
            <a:ext cx="91440" cy="9144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err="1" smtClean="0">
              <a:ln>
                <a:noFill/>
              </a:ln>
              <a:solidFill>
                <a:srgbClr val="FFFFFF"/>
              </a:solidFill>
              <a:effectLst/>
              <a:uLnTx/>
              <a:uFillTx/>
              <a:latin typeface="Calibri"/>
              <a:ea typeface="+mn-ea"/>
              <a:cs typeface="+mn-cs"/>
            </a:endParaRPr>
          </a:p>
        </p:txBody>
      </p:sp>
      <p:sp>
        <p:nvSpPr>
          <p:cNvPr id="157" name="TextBox 156"/>
          <p:cNvSpPr txBox="1"/>
          <p:nvPr/>
        </p:nvSpPr>
        <p:spPr>
          <a:xfrm>
            <a:off x="3386883" y="6355408"/>
            <a:ext cx="959312" cy="444732"/>
          </a:xfrm>
          <a:prstGeom prst="rect">
            <a:avLst/>
          </a:prstGeom>
          <a:solidFill>
            <a:schemeClr val="bg2"/>
          </a:solidFill>
          <a:ln>
            <a:noFill/>
            <a:prstDash val="sysDot"/>
          </a:ln>
        </p:spPr>
        <p:txBody>
          <a:bodyPr wrap="square" rtlCol="0">
            <a:noAutofit/>
          </a:bodyPr>
          <a:lstStyle/>
          <a:p>
            <a:pPr marL="0" marR="0" lvl="0" indent="0" algn="ctr" defTabSz="10881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24242"/>
                </a:solidFill>
                <a:effectLst/>
                <a:uLnTx/>
                <a:uFillTx/>
                <a:latin typeface="Calibri"/>
                <a:ea typeface="+mn-ea"/>
                <a:cs typeface="+mn-cs"/>
              </a:rPr>
              <a:t>Contract anniversary</a:t>
            </a:r>
          </a:p>
        </p:txBody>
      </p:sp>
    </p:spTree>
    <p:custDataLst>
      <p:tags r:id="rId1"/>
    </p:custDataLst>
    <p:extLst>
      <p:ext uri="{BB962C8B-B14F-4D97-AF65-F5344CB8AC3E}">
        <p14:creationId xmlns:p14="http://schemas.microsoft.com/office/powerpoint/2010/main" val="129710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68"/>
                                        </p:tgtEl>
                                      </p:cBhvr>
                                    </p:animEffect>
                                    <p:set>
                                      <p:cBhvr>
                                        <p:cTn id="12" dur="1" fill="hold">
                                          <p:stCondLst>
                                            <p:cond delay="49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0" y="0"/>
            <a:ext cx="10424160" cy="1371600"/>
          </a:xfrm>
          <a:solidFill>
            <a:srgbClr val="4C3048"/>
          </a:solidFill>
        </p:spPr>
        <p:txBody>
          <a:bodyPr>
            <a:normAutofit/>
          </a:bodyPr>
          <a:lstStyle/>
          <a:p>
            <a:r>
              <a:rPr lang="en-US" sz="4400" dirty="0" smtClean="0"/>
              <a:t>Index </a:t>
            </a:r>
            <a:r>
              <a:rPr lang="en-US" sz="4400" dirty="0"/>
              <a:t>Lock </a:t>
            </a:r>
            <a:r>
              <a:rPr lang="en-US" sz="4400" dirty="0" smtClean="0"/>
              <a:t>report </a:t>
            </a:r>
            <a:r>
              <a:rPr lang="en-US" sz="4400" b="1" dirty="0" smtClean="0"/>
              <a:t>opportunities</a:t>
            </a:r>
            <a:endParaRPr lang="en-US" sz="4400" b="1" dirty="0"/>
          </a:p>
        </p:txBody>
      </p:sp>
      <p:sp>
        <p:nvSpPr>
          <p:cNvPr id="18" name="Content Placeholder 2"/>
          <p:cNvSpPr txBox="1">
            <a:spLocks/>
          </p:cNvSpPr>
          <p:nvPr/>
        </p:nvSpPr>
        <p:spPr>
          <a:xfrm>
            <a:off x="1033833" y="4585040"/>
            <a:ext cx="4269751" cy="553870"/>
          </a:xfrm>
          <a:prstGeom prst="rect">
            <a:avLst/>
          </a:prstGeom>
        </p:spPr>
        <p:txBody>
          <a:bodyPr>
            <a:noAutofit/>
          </a:bodyPr>
          <a:lstStyle>
            <a:lvl1pPr marL="0" indent="0" algn="l" defTabSz="1088167" rtl="0" eaLnBrk="1" latinLnBrk="0" hangingPunct="1">
              <a:lnSpc>
                <a:spcPct val="100000"/>
              </a:lnSpc>
              <a:spcBef>
                <a:spcPts val="600"/>
              </a:spcBef>
              <a:spcAft>
                <a:spcPts val="0"/>
              </a:spcAft>
              <a:buClr>
                <a:schemeClr val="tx1"/>
              </a:buClr>
              <a:buSzPct val="100000"/>
              <a:buFont typeface="Calibri" panose="020B0604020202020204" pitchFamily="34" charset="0"/>
              <a:buNone/>
              <a:defRPr sz="2400" b="0" kern="1200">
                <a:solidFill>
                  <a:schemeClr val="tx1"/>
                </a:solidFill>
                <a:latin typeface="Calibri" panose="020F0502020204030204" pitchFamily="34" charset="0"/>
                <a:ea typeface="+mn-ea"/>
                <a:cs typeface="+mn-cs"/>
              </a:defRPr>
            </a:lvl1pPr>
            <a:lvl2pPr marL="225425" indent="-225425" algn="l" defTabSz="1088167" rtl="0" eaLnBrk="1" latinLnBrk="0" hangingPunct="1">
              <a:lnSpc>
                <a:spcPct val="100000"/>
              </a:lnSpc>
              <a:spcBef>
                <a:spcPts val="600"/>
              </a:spcBef>
              <a:spcAft>
                <a:spcPts val="0"/>
              </a:spcAft>
              <a:buFont typeface="Calibri" panose="020B0604020202020204" pitchFamily="34" charset="0"/>
              <a:buChar char="•"/>
              <a:tabLst>
                <a:tab pos="225425" algn="l"/>
                <a:tab pos="463550" algn="l"/>
                <a:tab pos="688975" algn="l"/>
                <a:tab pos="914400" algn="l"/>
              </a:tabLst>
              <a:defRPr sz="2400" kern="1200">
                <a:solidFill>
                  <a:schemeClr val="tx1"/>
                </a:solidFill>
                <a:latin typeface="Calibri" panose="020F0502020204030204" pitchFamily="34" charset="0"/>
                <a:ea typeface="+mn-ea"/>
                <a:cs typeface="+mn-cs"/>
              </a:defRPr>
            </a:lvl2pPr>
            <a:lvl3pPr marL="457200" indent="-228600" algn="l" defTabSz="1088167" rtl="0" eaLnBrk="1" latinLnBrk="0" hangingPunct="1">
              <a:lnSpc>
                <a:spcPct val="100000"/>
              </a:lnSpc>
              <a:spcBef>
                <a:spcPts val="600"/>
              </a:spcBef>
              <a:spcAft>
                <a:spcPts val="0"/>
              </a:spcAft>
              <a:buFont typeface="Calibri" panose="020F0502020204030204" pitchFamily="34" charset="0"/>
              <a:buChar char="‐"/>
              <a:tabLst>
                <a:tab pos="225425" algn="l"/>
              </a:tabLst>
              <a:defRPr sz="2000" kern="1200">
                <a:solidFill>
                  <a:schemeClr val="tx1"/>
                </a:solidFill>
                <a:latin typeface="Calibri" panose="020F0502020204030204" pitchFamily="34" charset="0"/>
                <a:ea typeface="+mn-ea"/>
                <a:cs typeface="+mn-cs"/>
              </a:defRPr>
            </a:lvl3pPr>
            <a:lvl4pPr marL="688975" indent="-225425" algn="l" defTabSz="1088167" rtl="0" eaLnBrk="1" latinLnBrk="0" hangingPunct="1">
              <a:lnSpc>
                <a:spcPct val="100000"/>
              </a:lnSpc>
              <a:spcBef>
                <a:spcPts val="600"/>
              </a:spcBef>
              <a:spcAft>
                <a:spcPts val="0"/>
              </a:spcAft>
              <a:buFont typeface="Calibri" panose="020B0604020202020204" pitchFamily="34" charset="0"/>
              <a:buChar char="•"/>
              <a:defRPr sz="1800" kern="1200">
                <a:solidFill>
                  <a:schemeClr val="tx1"/>
                </a:solidFill>
                <a:latin typeface="Calibri" panose="020F0502020204030204" pitchFamily="34" charset="0"/>
                <a:ea typeface="+mn-ea"/>
                <a:cs typeface="+mn-cs"/>
              </a:defRPr>
            </a:lvl4pPr>
            <a:lvl5pPr marL="914400" indent="-225425" algn="l" defTabSz="1088167" rtl="0" eaLnBrk="1" latinLnBrk="0" hangingPunct="1">
              <a:lnSpc>
                <a:spcPct val="100000"/>
              </a:lnSpc>
              <a:spcBef>
                <a:spcPts val="600"/>
              </a:spcBef>
              <a:spcAft>
                <a:spcPts val="0"/>
              </a:spcAft>
              <a:buFont typeface="Calibri" pitchFamily="34" charset="0"/>
              <a:buChar char="‐"/>
              <a:defRPr sz="1600" kern="1200" baseline="0">
                <a:solidFill>
                  <a:schemeClr val="tx1"/>
                </a:solidFill>
                <a:latin typeface="Calibri" panose="020F0502020204030204" pitchFamily="34" charset="0"/>
                <a:ea typeface="+mn-ea"/>
                <a:cs typeface="+mn-cs"/>
              </a:defRPr>
            </a:lvl5pPr>
            <a:lvl6pPr marL="1295976" indent="-139800"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6pPr>
            <a:lvl7pPr marL="149434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7pPr>
            <a:lvl8pPr marL="1702151" indent="-130353" algn="l" defTabSz="1088167" rtl="0" eaLnBrk="1" latinLnBrk="0" hangingPunct="1">
              <a:spcBef>
                <a:spcPts val="0"/>
              </a:spcBef>
              <a:buFont typeface="Calibri" pitchFamily="34" charset="0"/>
              <a:buChar char="-"/>
              <a:defRPr sz="1500" kern="1200">
                <a:solidFill>
                  <a:schemeClr val="tx1"/>
                </a:solidFill>
                <a:latin typeface="+mn-lt"/>
                <a:ea typeface="+mn-ea"/>
                <a:cs typeface="+mn-cs"/>
              </a:defRPr>
            </a:lvl8pPr>
            <a:lvl9pPr marL="1909960" indent="-139800" algn="l" defTabSz="1088167" rtl="0" eaLnBrk="1" latinLnBrk="0" hangingPunct="1">
              <a:spcBef>
                <a:spcPts val="0"/>
              </a:spcBef>
              <a:buFont typeface="Calibri" pitchFamily="34" charset="0"/>
              <a:buChar char="-"/>
              <a:tabLst/>
              <a:defRPr sz="1500" kern="1200">
                <a:solidFill>
                  <a:schemeClr val="tx1"/>
                </a:solidFill>
                <a:latin typeface="+mn-lt"/>
                <a:ea typeface="+mn-ea"/>
                <a:cs typeface="+mn-cs"/>
              </a:defRPr>
            </a:lvl9pPr>
          </a:lstStyle>
          <a:p>
            <a:pPr marL="0" marR="0" lvl="0" indent="0" algn="l" defTabSz="1088167" rtl="0" eaLnBrk="1" fontAlgn="auto" latinLnBrk="0" hangingPunct="1">
              <a:lnSpc>
                <a:spcPct val="100000"/>
              </a:lnSpc>
              <a:spcBef>
                <a:spcPts val="600"/>
              </a:spcBef>
              <a:spcAft>
                <a:spcPts val="0"/>
              </a:spcAft>
              <a:buClr>
                <a:srgbClr val="424242"/>
              </a:buClr>
              <a:buSzPct val="100000"/>
              <a:buFont typeface="Calibri" panose="020B0604020202020204" pitchFamily="34" charset="0"/>
              <a:buNone/>
              <a:tabLst/>
              <a:defRPr/>
            </a:pPr>
            <a:r>
              <a:rPr kumimoji="0" lang="en-US" sz="2200" b="1" i="0" u="none" strike="noStrike" kern="1200" cap="none" spc="0" normalizeH="0" baseline="0" noProof="0" dirty="0" smtClean="0">
                <a:ln>
                  <a:noFill/>
                </a:ln>
                <a:solidFill>
                  <a:srgbClr val="424242"/>
                </a:solidFill>
                <a:effectLst/>
                <a:uLnTx/>
                <a:uFillTx/>
                <a:latin typeface="Calibri" panose="020F0502020204030204" pitchFamily="34" charset="0"/>
                <a:ea typeface="+mn-ea"/>
                <a:cs typeface="+mn-cs"/>
              </a:rPr>
              <a:t>Select all </a:t>
            </a:r>
            <a:r>
              <a:rPr kumimoji="0" lang="en-US" sz="2200" b="0" i="0" u="none" strike="noStrike" kern="1200" cap="none" spc="0" normalizeH="0" baseline="0" noProof="0" dirty="0" smtClean="0">
                <a:ln>
                  <a:noFill/>
                </a:ln>
                <a:solidFill>
                  <a:srgbClr val="424242"/>
                </a:solidFill>
                <a:effectLst/>
                <a:uLnTx/>
                <a:uFillTx/>
                <a:latin typeface="Calibri" panose="020F0502020204030204" pitchFamily="34" charset="0"/>
                <a:ea typeface="+mn-ea"/>
                <a:cs typeface="+mn-cs"/>
              </a:rPr>
              <a:t>indexed interest allocations or </a:t>
            </a:r>
            <a:r>
              <a:rPr kumimoji="0" lang="en-US" sz="2200" b="1" i="0" u="none" strike="noStrike" kern="1200" cap="none" spc="0" normalizeH="0" baseline="0" noProof="0" dirty="0" smtClean="0">
                <a:ln>
                  <a:noFill/>
                </a:ln>
                <a:solidFill>
                  <a:srgbClr val="93218B"/>
                </a:solidFill>
                <a:effectLst/>
                <a:uLnTx/>
                <a:uFillTx/>
                <a:latin typeface="Calibri" panose="020F0502020204030204" pitchFamily="34" charset="0"/>
                <a:ea typeface="+mn-ea"/>
                <a:cs typeface="+mn-cs"/>
              </a:rPr>
              <a:t>specify a certain one</a:t>
            </a:r>
            <a:endParaRPr kumimoji="0" lang="en-US" sz="2200" b="1" i="0" u="none" strike="noStrike" kern="1200" cap="none" spc="0" normalizeH="0" baseline="0" noProof="0" dirty="0">
              <a:ln>
                <a:noFill/>
              </a:ln>
              <a:solidFill>
                <a:srgbClr val="93218B"/>
              </a:solidFill>
              <a:effectLst/>
              <a:uLnTx/>
              <a:uFillTx/>
              <a:latin typeface="Calibri" panose="020F0502020204030204" pitchFamily="34" charset="0"/>
              <a:ea typeface="+mn-ea"/>
              <a:cs typeface="+mn-cs"/>
            </a:endParaRPr>
          </a:p>
        </p:txBody>
      </p:sp>
      <p:sp>
        <p:nvSpPr>
          <p:cNvPr id="9" name="Rectangle 8"/>
          <p:cNvSpPr/>
          <p:nvPr/>
        </p:nvSpPr>
        <p:spPr>
          <a:xfrm>
            <a:off x="1024996" y="1992725"/>
            <a:ext cx="3859686" cy="769441"/>
          </a:xfrm>
          <a:prstGeom prst="rect">
            <a:avLst/>
          </a:prstGeom>
        </p:spPr>
        <p:txBody>
          <a:bodyPr wrap="squar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24242"/>
                </a:solidFill>
                <a:effectLst/>
                <a:uLnTx/>
                <a:uFillTx/>
                <a:latin typeface="Calibri"/>
                <a:ea typeface="+mn-ea"/>
                <a:cs typeface="+mn-cs"/>
              </a:rPr>
              <a:t>Filter </a:t>
            </a:r>
            <a:r>
              <a:rPr kumimoji="0" lang="en-US" sz="2200" b="0" i="0" u="none" strike="noStrike" kern="1200" cap="none" spc="0" normalizeH="0" baseline="0" noProof="0" dirty="0" smtClean="0">
                <a:ln>
                  <a:noFill/>
                </a:ln>
                <a:solidFill>
                  <a:srgbClr val="424242"/>
                </a:solidFill>
                <a:effectLst/>
                <a:uLnTx/>
                <a:uFillTx/>
                <a:latin typeface="Calibri"/>
                <a:ea typeface="+mn-ea"/>
                <a:cs typeface="+mn-cs"/>
              </a:rPr>
              <a:t>contracts </a:t>
            </a:r>
            <a:r>
              <a:rPr kumimoji="0" lang="en-US" sz="2200" b="0" i="0" u="none" strike="noStrike" kern="1200" cap="none" spc="0" normalizeH="0" baseline="0" noProof="0" dirty="0">
                <a:ln>
                  <a:noFill/>
                </a:ln>
                <a:solidFill>
                  <a:srgbClr val="424242"/>
                </a:solidFill>
                <a:effectLst/>
                <a:uLnTx/>
                <a:uFillTx/>
                <a:latin typeface="Calibri"/>
                <a:ea typeface="+mn-ea"/>
                <a:cs typeface="+mn-cs"/>
              </a:rPr>
              <a:t>equal to or above a </a:t>
            </a:r>
            <a:r>
              <a:rPr kumimoji="0" lang="en-US" sz="2200" b="1" i="0" u="none" strike="noStrike" kern="1200" cap="none" spc="0" normalizeH="0" baseline="0" noProof="0" dirty="0">
                <a:ln>
                  <a:noFill/>
                </a:ln>
                <a:solidFill>
                  <a:srgbClr val="93218B"/>
                </a:solidFill>
                <a:effectLst/>
                <a:uLnTx/>
                <a:uFillTx/>
                <a:latin typeface="Calibri"/>
                <a:ea typeface="+mn-ea"/>
                <a:cs typeface="+mn-cs"/>
              </a:rPr>
              <a:t>specific interest rate</a:t>
            </a:r>
          </a:p>
        </p:txBody>
      </p:sp>
      <p:sp>
        <p:nvSpPr>
          <p:cNvPr id="10" name="Rectangle 9"/>
          <p:cNvSpPr/>
          <p:nvPr/>
        </p:nvSpPr>
        <p:spPr>
          <a:xfrm>
            <a:off x="1024996" y="3259886"/>
            <a:ext cx="4278589" cy="769441"/>
          </a:xfrm>
          <a:prstGeom prst="rect">
            <a:avLst/>
          </a:prstGeom>
        </p:spPr>
        <p:txBody>
          <a:bodyPr wrap="square">
            <a:spAutoFit/>
          </a:bodyPr>
          <a:lstStyle/>
          <a:p>
            <a:pPr marL="0" marR="0" lvl="0" indent="0" algn="l" defTabSz="10881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24242"/>
                </a:solidFill>
                <a:effectLst/>
                <a:uLnTx/>
                <a:uFillTx/>
                <a:latin typeface="Calibri"/>
                <a:ea typeface="+mn-ea"/>
                <a:cs typeface="+mn-cs"/>
              </a:rPr>
              <a:t>Sort contracts from </a:t>
            </a:r>
            <a:r>
              <a:rPr kumimoji="0" lang="en-US" sz="2200" b="1" i="0" u="none" strike="noStrike" kern="1200" cap="none" spc="0" normalizeH="0" baseline="0" noProof="0" dirty="0">
                <a:ln>
                  <a:noFill/>
                </a:ln>
                <a:solidFill>
                  <a:srgbClr val="93218B"/>
                </a:solidFill>
                <a:effectLst/>
                <a:uLnTx/>
                <a:uFillTx/>
                <a:latin typeface="Calibri"/>
                <a:ea typeface="+mn-ea"/>
                <a:cs typeface="+mn-cs"/>
              </a:rPr>
              <a:t>highest to lowest </a:t>
            </a:r>
            <a:r>
              <a:rPr kumimoji="0" lang="en-US" sz="2200" b="0" i="0" u="none" strike="noStrike" kern="1200" cap="none" spc="0" normalizeH="0" baseline="0" noProof="0" dirty="0">
                <a:ln>
                  <a:noFill/>
                </a:ln>
                <a:solidFill>
                  <a:srgbClr val="424242"/>
                </a:solidFill>
                <a:effectLst/>
                <a:uLnTx/>
                <a:uFillTx/>
                <a:latin typeface="Calibri"/>
                <a:ea typeface="+mn-ea"/>
                <a:cs typeface="+mn-cs"/>
              </a:rPr>
              <a:t>available by interest rate</a:t>
            </a:r>
          </a:p>
        </p:txBody>
      </p:sp>
      <p:cxnSp>
        <p:nvCxnSpPr>
          <p:cNvPr id="17" name="Straight Connector 16"/>
          <p:cNvCxnSpPr/>
          <p:nvPr/>
        </p:nvCxnSpPr>
        <p:spPr>
          <a:xfrm flipH="1">
            <a:off x="1060895" y="2970900"/>
            <a:ext cx="3931920" cy="0"/>
          </a:xfrm>
          <a:prstGeom prst="line">
            <a:avLst/>
          </a:prstGeom>
          <a:ln w="12700">
            <a:solidFill>
              <a:srgbClr val="AF9EB9"/>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109759" y="4292035"/>
            <a:ext cx="3931920" cy="0"/>
          </a:xfrm>
          <a:prstGeom prst="line">
            <a:avLst/>
          </a:prstGeom>
          <a:ln w="12700">
            <a:solidFill>
              <a:srgbClr val="AF9EB9"/>
            </a:solidFill>
            <a:prstDash val="sysDash"/>
          </a:ln>
        </p:spPr>
        <p:style>
          <a:lnRef idx="1">
            <a:schemeClr val="accent1"/>
          </a:lnRef>
          <a:fillRef idx="0">
            <a:schemeClr val="accent1"/>
          </a:fillRef>
          <a:effectRef idx="0">
            <a:schemeClr val="accent1"/>
          </a:effectRef>
          <a:fontRef idx="minor">
            <a:schemeClr val="tx1"/>
          </a:fontRef>
        </p:style>
      </p:cxnSp>
      <p:grpSp>
        <p:nvGrpSpPr>
          <p:cNvPr id="27" name="Group 26"/>
          <p:cNvGrpSpPr>
            <a:grpSpLocks noChangeAspect="1"/>
          </p:cNvGrpSpPr>
          <p:nvPr/>
        </p:nvGrpSpPr>
        <p:grpSpPr>
          <a:xfrm>
            <a:off x="249392" y="4651341"/>
            <a:ext cx="602783" cy="602783"/>
            <a:chOff x="7028711" y="493712"/>
            <a:chExt cx="285750" cy="285750"/>
          </a:xfrm>
          <a:solidFill>
            <a:srgbClr val="AF9EB9"/>
          </a:solidFill>
        </p:grpSpPr>
        <p:sp>
          <p:nvSpPr>
            <p:cNvPr id="28" name="Freeform 655"/>
            <p:cNvSpPr>
              <a:spLocks noEditPoints="1"/>
            </p:cNvSpPr>
            <p:nvPr/>
          </p:nvSpPr>
          <p:spPr bwMode="auto">
            <a:xfrm>
              <a:off x="7028711" y="493712"/>
              <a:ext cx="285750" cy="285750"/>
            </a:xfrm>
            <a:custGeom>
              <a:avLst/>
              <a:gdLst>
                <a:gd name="T0" fmla="*/ 187 w 193"/>
                <a:gd name="T1" fmla="*/ 159 h 192"/>
                <a:gd name="T2" fmla="*/ 157 w 193"/>
                <a:gd name="T3" fmla="*/ 129 h 192"/>
                <a:gd name="T4" fmla="*/ 154 w 193"/>
                <a:gd name="T5" fmla="*/ 128 h 192"/>
                <a:gd name="T6" fmla="*/ 152 w 193"/>
                <a:gd name="T7" fmla="*/ 130 h 192"/>
                <a:gd name="T8" fmla="*/ 149 w 193"/>
                <a:gd name="T9" fmla="*/ 133 h 192"/>
                <a:gd name="T10" fmla="*/ 139 w 193"/>
                <a:gd name="T11" fmla="*/ 124 h 192"/>
                <a:gd name="T12" fmla="*/ 155 w 193"/>
                <a:gd name="T13" fmla="*/ 77 h 192"/>
                <a:gd name="T14" fmla="*/ 77 w 193"/>
                <a:gd name="T15" fmla="*/ 0 h 192"/>
                <a:gd name="T16" fmla="*/ 0 w 193"/>
                <a:gd name="T17" fmla="*/ 77 h 192"/>
                <a:gd name="T18" fmla="*/ 77 w 193"/>
                <a:gd name="T19" fmla="*/ 155 h 192"/>
                <a:gd name="T20" fmla="*/ 124 w 193"/>
                <a:gd name="T21" fmla="*/ 139 h 192"/>
                <a:gd name="T22" fmla="*/ 133 w 193"/>
                <a:gd name="T23" fmla="*/ 149 h 192"/>
                <a:gd name="T24" fmla="*/ 130 w 193"/>
                <a:gd name="T25" fmla="*/ 152 h 192"/>
                <a:gd name="T26" fmla="*/ 128 w 193"/>
                <a:gd name="T27" fmla="*/ 154 h 192"/>
                <a:gd name="T28" fmla="*/ 129 w 193"/>
                <a:gd name="T29" fmla="*/ 157 h 192"/>
                <a:gd name="T30" fmla="*/ 159 w 193"/>
                <a:gd name="T31" fmla="*/ 187 h 192"/>
                <a:gd name="T32" fmla="*/ 171 w 193"/>
                <a:gd name="T33" fmla="*/ 192 h 192"/>
                <a:gd name="T34" fmla="*/ 183 w 193"/>
                <a:gd name="T35" fmla="*/ 187 h 192"/>
                <a:gd name="T36" fmla="*/ 187 w 193"/>
                <a:gd name="T37" fmla="*/ 183 h 192"/>
                <a:gd name="T38" fmla="*/ 187 w 193"/>
                <a:gd name="T39" fmla="*/ 159 h 192"/>
                <a:gd name="T40" fmla="*/ 6 w 193"/>
                <a:gd name="T41" fmla="*/ 77 h 192"/>
                <a:gd name="T42" fmla="*/ 77 w 193"/>
                <a:gd name="T43" fmla="*/ 6 h 192"/>
                <a:gd name="T44" fmla="*/ 149 w 193"/>
                <a:gd name="T45" fmla="*/ 77 h 192"/>
                <a:gd name="T46" fmla="*/ 77 w 193"/>
                <a:gd name="T47" fmla="*/ 149 h 192"/>
                <a:gd name="T48" fmla="*/ 6 w 193"/>
                <a:gd name="T49" fmla="*/ 77 h 192"/>
                <a:gd name="T50" fmla="*/ 128 w 193"/>
                <a:gd name="T51" fmla="*/ 136 h 192"/>
                <a:gd name="T52" fmla="*/ 136 w 193"/>
                <a:gd name="T53" fmla="*/ 128 h 192"/>
                <a:gd name="T54" fmla="*/ 145 w 193"/>
                <a:gd name="T55" fmla="*/ 138 h 192"/>
                <a:gd name="T56" fmla="*/ 138 w 193"/>
                <a:gd name="T57" fmla="*/ 146 h 192"/>
                <a:gd name="T58" fmla="*/ 128 w 193"/>
                <a:gd name="T59" fmla="*/ 136 h 192"/>
                <a:gd name="T60" fmla="*/ 155 w 193"/>
                <a:gd name="T61" fmla="*/ 136 h 192"/>
                <a:gd name="T62" fmla="*/ 163 w 193"/>
                <a:gd name="T63" fmla="*/ 144 h 192"/>
                <a:gd name="T64" fmla="*/ 144 w 193"/>
                <a:gd name="T65" fmla="*/ 163 h 192"/>
                <a:gd name="T66" fmla="*/ 136 w 193"/>
                <a:gd name="T67" fmla="*/ 155 h 192"/>
                <a:gd name="T68" fmla="*/ 155 w 193"/>
                <a:gd name="T69" fmla="*/ 136 h 192"/>
                <a:gd name="T70" fmla="*/ 183 w 193"/>
                <a:gd name="T71" fmla="*/ 179 h 192"/>
                <a:gd name="T72" fmla="*/ 179 w 193"/>
                <a:gd name="T73" fmla="*/ 183 h 192"/>
                <a:gd name="T74" fmla="*/ 164 w 193"/>
                <a:gd name="T75" fmla="*/ 183 h 192"/>
                <a:gd name="T76" fmla="*/ 148 w 193"/>
                <a:gd name="T77" fmla="*/ 168 h 192"/>
                <a:gd name="T78" fmla="*/ 168 w 193"/>
                <a:gd name="T79" fmla="*/ 149 h 192"/>
                <a:gd name="T80" fmla="*/ 183 w 193"/>
                <a:gd name="T81" fmla="*/ 164 h 192"/>
                <a:gd name="T82" fmla="*/ 183 w 193"/>
                <a:gd name="T83" fmla="*/ 17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3" h="192">
                  <a:moveTo>
                    <a:pt x="187" y="159"/>
                  </a:moveTo>
                  <a:cubicBezTo>
                    <a:pt x="157" y="129"/>
                    <a:pt x="157" y="129"/>
                    <a:pt x="157" y="129"/>
                  </a:cubicBezTo>
                  <a:cubicBezTo>
                    <a:pt x="156" y="128"/>
                    <a:pt x="155" y="128"/>
                    <a:pt x="154" y="128"/>
                  </a:cubicBezTo>
                  <a:cubicBezTo>
                    <a:pt x="153" y="128"/>
                    <a:pt x="153" y="129"/>
                    <a:pt x="152" y="130"/>
                  </a:cubicBezTo>
                  <a:cubicBezTo>
                    <a:pt x="151" y="131"/>
                    <a:pt x="150" y="132"/>
                    <a:pt x="149" y="133"/>
                  </a:cubicBezTo>
                  <a:cubicBezTo>
                    <a:pt x="139" y="124"/>
                    <a:pt x="139" y="124"/>
                    <a:pt x="139" y="124"/>
                  </a:cubicBezTo>
                  <a:cubicBezTo>
                    <a:pt x="149" y="111"/>
                    <a:pt x="155" y="95"/>
                    <a:pt x="155" y="77"/>
                  </a:cubicBezTo>
                  <a:cubicBezTo>
                    <a:pt x="155" y="35"/>
                    <a:pt x="120" y="0"/>
                    <a:pt x="77" y="0"/>
                  </a:cubicBezTo>
                  <a:cubicBezTo>
                    <a:pt x="35" y="0"/>
                    <a:pt x="0" y="35"/>
                    <a:pt x="0" y="77"/>
                  </a:cubicBezTo>
                  <a:cubicBezTo>
                    <a:pt x="0" y="120"/>
                    <a:pt x="35" y="155"/>
                    <a:pt x="77" y="155"/>
                  </a:cubicBezTo>
                  <a:cubicBezTo>
                    <a:pt x="95" y="155"/>
                    <a:pt x="111" y="149"/>
                    <a:pt x="124" y="139"/>
                  </a:cubicBezTo>
                  <a:cubicBezTo>
                    <a:pt x="133" y="149"/>
                    <a:pt x="133" y="149"/>
                    <a:pt x="133" y="149"/>
                  </a:cubicBezTo>
                  <a:cubicBezTo>
                    <a:pt x="132" y="150"/>
                    <a:pt x="131" y="151"/>
                    <a:pt x="130" y="152"/>
                  </a:cubicBezTo>
                  <a:cubicBezTo>
                    <a:pt x="129" y="153"/>
                    <a:pt x="128" y="153"/>
                    <a:pt x="128" y="154"/>
                  </a:cubicBezTo>
                  <a:cubicBezTo>
                    <a:pt x="128" y="155"/>
                    <a:pt x="128" y="156"/>
                    <a:pt x="129" y="157"/>
                  </a:cubicBezTo>
                  <a:cubicBezTo>
                    <a:pt x="159" y="187"/>
                    <a:pt x="159" y="187"/>
                    <a:pt x="159" y="187"/>
                  </a:cubicBezTo>
                  <a:cubicBezTo>
                    <a:pt x="163" y="190"/>
                    <a:pt x="167" y="192"/>
                    <a:pt x="171" y="192"/>
                  </a:cubicBezTo>
                  <a:cubicBezTo>
                    <a:pt x="175" y="192"/>
                    <a:pt x="180" y="190"/>
                    <a:pt x="183" y="187"/>
                  </a:cubicBezTo>
                  <a:cubicBezTo>
                    <a:pt x="187" y="183"/>
                    <a:pt x="187" y="183"/>
                    <a:pt x="187" y="183"/>
                  </a:cubicBezTo>
                  <a:cubicBezTo>
                    <a:pt x="193" y="176"/>
                    <a:pt x="193" y="166"/>
                    <a:pt x="187" y="159"/>
                  </a:cubicBezTo>
                  <a:close/>
                  <a:moveTo>
                    <a:pt x="6" y="77"/>
                  </a:moveTo>
                  <a:cubicBezTo>
                    <a:pt x="6" y="38"/>
                    <a:pt x="38" y="6"/>
                    <a:pt x="77" y="6"/>
                  </a:cubicBezTo>
                  <a:cubicBezTo>
                    <a:pt x="117" y="6"/>
                    <a:pt x="149" y="38"/>
                    <a:pt x="149" y="77"/>
                  </a:cubicBezTo>
                  <a:cubicBezTo>
                    <a:pt x="149" y="117"/>
                    <a:pt x="117" y="149"/>
                    <a:pt x="77" y="149"/>
                  </a:cubicBezTo>
                  <a:cubicBezTo>
                    <a:pt x="38" y="149"/>
                    <a:pt x="6" y="117"/>
                    <a:pt x="6" y="77"/>
                  </a:cubicBezTo>
                  <a:close/>
                  <a:moveTo>
                    <a:pt x="128" y="136"/>
                  </a:moveTo>
                  <a:cubicBezTo>
                    <a:pt x="131" y="133"/>
                    <a:pt x="133" y="131"/>
                    <a:pt x="136" y="128"/>
                  </a:cubicBezTo>
                  <a:cubicBezTo>
                    <a:pt x="145" y="138"/>
                    <a:pt x="145" y="138"/>
                    <a:pt x="145" y="138"/>
                  </a:cubicBezTo>
                  <a:cubicBezTo>
                    <a:pt x="143" y="141"/>
                    <a:pt x="141" y="143"/>
                    <a:pt x="138" y="146"/>
                  </a:cubicBezTo>
                  <a:lnTo>
                    <a:pt x="128" y="136"/>
                  </a:lnTo>
                  <a:close/>
                  <a:moveTo>
                    <a:pt x="155" y="136"/>
                  </a:moveTo>
                  <a:cubicBezTo>
                    <a:pt x="163" y="144"/>
                    <a:pt x="163" y="144"/>
                    <a:pt x="163" y="144"/>
                  </a:cubicBezTo>
                  <a:cubicBezTo>
                    <a:pt x="158" y="152"/>
                    <a:pt x="152" y="158"/>
                    <a:pt x="144" y="163"/>
                  </a:cubicBezTo>
                  <a:cubicBezTo>
                    <a:pt x="136" y="155"/>
                    <a:pt x="136" y="155"/>
                    <a:pt x="136" y="155"/>
                  </a:cubicBezTo>
                  <a:cubicBezTo>
                    <a:pt x="143" y="150"/>
                    <a:pt x="150" y="143"/>
                    <a:pt x="155" y="136"/>
                  </a:cubicBezTo>
                  <a:close/>
                  <a:moveTo>
                    <a:pt x="183" y="179"/>
                  </a:moveTo>
                  <a:cubicBezTo>
                    <a:pt x="179" y="183"/>
                    <a:pt x="179" y="183"/>
                    <a:pt x="179" y="183"/>
                  </a:cubicBezTo>
                  <a:cubicBezTo>
                    <a:pt x="175" y="187"/>
                    <a:pt x="168" y="187"/>
                    <a:pt x="164" y="183"/>
                  </a:cubicBezTo>
                  <a:cubicBezTo>
                    <a:pt x="148" y="168"/>
                    <a:pt x="148" y="168"/>
                    <a:pt x="148" y="168"/>
                  </a:cubicBezTo>
                  <a:cubicBezTo>
                    <a:pt x="156" y="162"/>
                    <a:pt x="162" y="156"/>
                    <a:pt x="168" y="149"/>
                  </a:cubicBezTo>
                  <a:cubicBezTo>
                    <a:pt x="183" y="164"/>
                    <a:pt x="183" y="164"/>
                    <a:pt x="183" y="164"/>
                  </a:cubicBezTo>
                  <a:cubicBezTo>
                    <a:pt x="187" y="168"/>
                    <a:pt x="187" y="175"/>
                    <a:pt x="183"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29" name="Freeform 656"/>
            <p:cNvSpPr>
              <a:spLocks noEditPoints="1"/>
            </p:cNvSpPr>
            <p:nvPr/>
          </p:nvSpPr>
          <p:spPr bwMode="auto">
            <a:xfrm>
              <a:off x="7061200" y="525462"/>
              <a:ext cx="166688" cy="166688"/>
            </a:xfrm>
            <a:custGeom>
              <a:avLst/>
              <a:gdLst>
                <a:gd name="T0" fmla="*/ 56 w 113"/>
                <a:gd name="T1" fmla="*/ 0 h 113"/>
                <a:gd name="T2" fmla="*/ 0 w 113"/>
                <a:gd name="T3" fmla="*/ 56 h 113"/>
                <a:gd name="T4" fmla="*/ 56 w 113"/>
                <a:gd name="T5" fmla="*/ 113 h 113"/>
                <a:gd name="T6" fmla="*/ 113 w 113"/>
                <a:gd name="T7" fmla="*/ 56 h 113"/>
                <a:gd name="T8" fmla="*/ 56 w 113"/>
                <a:gd name="T9" fmla="*/ 0 h 113"/>
                <a:gd name="T10" fmla="*/ 56 w 113"/>
                <a:gd name="T11" fmla="*/ 107 h 113"/>
                <a:gd name="T12" fmla="*/ 6 w 113"/>
                <a:gd name="T13" fmla="*/ 56 h 113"/>
                <a:gd name="T14" fmla="*/ 56 w 113"/>
                <a:gd name="T15" fmla="*/ 6 h 113"/>
                <a:gd name="T16" fmla="*/ 107 w 113"/>
                <a:gd name="T17" fmla="*/ 56 h 113"/>
                <a:gd name="T18" fmla="*/ 56 w 113"/>
                <a:gd name="T19" fmla="*/ 10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13">
                  <a:moveTo>
                    <a:pt x="56" y="0"/>
                  </a:moveTo>
                  <a:cubicBezTo>
                    <a:pt x="25" y="0"/>
                    <a:pt x="0" y="25"/>
                    <a:pt x="0" y="56"/>
                  </a:cubicBezTo>
                  <a:cubicBezTo>
                    <a:pt x="0" y="88"/>
                    <a:pt x="25" y="113"/>
                    <a:pt x="56" y="113"/>
                  </a:cubicBezTo>
                  <a:cubicBezTo>
                    <a:pt x="88" y="113"/>
                    <a:pt x="113" y="88"/>
                    <a:pt x="113" y="56"/>
                  </a:cubicBezTo>
                  <a:cubicBezTo>
                    <a:pt x="113" y="25"/>
                    <a:pt x="88" y="0"/>
                    <a:pt x="56" y="0"/>
                  </a:cubicBezTo>
                  <a:close/>
                  <a:moveTo>
                    <a:pt x="56" y="107"/>
                  </a:moveTo>
                  <a:cubicBezTo>
                    <a:pt x="28" y="107"/>
                    <a:pt x="6" y="84"/>
                    <a:pt x="6" y="56"/>
                  </a:cubicBezTo>
                  <a:cubicBezTo>
                    <a:pt x="6" y="28"/>
                    <a:pt x="28" y="6"/>
                    <a:pt x="56" y="6"/>
                  </a:cubicBezTo>
                  <a:cubicBezTo>
                    <a:pt x="84" y="6"/>
                    <a:pt x="107" y="28"/>
                    <a:pt x="107" y="56"/>
                  </a:cubicBezTo>
                  <a:cubicBezTo>
                    <a:pt x="107" y="84"/>
                    <a:pt x="84" y="107"/>
                    <a:pt x="56"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sp>
          <p:nvSpPr>
            <p:cNvPr id="30" name="Freeform 657"/>
            <p:cNvSpPr>
              <a:spLocks/>
            </p:cNvSpPr>
            <p:nvPr/>
          </p:nvSpPr>
          <p:spPr bwMode="auto">
            <a:xfrm>
              <a:off x="7138988" y="547687"/>
              <a:ext cx="66675" cy="84138"/>
            </a:xfrm>
            <a:custGeom>
              <a:avLst/>
              <a:gdLst>
                <a:gd name="T0" fmla="*/ 3 w 45"/>
                <a:gd name="T1" fmla="*/ 0 h 57"/>
                <a:gd name="T2" fmla="*/ 0 w 45"/>
                <a:gd name="T3" fmla="*/ 3 h 57"/>
                <a:gd name="T4" fmla="*/ 3 w 45"/>
                <a:gd name="T5" fmla="*/ 6 h 57"/>
                <a:gd name="T6" fmla="*/ 39 w 45"/>
                <a:gd name="T7" fmla="*/ 41 h 57"/>
                <a:gd name="T8" fmla="*/ 37 w 45"/>
                <a:gd name="T9" fmla="*/ 53 h 57"/>
                <a:gd name="T10" fmla="*/ 39 w 45"/>
                <a:gd name="T11" fmla="*/ 57 h 57"/>
                <a:gd name="T12" fmla="*/ 40 w 45"/>
                <a:gd name="T13" fmla="*/ 57 h 57"/>
                <a:gd name="T14" fmla="*/ 43 w 45"/>
                <a:gd name="T15" fmla="*/ 55 h 57"/>
                <a:gd name="T16" fmla="*/ 45 w 45"/>
                <a:gd name="T17" fmla="*/ 41 h 57"/>
                <a:gd name="T18" fmla="*/ 3 w 45"/>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7">
                  <a:moveTo>
                    <a:pt x="3" y="0"/>
                  </a:moveTo>
                  <a:cubicBezTo>
                    <a:pt x="2" y="0"/>
                    <a:pt x="0" y="1"/>
                    <a:pt x="0" y="3"/>
                  </a:cubicBezTo>
                  <a:cubicBezTo>
                    <a:pt x="0" y="4"/>
                    <a:pt x="2" y="6"/>
                    <a:pt x="3" y="6"/>
                  </a:cubicBezTo>
                  <a:cubicBezTo>
                    <a:pt x="23" y="6"/>
                    <a:pt x="39" y="22"/>
                    <a:pt x="39" y="41"/>
                  </a:cubicBezTo>
                  <a:cubicBezTo>
                    <a:pt x="39" y="45"/>
                    <a:pt x="38" y="49"/>
                    <a:pt x="37" y="53"/>
                  </a:cubicBezTo>
                  <a:cubicBezTo>
                    <a:pt x="37" y="54"/>
                    <a:pt x="37" y="56"/>
                    <a:pt x="39" y="57"/>
                  </a:cubicBezTo>
                  <a:cubicBezTo>
                    <a:pt x="39" y="57"/>
                    <a:pt x="40" y="57"/>
                    <a:pt x="40" y="57"/>
                  </a:cubicBezTo>
                  <a:cubicBezTo>
                    <a:pt x="41" y="57"/>
                    <a:pt x="42" y="56"/>
                    <a:pt x="43" y="55"/>
                  </a:cubicBezTo>
                  <a:cubicBezTo>
                    <a:pt x="44" y="51"/>
                    <a:pt x="45" y="46"/>
                    <a:pt x="45" y="41"/>
                  </a:cubicBezTo>
                  <a:cubicBezTo>
                    <a:pt x="45" y="18"/>
                    <a:pt x="26"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424242"/>
                </a:solidFill>
                <a:effectLst/>
                <a:uLnTx/>
                <a:uFillTx/>
                <a:latin typeface="Calibri"/>
                <a:ea typeface="+mn-ea"/>
                <a:cs typeface="+mn-cs"/>
              </a:endParaRPr>
            </a:p>
          </p:txBody>
        </p:sp>
      </p:grpSp>
      <p:grpSp>
        <p:nvGrpSpPr>
          <p:cNvPr id="47" name="Group 46"/>
          <p:cNvGrpSpPr>
            <a:grpSpLocks noChangeAspect="1"/>
          </p:cNvGrpSpPr>
          <p:nvPr/>
        </p:nvGrpSpPr>
        <p:grpSpPr>
          <a:xfrm>
            <a:off x="250550" y="3273700"/>
            <a:ext cx="601625" cy="591192"/>
            <a:chOff x="6205538" y="2271713"/>
            <a:chExt cx="549275" cy="539750"/>
          </a:xfrm>
          <a:solidFill>
            <a:srgbClr val="AF9EB9"/>
          </a:solidFill>
        </p:grpSpPr>
        <p:sp>
          <p:nvSpPr>
            <p:cNvPr id="48" name="Freeform 358"/>
            <p:cNvSpPr>
              <a:spLocks noEditPoints="1"/>
            </p:cNvSpPr>
            <p:nvPr/>
          </p:nvSpPr>
          <p:spPr bwMode="auto">
            <a:xfrm>
              <a:off x="6205538" y="2271713"/>
              <a:ext cx="549275" cy="539750"/>
            </a:xfrm>
            <a:custGeom>
              <a:avLst/>
              <a:gdLst>
                <a:gd name="T0" fmla="*/ 192 w 192"/>
                <a:gd name="T1" fmla="*/ 168 h 189"/>
                <a:gd name="T2" fmla="*/ 192 w 192"/>
                <a:gd name="T3" fmla="*/ 168 h 189"/>
                <a:gd name="T4" fmla="*/ 177 w 192"/>
                <a:gd name="T5" fmla="*/ 38 h 189"/>
                <a:gd name="T6" fmla="*/ 144 w 192"/>
                <a:gd name="T7" fmla="*/ 25 h 189"/>
                <a:gd name="T8" fmla="*/ 141 w 192"/>
                <a:gd name="T9" fmla="*/ 11 h 189"/>
                <a:gd name="T10" fmla="*/ 138 w 192"/>
                <a:gd name="T11" fmla="*/ 98 h 189"/>
                <a:gd name="T12" fmla="*/ 150 w 192"/>
                <a:gd name="T13" fmla="*/ 101 h 189"/>
                <a:gd name="T14" fmla="*/ 108 w 192"/>
                <a:gd name="T15" fmla="*/ 101 h 189"/>
                <a:gd name="T16" fmla="*/ 120 w 192"/>
                <a:gd name="T17" fmla="*/ 98 h 189"/>
                <a:gd name="T18" fmla="*/ 118 w 192"/>
                <a:gd name="T19" fmla="*/ 0 h 189"/>
                <a:gd name="T20" fmla="*/ 115 w 192"/>
                <a:gd name="T21" fmla="*/ 25 h 189"/>
                <a:gd name="T22" fmla="*/ 15 w 192"/>
                <a:gd name="T23" fmla="*/ 38 h 189"/>
                <a:gd name="T24" fmla="*/ 0 w 192"/>
                <a:gd name="T25" fmla="*/ 168 h 189"/>
                <a:gd name="T26" fmla="*/ 0 w 192"/>
                <a:gd name="T27" fmla="*/ 168 h 189"/>
                <a:gd name="T28" fmla="*/ 0 w 192"/>
                <a:gd name="T29" fmla="*/ 169 h 189"/>
                <a:gd name="T30" fmla="*/ 12 w 192"/>
                <a:gd name="T31" fmla="*/ 189 h 189"/>
                <a:gd name="T32" fmla="*/ 192 w 192"/>
                <a:gd name="T33" fmla="*/ 178 h 189"/>
                <a:gd name="T34" fmla="*/ 21 w 192"/>
                <a:gd name="T35" fmla="*/ 38 h 189"/>
                <a:gd name="T36" fmla="*/ 115 w 192"/>
                <a:gd name="T37" fmla="*/ 31 h 189"/>
                <a:gd name="T38" fmla="*/ 101 w 192"/>
                <a:gd name="T39" fmla="*/ 95 h 189"/>
                <a:gd name="T40" fmla="*/ 99 w 192"/>
                <a:gd name="T41" fmla="*/ 100 h 189"/>
                <a:gd name="T42" fmla="*/ 129 w 192"/>
                <a:gd name="T43" fmla="*/ 129 h 189"/>
                <a:gd name="T44" fmla="*/ 159 w 192"/>
                <a:gd name="T45" fmla="*/ 100 h 189"/>
                <a:gd name="T46" fmla="*/ 157 w 192"/>
                <a:gd name="T47" fmla="*/ 95 h 189"/>
                <a:gd name="T48" fmla="*/ 144 w 192"/>
                <a:gd name="T49" fmla="*/ 31 h 189"/>
                <a:gd name="T50" fmla="*/ 171 w 192"/>
                <a:gd name="T51" fmla="*/ 38 h 189"/>
                <a:gd name="T52" fmla="*/ 21 w 192"/>
                <a:gd name="T53" fmla="*/ 139 h 189"/>
                <a:gd name="T54" fmla="*/ 19 w 192"/>
                <a:gd name="T55" fmla="*/ 145 h 189"/>
                <a:gd name="T56" fmla="*/ 184 w 192"/>
                <a:gd name="T57" fmla="*/ 166 h 189"/>
                <a:gd name="T58" fmla="*/ 19 w 192"/>
                <a:gd name="T59" fmla="*/ 145 h 189"/>
                <a:gd name="T60" fmla="*/ 180 w 192"/>
                <a:gd name="T61" fmla="*/ 184 h 189"/>
                <a:gd name="T62" fmla="*/ 6 w 192"/>
                <a:gd name="T63" fmla="*/ 178 h 189"/>
                <a:gd name="T64" fmla="*/ 186 w 192"/>
                <a:gd name="T65" fmla="*/ 17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 h="189">
                  <a:moveTo>
                    <a:pt x="192" y="169"/>
                  </a:moveTo>
                  <a:cubicBezTo>
                    <a:pt x="192" y="168"/>
                    <a:pt x="192" y="168"/>
                    <a:pt x="192" y="168"/>
                  </a:cubicBezTo>
                  <a:cubicBezTo>
                    <a:pt x="192" y="168"/>
                    <a:pt x="192" y="168"/>
                    <a:pt x="192" y="168"/>
                  </a:cubicBezTo>
                  <a:cubicBezTo>
                    <a:pt x="192" y="168"/>
                    <a:pt x="192" y="168"/>
                    <a:pt x="192" y="168"/>
                  </a:cubicBezTo>
                  <a:cubicBezTo>
                    <a:pt x="177" y="142"/>
                    <a:pt x="177" y="142"/>
                    <a:pt x="177" y="142"/>
                  </a:cubicBezTo>
                  <a:cubicBezTo>
                    <a:pt x="177" y="38"/>
                    <a:pt x="177" y="38"/>
                    <a:pt x="177" y="38"/>
                  </a:cubicBezTo>
                  <a:cubicBezTo>
                    <a:pt x="177" y="31"/>
                    <a:pt x="172" y="25"/>
                    <a:pt x="165" y="25"/>
                  </a:cubicBezTo>
                  <a:cubicBezTo>
                    <a:pt x="144" y="25"/>
                    <a:pt x="144" y="25"/>
                    <a:pt x="144" y="25"/>
                  </a:cubicBezTo>
                  <a:cubicBezTo>
                    <a:pt x="144" y="14"/>
                    <a:pt x="144" y="14"/>
                    <a:pt x="144" y="14"/>
                  </a:cubicBezTo>
                  <a:cubicBezTo>
                    <a:pt x="144" y="13"/>
                    <a:pt x="143" y="11"/>
                    <a:pt x="141" y="11"/>
                  </a:cubicBezTo>
                  <a:cubicBezTo>
                    <a:pt x="140" y="11"/>
                    <a:pt x="138" y="13"/>
                    <a:pt x="138" y="14"/>
                  </a:cubicBezTo>
                  <a:cubicBezTo>
                    <a:pt x="138" y="98"/>
                    <a:pt x="138" y="98"/>
                    <a:pt x="138" y="98"/>
                  </a:cubicBezTo>
                  <a:cubicBezTo>
                    <a:pt x="138" y="99"/>
                    <a:pt x="140" y="101"/>
                    <a:pt x="141" y="101"/>
                  </a:cubicBezTo>
                  <a:cubicBezTo>
                    <a:pt x="150" y="101"/>
                    <a:pt x="150" y="101"/>
                    <a:pt x="150" y="101"/>
                  </a:cubicBezTo>
                  <a:cubicBezTo>
                    <a:pt x="129" y="122"/>
                    <a:pt x="129" y="122"/>
                    <a:pt x="129" y="122"/>
                  </a:cubicBezTo>
                  <a:cubicBezTo>
                    <a:pt x="108" y="101"/>
                    <a:pt x="108" y="101"/>
                    <a:pt x="108" y="101"/>
                  </a:cubicBezTo>
                  <a:cubicBezTo>
                    <a:pt x="118" y="101"/>
                    <a:pt x="118" y="101"/>
                    <a:pt x="118" y="101"/>
                  </a:cubicBezTo>
                  <a:cubicBezTo>
                    <a:pt x="119" y="101"/>
                    <a:pt x="120" y="99"/>
                    <a:pt x="120" y="98"/>
                  </a:cubicBezTo>
                  <a:cubicBezTo>
                    <a:pt x="120" y="3"/>
                    <a:pt x="120" y="3"/>
                    <a:pt x="120" y="3"/>
                  </a:cubicBezTo>
                  <a:cubicBezTo>
                    <a:pt x="120" y="1"/>
                    <a:pt x="119" y="0"/>
                    <a:pt x="118" y="0"/>
                  </a:cubicBezTo>
                  <a:cubicBezTo>
                    <a:pt x="116" y="0"/>
                    <a:pt x="115" y="1"/>
                    <a:pt x="115" y="3"/>
                  </a:cubicBezTo>
                  <a:cubicBezTo>
                    <a:pt x="115" y="25"/>
                    <a:pt x="115" y="25"/>
                    <a:pt x="115" y="25"/>
                  </a:cubicBezTo>
                  <a:cubicBezTo>
                    <a:pt x="27" y="25"/>
                    <a:pt x="27" y="25"/>
                    <a:pt x="27" y="25"/>
                  </a:cubicBezTo>
                  <a:cubicBezTo>
                    <a:pt x="20" y="25"/>
                    <a:pt x="15" y="31"/>
                    <a:pt x="15" y="38"/>
                  </a:cubicBezTo>
                  <a:cubicBezTo>
                    <a:pt x="15" y="142"/>
                    <a:pt x="15" y="142"/>
                    <a:pt x="15" y="142"/>
                  </a:cubicBezTo>
                  <a:cubicBezTo>
                    <a:pt x="0" y="168"/>
                    <a:pt x="0" y="168"/>
                    <a:pt x="0" y="168"/>
                  </a:cubicBezTo>
                  <a:cubicBezTo>
                    <a:pt x="0" y="168"/>
                    <a:pt x="0" y="168"/>
                    <a:pt x="0" y="168"/>
                  </a:cubicBezTo>
                  <a:cubicBezTo>
                    <a:pt x="0" y="168"/>
                    <a:pt x="0" y="168"/>
                    <a:pt x="0" y="168"/>
                  </a:cubicBezTo>
                  <a:cubicBezTo>
                    <a:pt x="0" y="169"/>
                    <a:pt x="0" y="169"/>
                    <a:pt x="0" y="169"/>
                  </a:cubicBezTo>
                  <a:cubicBezTo>
                    <a:pt x="0" y="169"/>
                    <a:pt x="0" y="169"/>
                    <a:pt x="0" y="169"/>
                  </a:cubicBezTo>
                  <a:cubicBezTo>
                    <a:pt x="0" y="178"/>
                    <a:pt x="0" y="178"/>
                    <a:pt x="0" y="178"/>
                  </a:cubicBezTo>
                  <a:cubicBezTo>
                    <a:pt x="0" y="184"/>
                    <a:pt x="5" y="189"/>
                    <a:pt x="12" y="189"/>
                  </a:cubicBezTo>
                  <a:cubicBezTo>
                    <a:pt x="180" y="189"/>
                    <a:pt x="180" y="189"/>
                    <a:pt x="180" y="189"/>
                  </a:cubicBezTo>
                  <a:cubicBezTo>
                    <a:pt x="187" y="189"/>
                    <a:pt x="192" y="184"/>
                    <a:pt x="192" y="178"/>
                  </a:cubicBezTo>
                  <a:cubicBezTo>
                    <a:pt x="192" y="169"/>
                    <a:pt x="192" y="169"/>
                    <a:pt x="192" y="169"/>
                  </a:cubicBezTo>
                  <a:close/>
                  <a:moveTo>
                    <a:pt x="21" y="38"/>
                  </a:moveTo>
                  <a:cubicBezTo>
                    <a:pt x="21" y="34"/>
                    <a:pt x="23" y="31"/>
                    <a:pt x="27" y="31"/>
                  </a:cubicBezTo>
                  <a:cubicBezTo>
                    <a:pt x="115" y="31"/>
                    <a:pt x="115" y="31"/>
                    <a:pt x="115" y="31"/>
                  </a:cubicBezTo>
                  <a:cubicBezTo>
                    <a:pt x="115" y="95"/>
                    <a:pt x="115" y="95"/>
                    <a:pt x="115" y="95"/>
                  </a:cubicBezTo>
                  <a:cubicBezTo>
                    <a:pt x="101" y="95"/>
                    <a:pt x="101" y="95"/>
                    <a:pt x="101" y="95"/>
                  </a:cubicBezTo>
                  <a:cubicBezTo>
                    <a:pt x="100" y="95"/>
                    <a:pt x="99" y="96"/>
                    <a:pt x="99" y="97"/>
                  </a:cubicBezTo>
                  <a:cubicBezTo>
                    <a:pt x="98" y="98"/>
                    <a:pt x="98" y="99"/>
                    <a:pt x="99" y="100"/>
                  </a:cubicBezTo>
                  <a:cubicBezTo>
                    <a:pt x="127" y="128"/>
                    <a:pt x="127" y="128"/>
                    <a:pt x="127" y="128"/>
                  </a:cubicBezTo>
                  <a:cubicBezTo>
                    <a:pt x="128" y="128"/>
                    <a:pt x="128" y="129"/>
                    <a:pt x="129" y="129"/>
                  </a:cubicBezTo>
                  <a:cubicBezTo>
                    <a:pt x="130" y="129"/>
                    <a:pt x="131" y="128"/>
                    <a:pt x="131" y="128"/>
                  </a:cubicBezTo>
                  <a:cubicBezTo>
                    <a:pt x="159" y="100"/>
                    <a:pt x="159" y="100"/>
                    <a:pt x="159" y="100"/>
                  </a:cubicBezTo>
                  <a:cubicBezTo>
                    <a:pt x="160" y="99"/>
                    <a:pt x="160" y="98"/>
                    <a:pt x="160" y="97"/>
                  </a:cubicBezTo>
                  <a:cubicBezTo>
                    <a:pt x="159" y="96"/>
                    <a:pt x="158" y="95"/>
                    <a:pt x="157" y="95"/>
                  </a:cubicBezTo>
                  <a:cubicBezTo>
                    <a:pt x="144" y="95"/>
                    <a:pt x="144" y="95"/>
                    <a:pt x="144" y="95"/>
                  </a:cubicBezTo>
                  <a:cubicBezTo>
                    <a:pt x="144" y="31"/>
                    <a:pt x="144" y="31"/>
                    <a:pt x="144" y="31"/>
                  </a:cubicBezTo>
                  <a:cubicBezTo>
                    <a:pt x="165" y="31"/>
                    <a:pt x="165" y="31"/>
                    <a:pt x="165" y="31"/>
                  </a:cubicBezTo>
                  <a:cubicBezTo>
                    <a:pt x="168" y="31"/>
                    <a:pt x="171" y="34"/>
                    <a:pt x="171" y="38"/>
                  </a:cubicBezTo>
                  <a:cubicBezTo>
                    <a:pt x="171" y="139"/>
                    <a:pt x="171" y="139"/>
                    <a:pt x="171" y="139"/>
                  </a:cubicBezTo>
                  <a:cubicBezTo>
                    <a:pt x="21" y="139"/>
                    <a:pt x="21" y="139"/>
                    <a:pt x="21" y="139"/>
                  </a:cubicBezTo>
                  <a:lnTo>
                    <a:pt x="21" y="38"/>
                  </a:lnTo>
                  <a:close/>
                  <a:moveTo>
                    <a:pt x="19" y="145"/>
                  </a:moveTo>
                  <a:cubicBezTo>
                    <a:pt x="173" y="145"/>
                    <a:pt x="173" y="145"/>
                    <a:pt x="173" y="145"/>
                  </a:cubicBezTo>
                  <a:cubicBezTo>
                    <a:pt x="184" y="166"/>
                    <a:pt x="184" y="166"/>
                    <a:pt x="184" y="166"/>
                  </a:cubicBezTo>
                  <a:cubicBezTo>
                    <a:pt x="8" y="166"/>
                    <a:pt x="8" y="166"/>
                    <a:pt x="8" y="166"/>
                  </a:cubicBezTo>
                  <a:lnTo>
                    <a:pt x="19" y="145"/>
                  </a:lnTo>
                  <a:close/>
                  <a:moveTo>
                    <a:pt x="186" y="178"/>
                  </a:moveTo>
                  <a:cubicBezTo>
                    <a:pt x="186" y="181"/>
                    <a:pt x="184" y="184"/>
                    <a:pt x="180" y="184"/>
                  </a:cubicBezTo>
                  <a:cubicBezTo>
                    <a:pt x="12" y="184"/>
                    <a:pt x="12" y="184"/>
                    <a:pt x="12" y="184"/>
                  </a:cubicBezTo>
                  <a:cubicBezTo>
                    <a:pt x="8" y="184"/>
                    <a:pt x="6" y="181"/>
                    <a:pt x="6" y="178"/>
                  </a:cubicBezTo>
                  <a:cubicBezTo>
                    <a:pt x="6" y="172"/>
                    <a:pt x="6" y="172"/>
                    <a:pt x="6" y="172"/>
                  </a:cubicBezTo>
                  <a:cubicBezTo>
                    <a:pt x="186" y="172"/>
                    <a:pt x="186" y="172"/>
                    <a:pt x="186" y="172"/>
                  </a:cubicBezTo>
                  <a:lnTo>
                    <a:pt x="186"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AF9EB9"/>
                </a:solidFill>
                <a:effectLst/>
                <a:uLnTx/>
                <a:uFillTx/>
                <a:latin typeface="Calibri"/>
                <a:ea typeface="+mn-ea"/>
                <a:cs typeface="+mn-cs"/>
              </a:endParaRPr>
            </a:p>
          </p:txBody>
        </p:sp>
        <p:sp>
          <p:nvSpPr>
            <p:cNvPr id="49" name="Freeform 359"/>
            <p:cNvSpPr>
              <a:spLocks/>
            </p:cNvSpPr>
            <p:nvPr/>
          </p:nvSpPr>
          <p:spPr bwMode="auto">
            <a:xfrm>
              <a:off x="6297613" y="2408238"/>
              <a:ext cx="177800" cy="246063"/>
            </a:xfrm>
            <a:custGeom>
              <a:avLst/>
              <a:gdLst>
                <a:gd name="T0" fmla="*/ 33 w 62"/>
                <a:gd name="T1" fmla="*/ 1 h 86"/>
                <a:gd name="T2" fmla="*/ 31 w 62"/>
                <a:gd name="T3" fmla="*/ 0 h 86"/>
                <a:gd name="T4" fmla="*/ 29 w 62"/>
                <a:gd name="T5" fmla="*/ 1 h 86"/>
                <a:gd name="T6" fmla="*/ 1 w 62"/>
                <a:gd name="T7" fmla="*/ 29 h 86"/>
                <a:gd name="T8" fmla="*/ 0 w 62"/>
                <a:gd name="T9" fmla="*/ 32 h 86"/>
                <a:gd name="T10" fmla="*/ 3 w 62"/>
                <a:gd name="T11" fmla="*/ 34 h 86"/>
                <a:gd name="T12" fmla="*/ 16 w 62"/>
                <a:gd name="T13" fmla="*/ 34 h 86"/>
                <a:gd name="T14" fmla="*/ 16 w 62"/>
                <a:gd name="T15" fmla="*/ 83 h 86"/>
                <a:gd name="T16" fmla="*/ 19 w 62"/>
                <a:gd name="T17" fmla="*/ 86 h 86"/>
                <a:gd name="T18" fmla="*/ 22 w 62"/>
                <a:gd name="T19" fmla="*/ 83 h 86"/>
                <a:gd name="T20" fmla="*/ 22 w 62"/>
                <a:gd name="T21" fmla="*/ 31 h 86"/>
                <a:gd name="T22" fmla="*/ 19 w 62"/>
                <a:gd name="T23" fmla="*/ 28 h 86"/>
                <a:gd name="T24" fmla="*/ 10 w 62"/>
                <a:gd name="T25" fmla="*/ 28 h 86"/>
                <a:gd name="T26" fmla="*/ 31 w 62"/>
                <a:gd name="T27" fmla="*/ 7 h 86"/>
                <a:gd name="T28" fmla="*/ 52 w 62"/>
                <a:gd name="T29" fmla="*/ 28 h 86"/>
                <a:gd name="T30" fmla="*/ 42 w 62"/>
                <a:gd name="T31" fmla="*/ 28 h 86"/>
                <a:gd name="T32" fmla="*/ 40 w 62"/>
                <a:gd name="T33" fmla="*/ 31 h 86"/>
                <a:gd name="T34" fmla="*/ 40 w 62"/>
                <a:gd name="T35" fmla="*/ 83 h 86"/>
                <a:gd name="T36" fmla="*/ 42 w 62"/>
                <a:gd name="T37" fmla="*/ 86 h 86"/>
                <a:gd name="T38" fmla="*/ 45 w 62"/>
                <a:gd name="T39" fmla="*/ 83 h 86"/>
                <a:gd name="T40" fmla="*/ 45 w 62"/>
                <a:gd name="T41" fmla="*/ 34 h 86"/>
                <a:gd name="T42" fmla="*/ 59 w 62"/>
                <a:gd name="T43" fmla="*/ 34 h 86"/>
                <a:gd name="T44" fmla="*/ 61 w 62"/>
                <a:gd name="T45" fmla="*/ 32 h 86"/>
                <a:gd name="T46" fmla="*/ 61 w 62"/>
                <a:gd name="T47" fmla="*/ 29 h 86"/>
                <a:gd name="T48" fmla="*/ 33 w 62"/>
                <a:gd name="T4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86">
                  <a:moveTo>
                    <a:pt x="33" y="1"/>
                  </a:moveTo>
                  <a:cubicBezTo>
                    <a:pt x="32" y="1"/>
                    <a:pt x="32" y="0"/>
                    <a:pt x="31" y="0"/>
                  </a:cubicBezTo>
                  <a:cubicBezTo>
                    <a:pt x="30" y="0"/>
                    <a:pt x="29" y="1"/>
                    <a:pt x="29" y="1"/>
                  </a:cubicBezTo>
                  <a:cubicBezTo>
                    <a:pt x="1" y="29"/>
                    <a:pt x="1" y="29"/>
                    <a:pt x="1" y="29"/>
                  </a:cubicBezTo>
                  <a:cubicBezTo>
                    <a:pt x="0" y="30"/>
                    <a:pt x="0" y="31"/>
                    <a:pt x="0" y="32"/>
                  </a:cubicBezTo>
                  <a:cubicBezTo>
                    <a:pt x="1" y="33"/>
                    <a:pt x="2" y="34"/>
                    <a:pt x="3" y="34"/>
                  </a:cubicBezTo>
                  <a:cubicBezTo>
                    <a:pt x="16" y="34"/>
                    <a:pt x="16" y="34"/>
                    <a:pt x="16" y="34"/>
                  </a:cubicBezTo>
                  <a:cubicBezTo>
                    <a:pt x="16" y="83"/>
                    <a:pt x="16" y="83"/>
                    <a:pt x="16" y="83"/>
                  </a:cubicBezTo>
                  <a:cubicBezTo>
                    <a:pt x="16" y="84"/>
                    <a:pt x="17" y="86"/>
                    <a:pt x="19" y="86"/>
                  </a:cubicBezTo>
                  <a:cubicBezTo>
                    <a:pt x="20" y="86"/>
                    <a:pt x="22" y="84"/>
                    <a:pt x="22" y="83"/>
                  </a:cubicBezTo>
                  <a:cubicBezTo>
                    <a:pt x="22" y="31"/>
                    <a:pt x="22" y="31"/>
                    <a:pt x="22" y="31"/>
                  </a:cubicBezTo>
                  <a:cubicBezTo>
                    <a:pt x="22" y="29"/>
                    <a:pt x="20" y="28"/>
                    <a:pt x="19" y="28"/>
                  </a:cubicBezTo>
                  <a:cubicBezTo>
                    <a:pt x="10" y="28"/>
                    <a:pt x="10" y="28"/>
                    <a:pt x="10" y="28"/>
                  </a:cubicBezTo>
                  <a:cubicBezTo>
                    <a:pt x="31" y="7"/>
                    <a:pt x="31" y="7"/>
                    <a:pt x="31" y="7"/>
                  </a:cubicBezTo>
                  <a:cubicBezTo>
                    <a:pt x="52" y="28"/>
                    <a:pt x="52" y="28"/>
                    <a:pt x="52" y="28"/>
                  </a:cubicBezTo>
                  <a:cubicBezTo>
                    <a:pt x="42" y="28"/>
                    <a:pt x="42" y="28"/>
                    <a:pt x="42" y="28"/>
                  </a:cubicBezTo>
                  <a:cubicBezTo>
                    <a:pt x="41" y="28"/>
                    <a:pt x="40" y="29"/>
                    <a:pt x="40" y="31"/>
                  </a:cubicBezTo>
                  <a:cubicBezTo>
                    <a:pt x="40" y="83"/>
                    <a:pt x="40" y="83"/>
                    <a:pt x="40" y="83"/>
                  </a:cubicBezTo>
                  <a:cubicBezTo>
                    <a:pt x="40" y="84"/>
                    <a:pt x="41" y="86"/>
                    <a:pt x="42" y="86"/>
                  </a:cubicBezTo>
                  <a:cubicBezTo>
                    <a:pt x="44" y="86"/>
                    <a:pt x="45" y="84"/>
                    <a:pt x="45" y="83"/>
                  </a:cubicBezTo>
                  <a:cubicBezTo>
                    <a:pt x="45" y="34"/>
                    <a:pt x="45" y="34"/>
                    <a:pt x="45" y="34"/>
                  </a:cubicBezTo>
                  <a:cubicBezTo>
                    <a:pt x="59" y="34"/>
                    <a:pt x="59" y="34"/>
                    <a:pt x="59" y="34"/>
                  </a:cubicBezTo>
                  <a:cubicBezTo>
                    <a:pt x="60" y="34"/>
                    <a:pt x="61" y="33"/>
                    <a:pt x="61" y="32"/>
                  </a:cubicBezTo>
                  <a:cubicBezTo>
                    <a:pt x="62" y="31"/>
                    <a:pt x="62" y="30"/>
                    <a:pt x="61" y="29"/>
                  </a:cubicBezTo>
                  <a:lnTo>
                    <a:pt x="3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rgbClr val="AF9EB9"/>
                </a:solidFill>
                <a:effectLst/>
                <a:uLnTx/>
                <a:uFillTx/>
                <a:latin typeface="Calibri"/>
                <a:ea typeface="+mn-ea"/>
                <a:cs typeface="+mn-cs"/>
              </a:endParaRPr>
            </a:p>
          </p:txBody>
        </p:sp>
      </p:grpSp>
      <p:sp>
        <p:nvSpPr>
          <p:cNvPr id="19" name="TextBox 18"/>
          <p:cNvSpPr txBox="1">
            <a:spLocks noChangeAspect="1"/>
          </p:cNvSpPr>
          <p:nvPr/>
        </p:nvSpPr>
        <p:spPr>
          <a:xfrm>
            <a:off x="160891" y="1873611"/>
            <a:ext cx="806498" cy="806498"/>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rgbClr val="AF9EB9"/>
                </a:solidFill>
                <a:effectLst/>
                <a:uLnTx/>
                <a:uFillTx/>
                <a:latin typeface="Calibri"/>
                <a:ea typeface="+mn-ea"/>
                <a:cs typeface="+mn-cs"/>
              </a:rPr>
              <a:t>%</a:t>
            </a:r>
          </a:p>
        </p:txBody>
      </p:sp>
      <p:sp>
        <p:nvSpPr>
          <p:cNvPr id="7" name="Slide Number Placeholder 6"/>
          <p:cNvSpPr>
            <a:spLocks noGrp="1"/>
          </p:cNvSpPr>
          <p:nvPr>
            <p:ph type="sldNum" sz="quarter" idx="11"/>
          </p:nvPr>
        </p:nvSpPr>
        <p:spPr/>
        <p:txBody>
          <a:bodyPr/>
          <a:lstStyle/>
          <a:p>
            <a:fld id="{67FC5CDF-15F9-4054-9F50-C9080AAD3281}" type="slidenum">
              <a:rPr lang="en-US" smtClean="0"/>
              <a:pPr/>
              <a:t>25</a:t>
            </a:fld>
            <a:endParaRPr lang="en-US" dirty="0"/>
          </a:p>
        </p:txBody>
      </p:sp>
      <p:sp>
        <p:nvSpPr>
          <p:cNvPr id="5" name="Rectangle 4"/>
          <p:cNvSpPr/>
          <p:nvPr/>
        </p:nvSpPr>
        <p:spPr>
          <a:xfrm>
            <a:off x="1300175" y="5986738"/>
            <a:ext cx="4502559" cy="307777"/>
          </a:xfrm>
          <a:prstGeom prst="rect">
            <a:avLst/>
          </a:prstGeom>
        </p:spPr>
        <p:txBody>
          <a:bodyPr wrap="square">
            <a:spAutoFit/>
          </a:bodyPr>
          <a:lstStyle/>
          <a:p>
            <a:r>
              <a:rPr lang="en-US" sz="1400" dirty="0">
                <a:solidFill>
                  <a:srgbClr val="4C3048"/>
                </a:solidFill>
                <a:hlinkClick r:id="rId4"/>
              </a:rPr>
              <a:t>a</a:t>
            </a:r>
            <a:r>
              <a:rPr lang="en-US" sz="1400" dirty="0" smtClean="0">
                <a:solidFill>
                  <a:srgbClr val="4C3048"/>
                </a:solidFill>
                <a:hlinkClick r:id="rId4"/>
              </a:rPr>
              <a:t>llianzlife.com/</a:t>
            </a:r>
            <a:r>
              <a:rPr lang="en-US" sz="1400" dirty="0" err="1" smtClean="0">
                <a:solidFill>
                  <a:srgbClr val="4C3048"/>
                </a:solidFill>
                <a:hlinkClick r:id="rId4"/>
              </a:rPr>
              <a:t>indexlock</a:t>
            </a:r>
            <a:endParaRPr lang="en-US" sz="1400" dirty="0">
              <a:solidFill>
                <a:srgbClr val="4C3048"/>
              </a:solidFill>
            </a:endParaRPr>
          </a:p>
        </p:txBody>
      </p:sp>
      <p:pic>
        <p:nvPicPr>
          <p:cNvPr id="22" name="Picture 21"/>
          <p:cNvPicPr>
            <a:picLocks noChangeAspect="1"/>
          </p:cNvPicPr>
          <p:nvPr/>
        </p:nvPicPr>
        <p:blipFill rotWithShape="1">
          <a:blip r:embed="rId5"/>
          <a:srcRect r="20255"/>
          <a:stretch/>
        </p:blipFill>
        <p:spPr>
          <a:xfrm>
            <a:off x="5591620" y="1643183"/>
            <a:ext cx="6369542" cy="4321814"/>
          </a:xfrm>
          <a:prstGeom prst="rect">
            <a:avLst/>
          </a:prstGeom>
          <a:effectLst>
            <a:outerShdw blurRad="50800" dist="38100" dir="2700000" algn="tl" rotWithShape="0">
              <a:prstClr val="black">
                <a:alpha val="40000"/>
              </a:prstClr>
            </a:outerShdw>
          </a:effectLst>
        </p:spPr>
      </p:pic>
      <p:sp>
        <p:nvSpPr>
          <p:cNvPr id="24" name="Rectangle 23"/>
          <p:cNvSpPr/>
          <p:nvPr/>
        </p:nvSpPr>
        <p:spPr>
          <a:xfrm>
            <a:off x="5583229" y="5085433"/>
            <a:ext cx="6377933" cy="85623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2" name="Rectangle 1"/>
          <p:cNvSpPr/>
          <p:nvPr/>
        </p:nvSpPr>
        <p:spPr>
          <a:xfrm>
            <a:off x="3609061" y="6244421"/>
            <a:ext cx="8246051" cy="430887"/>
          </a:xfrm>
          <a:prstGeom prst="rect">
            <a:avLst/>
          </a:prstGeom>
        </p:spPr>
        <p:txBody>
          <a:bodyPr wrap="square">
            <a:spAutoFit/>
          </a:bodyPr>
          <a:lstStyle/>
          <a:p>
            <a:r>
              <a:rPr lang="en-US" sz="1100" dirty="0">
                <a:solidFill>
                  <a:srgbClr val="7F7F7F"/>
                </a:solidFill>
                <a:latin typeface="Calibri" panose="020F0502020204030204" pitchFamily="34" charset="0"/>
                <a:cs typeface="Calibri" panose="020F0502020204030204" pitchFamily="34" charset="0"/>
              </a:rPr>
              <a:t>Exercising an Index Lock may result in a credit higher or lower than if the Index Lock had not been exercised. We will not provide advice or notify you regarding whether you should exercise an Index Lock or the optimal time for doing </a:t>
            </a:r>
            <a:r>
              <a:rPr lang="en-US" sz="1100" dirty="0" smtClean="0">
                <a:solidFill>
                  <a:srgbClr val="7F7F7F"/>
                </a:solidFill>
                <a:latin typeface="Calibri" panose="020F0502020204030204" pitchFamily="34" charset="0"/>
                <a:cs typeface="Calibri" panose="020F0502020204030204" pitchFamily="34" charset="0"/>
              </a:rPr>
              <a:t>so.</a:t>
            </a:r>
            <a:endParaRPr lang="en-US" sz="1100" dirty="0">
              <a:solidFill>
                <a:srgbClr val="7F7F7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4593411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solidFill>
            <a:srgbClr val="4C3048"/>
          </a:solidFill>
        </p:spPr>
        <p:txBody>
          <a:bodyPr/>
          <a:lstStyle/>
          <a:p>
            <a:r>
              <a:rPr lang="en-US" dirty="0" smtClean="0"/>
              <a:t>THANK YOU.</a:t>
            </a:r>
            <a:endParaRPr lang="en-US" dirty="0"/>
          </a:p>
        </p:txBody>
      </p:sp>
      <p:sp>
        <p:nvSpPr>
          <p:cNvPr id="3" name="Slide Number Placeholder 2"/>
          <p:cNvSpPr>
            <a:spLocks noGrp="1"/>
          </p:cNvSpPr>
          <p:nvPr>
            <p:ph type="sldNum" sz="quarter" idx="12"/>
          </p:nvPr>
        </p:nvSpPr>
        <p:spPr/>
        <p:txBody>
          <a:bodyPr/>
          <a:lstStyle/>
          <a:p>
            <a:fld id="{67FC5CDF-15F9-4054-9F50-C9080AAD3281}" type="slidenum">
              <a:rPr lang="en-US" smtClean="0"/>
              <a:pPr/>
              <a:t>26</a:t>
            </a:fld>
            <a:endParaRPr lang="en-US" dirty="0"/>
          </a:p>
        </p:txBody>
      </p:sp>
      <p:pic>
        <p:nvPicPr>
          <p:cNvPr id="5" name="Picture 4"/>
          <p:cNvPicPr>
            <a:picLocks noChangeAspect="1"/>
          </p:cNvPicPr>
          <p:nvPr/>
        </p:nvPicPr>
        <p:blipFill>
          <a:blip r:embed="rId4"/>
          <a:stretch>
            <a:fillRect/>
          </a:stretch>
        </p:blipFill>
        <p:spPr>
          <a:xfrm>
            <a:off x="0" y="718488"/>
            <a:ext cx="6793865" cy="5520015"/>
          </a:xfrm>
          <a:prstGeom prst="rect">
            <a:avLst/>
          </a:prstGeom>
        </p:spPr>
      </p:pic>
      <p:sp>
        <p:nvSpPr>
          <p:cNvPr id="4" name="Rectangle 3"/>
          <p:cNvSpPr/>
          <p:nvPr/>
        </p:nvSpPr>
        <p:spPr>
          <a:xfrm>
            <a:off x="7073731" y="3491549"/>
            <a:ext cx="4998292" cy="1642501"/>
          </a:xfrm>
          <a:prstGeom prst="rect">
            <a:avLst/>
          </a:prstGeom>
        </p:spPr>
        <p:txBody>
          <a:bodyPr wrap="square">
            <a:spAutoFit/>
          </a:bodyPr>
          <a:lstStyle/>
          <a:p>
            <a:pPr>
              <a:lnSpc>
                <a:spcPct val="115000"/>
              </a:lnSpc>
              <a:spcAft>
                <a:spcPts val="1000"/>
              </a:spcAft>
              <a:buClr>
                <a:prstClr val="white"/>
              </a:buClr>
            </a:pPr>
            <a:r>
              <a:rPr lang="en-US" sz="1200" kern="0" dirty="0">
                <a:solidFill>
                  <a:schemeClr val="bg2"/>
                </a:solidFill>
                <a:ea typeface="ＭＳ Ｐゴシック"/>
              </a:rPr>
              <a:t>Guarantees are backed by the financial strength and claims-paying ability of Allianz Life Insurance Company of North America.</a:t>
            </a:r>
          </a:p>
          <a:p>
            <a:pPr>
              <a:spcBef>
                <a:spcPct val="20000"/>
              </a:spcBef>
              <a:buClr>
                <a:srgbClr val="426BB3"/>
              </a:buClr>
              <a:defRPr/>
            </a:pPr>
            <a:r>
              <a:rPr lang="en-US" sz="1200" kern="0" dirty="0">
                <a:solidFill>
                  <a:schemeClr val="bg2"/>
                </a:solidFill>
                <a:ea typeface="ＭＳ Ｐゴシック"/>
              </a:rPr>
              <a:t>Contract CS64370-MVA, R95581-01-MVA state variations are issued by Allianz Life Insurance Company of North America. </a:t>
            </a:r>
          </a:p>
          <a:p>
            <a:pPr>
              <a:spcBef>
                <a:spcPct val="20000"/>
              </a:spcBef>
              <a:buClr>
                <a:srgbClr val="426BB3"/>
              </a:buClr>
              <a:defRPr/>
            </a:pPr>
            <a:r>
              <a:rPr lang="en-US" sz="1200" kern="0" dirty="0">
                <a:solidFill>
                  <a:schemeClr val="bg2"/>
                </a:solidFill>
                <a:ea typeface="ＭＳ Ｐゴシック"/>
              </a:rPr>
              <a:t>Products are issued by Allianz Life Insurance Company of North America, 5701 Golden Hills Drive, Minneapolis, MN 55416-1297. 800.950.1962  </a:t>
            </a:r>
            <a:r>
              <a:rPr lang="en-US" sz="1200" kern="0" dirty="0">
                <a:solidFill>
                  <a:schemeClr val="bg2"/>
                </a:solidFill>
                <a:ea typeface="ＭＳ Ｐゴシック"/>
                <a:hlinkClick r:id="rId5"/>
              </a:rPr>
              <a:t>www.allianzlife.com</a:t>
            </a:r>
            <a:endParaRPr lang="en-US" sz="1200" kern="0" dirty="0">
              <a:solidFill>
                <a:schemeClr val="bg2"/>
              </a:solidFill>
              <a:ea typeface="ＭＳ Ｐゴシック"/>
            </a:endParaRPr>
          </a:p>
        </p:txBody>
      </p:sp>
      <p:sp>
        <p:nvSpPr>
          <p:cNvPr id="7" name="Rectangle 6"/>
          <p:cNvSpPr/>
          <p:nvPr/>
        </p:nvSpPr>
        <p:spPr>
          <a:xfrm>
            <a:off x="7073731" y="5330031"/>
            <a:ext cx="4998292" cy="646331"/>
          </a:xfrm>
          <a:prstGeom prst="rect">
            <a:avLst/>
          </a:prstGeom>
          <a:ln>
            <a:solidFill>
              <a:schemeClr val="bg2"/>
            </a:solidFill>
          </a:ln>
        </p:spPr>
        <p:txBody>
          <a:bodyPr wrap="square">
            <a:spAutoFit/>
          </a:bodyPr>
          <a:lstStyle/>
          <a:p>
            <a:pPr lvl="0" defTabSz="914400" fontAlgn="base">
              <a:spcBef>
                <a:spcPct val="0"/>
              </a:spcBef>
              <a:spcAft>
                <a:spcPct val="0"/>
              </a:spcAft>
              <a:defRPr/>
            </a:pPr>
            <a:r>
              <a:rPr lang="en-US" sz="1200" kern="0" dirty="0">
                <a:solidFill>
                  <a:schemeClr val="bg2"/>
                </a:solidFill>
              </a:rPr>
              <a:t>• Not FDIC insured • May lose value • No bank or credit union guarantee • Not a deposit • Not insured by any federal government agency or NCUA/NCUSIF</a:t>
            </a:r>
          </a:p>
        </p:txBody>
      </p:sp>
    </p:spTree>
    <p:custDataLst>
      <p:tags r:id="rId1"/>
    </p:custDataLst>
    <p:extLst>
      <p:ext uri="{BB962C8B-B14F-4D97-AF65-F5344CB8AC3E}">
        <p14:creationId xmlns:p14="http://schemas.microsoft.com/office/powerpoint/2010/main" val="2105240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a:t>
            </a:r>
            <a:endParaRPr lang="en-US" dirty="0"/>
          </a:p>
        </p:txBody>
      </p:sp>
      <p:sp>
        <p:nvSpPr>
          <p:cNvPr id="3" name="Slide Number Placeholder 2"/>
          <p:cNvSpPr>
            <a:spLocks noGrp="1"/>
          </p:cNvSpPr>
          <p:nvPr>
            <p:ph type="sldNum" sz="quarter" idx="11"/>
          </p:nvPr>
        </p:nvSpPr>
        <p:spPr/>
        <p:txBody>
          <a:bodyPr/>
          <a:lstStyle/>
          <a:p>
            <a:fld id="{67FC5CDF-15F9-4054-9F50-C9080AAD3281}" type="slidenum">
              <a:rPr lang="en-US" smtClean="0"/>
              <a:pPr/>
              <a:t>27</a:t>
            </a:fld>
            <a:endParaRPr lang="en-US" dirty="0"/>
          </a:p>
        </p:txBody>
      </p:sp>
      <p:sp>
        <p:nvSpPr>
          <p:cNvPr id="4" name="Text Placeholder 3"/>
          <p:cNvSpPr>
            <a:spLocks noGrp="1"/>
          </p:cNvSpPr>
          <p:nvPr>
            <p:ph type="body" sz="quarter" idx="12"/>
          </p:nvPr>
        </p:nvSpPr>
        <p:spPr>
          <a:xfrm>
            <a:off x="321175" y="1123950"/>
            <a:ext cx="11533937" cy="5201322"/>
          </a:xfrm>
        </p:spPr>
        <p:txBody>
          <a:bodyPr>
            <a:noAutofit/>
          </a:bodyPr>
          <a:lstStyle/>
          <a:p>
            <a:r>
              <a:rPr lang="en-US" dirty="0"/>
              <a:t>The S&amp;P 500® Index is comprised of 500 stocks representing major U.S. industrial sectors.  </a:t>
            </a:r>
          </a:p>
          <a:p>
            <a:r>
              <a:rPr lang="en-US" dirty="0"/>
              <a:t>S&amp;P® is a registered trademark of Standard &amp; Poor’s Financial Services LLC (“S&amp;P”). This trademark has been licensed for use by S&amp;P Dow Jones Indices LLC and its affiliates. S&amp;P® and S&amp;P 500® are trademarks of S&amp;P. These trademarks have been sublicensed for certain purposes by Allianz Life Insurance Company of North America (“Allianz”). The S&amp;P 500 is a product of S&amp;P Dow Jones Indices LLC  and/or its affiliates and has been licensed for use by Allianz. Allianz products are not sponsored, endorsed, sold, or promoted by S&amp;P Dow Jones Indices LLC, Dow Jones, S&amp;P, or their respective affiliates and neither S&amp;P Dow Jones Indices LLC, Dow Jones, S&amp;P, or their respective affiliates make any representation regarding the advisability of investing in such product</a:t>
            </a:r>
            <a:r>
              <a:rPr lang="en-US" dirty="0" smtClean="0"/>
              <a:t>.</a:t>
            </a:r>
          </a:p>
          <a:p>
            <a:r>
              <a:rPr lang="en-US" dirty="0"/>
              <a:t>The "S&amp;P 500® Futures Daily Risk Control 5% Index" is a product of S&amp;P Dow Jones Indices LLC or its affiliates (“SPDJI”), and has been licensed for use by Allianz Life Insurance Company of North America (Allianz).  Standard &amp; Poor’s® and S&amp;P® are registered trademarks of Standard &amp; Poor’s Financial Services LLC (“S&amp;P”); Dow Jones® is a registered trademark of Dow Jones Trademark Holdings LLC (“Dow Jones”); these trademarks have been licensed for use by SPDJI and sublicensed for certain purposes by Allianz. Allianz products are not sponsored, endorsed, sold or promoted by SPDJI, Dow Jones, S&amp;P, their respective affiliates, and none of such parties make any representation regarding the advisability of investing in such product(s) nor do they have any liability for any errors, omissions, or interruptions of the S&amp;P 500 Futures Daily Risk Control 5% Index</a:t>
            </a:r>
            <a:r>
              <a:rPr lang="en-US" dirty="0" smtClean="0"/>
              <a:t>.</a:t>
            </a:r>
            <a:endParaRPr lang="en-US" dirty="0"/>
          </a:p>
          <a:p>
            <a:r>
              <a:rPr lang="en-US" dirty="0"/>
              <a:t>The PIMCO Tactical Balanced Index is comprised of the S&amp;P 500® Index, a bond component comprised of the PIMCO Synthetic Bond Index and a duration overlay, and cash, and shifts weighting between them daily based on historical realized volatility of the components. The PIMCO Synthetic Bond Index is comprised of a small number of derivative instruments designed to provide exposure to U.S. Investment-grade and Treasury bond markets. </a:t>
            </a:r>
            <a:endParaRPr lang="en-US" dirty="0" smtClean="0"/>
          </a:p>
          <a:p>
            <a:r>
              <a:rPr lang="en-US" dirty="0"/>
              <a:t>The “PIMCO Tactical Balanced Index” is a product of S&amp;P Dow Jones Indices LLC or its affiliates (“SPDJI”) and Pacific Investment Management Company LLC (“PIMCO”), and has been licensed for use by Allianz Life Insurance Company of North America (“Allianz”). Standard &amp; Poor’s® and S&amp;P® are registered trademarks of Standard &amp; Poor’s Financial Services LLC (“S&amp;P”); Dow Jones® is a registered trademark of Dow Jones Trademark Holdings LLC (“Dow Jones”); and these trademarks have been licensed for use by SPDJI and sublicensed for certain purposes by Allianz. PIMCO’s Trademark(s) are trademarks of PIMCO and have been licensed for use by SPDJI and Allianz. Allianz products are not sponsored, endorsed, sold or promoted by SPDJI, Dow Jones, S&amp;P, their respective affiliates, or PIMCO and none of such parties make any representation regarding the advisability of investing in such product(s) nor do they have any liability for any errors, omissions, or interruptions of the PIMCO Tactical Balanced Index</a:t>
            </a:r>
            <a:r>
              <a:rPr lang="en-US" dirty="0" smtClean="0"/>
              <a:t>.</a:t>
            </a:r>
            <a:endParaRPr lang="en-US" dirty="0"/>
          </a:p>
          <a:p>
            <a:r>
              <a:rPr lang="en-US" dirty="0"/>
              <a:t>The PIMCO Tactical Balanced ER Index is comprised of the U.S. Equity Futures Custom Index, a bond component comprised of the PIMCO Synthetic Bond ER Index and a duration overlay, and shifts weighting between them daily based on historical realized volatility of the components. The U.S. Equity Futures Custom Index provides exposure to large cap U.S. stocks in excess of a benchmark rate. The PIMCO Synthetic Bond ER Index is comprised of a small number of derivative instruments designed to provide exposure to U.S. Investment-grade and Treasury bond markets in excess of a benchmark rate.</a:t>
            </a:r>
          </a:p>
          <a:p>
            <a:r>
              <a:rPr lang="en-US" dirty="0"/>
              <a:t>The “PIMCO Tactical Balanced ER Index” (the “Index”) is a rules-based index that tactically allocates across U.S. equity and fixed income markets using quantitative signals. The Index is a trademark of Pacific Investment Management Company LLC (“PIMCO”) and has been licensed for use for certain purposes by Allianz Life Insurance Company of North America (the “Company” or “Allianz”) with respect to this Allianz product (the “Product”). The Index is the exclusive property of PIMCO and is made and compiled without regard to the needs, including, but not limited to, the suitability or appropriateness needs, as applicable, of the Company, the Product, or any Product owners. The Product is not sold, sponsored, endorsed or promoted by PIMCO or any other party involved in, or related to, making or compiling the Index.</a:t>
            </a:r>
          </a:p>
          <a:p>
            <a:r>
              <a:rPr lang="en-US" dirty="0"/>
              <a:t> </a:t>
            </a:r>
          </a:p>
          <a:p>
            <a:r>
              <a:rPr lang="en-US" dirty="0"/>
              <a:t>Neither PIMCO nor any other party involved in, or related to, making or compiling the Index has any obligation to continue to provide the Index to the Company with respect to the Product. In the event that the Index is no longer available to the Product or Product owners, the Company may seek to replace the Index with another suitable index, although there can be no assurance that one will be available.</a:t>
            </a:r>
          </a:p>
          <a:p>
            <a:r>
              <a:rPr lang="en-US" b="1" dirty="0"/>
              <a:t>PIMCO disclaims all warranties, express or implied, including all warranties of merchantability or fitness for a particular purpose or use. PIMCO shall have no responsibility or liability with respect to the Product</a:t>
            </a:r>
            <a:r>
              <a:rPr lang="en-US" b="1" dirty="0" smtClean="0"/>
              <a:t>.</a:t>
            </a:r>
          </a:p>
          <a:p>
            <a:r>
              <a:rPr lang="en-US" dirty="0"/>
              <a:t>The Index is comprised of a number of constituents, some of which are owned by entities other than PIMCO. All disclaimers referenced in the Agreement relative to PIMCO also apply separately to those entities that are owners of the constituents of the Index.  </a:t>
            </a:r>
          </a:p>
          <a:p>
            <a:endParaRPr lang="en-US" b="1" dirty="0"/>
          </a:p>
          <a:p>
            <a:endParaRPr lang="en-US" sz="1000" dirty="0"/>
          </a:p>
        </p:txBody>
      </p:sp>
      <p:sp>
        <p:nvSpPr>
          <p:cNvPr id="5" name="TextBox 4"/>
          <p:cNvSpPr txBox="1"/>
          <p:nvPr/>
        </p:nvSpPr>
        <p:spPr>
          <a:xfrm>
            <a:off x="678347" y="6405787"/>
            <a:ext cx="3217151" cy="329720"/>
          </a:xfrm>
          <a:prstGeom prst="rect">
            <a:avLst/>
          </a:prstGeom>
          <a:solidFill>
            <a:schemeClr val="bg2"/>
          </a:solidFill>
        </p:spPr>
        <p:txBody>
          <a:bodyPr wrap="square" rtlCol="0">
            <a:noAutofit/>
          </a:bodyPr>
          <a:lstStyle/>
          <a:p>
            <a:pPr lvl="0" eaLnBrk="0" hangingPunct="0"/>
            <a:r>
              <a:rPr lang="en-US" sz="800" dirty="0">
                <a:solidFill>
                  <a:srgbClr val="4D4D4D"/>
                </a:solidFill>
                <a:latin typeface="Calibri" panose="020F0502020204030204" pitchFamily="34" charset="0"/>
                <a:ea typeface="Calibri" panose="020B0604020202020204" pitchFamily="34" charset="-128"/>
              </a:rPr>
              <a:t>For financial professional use only  –  not for public distribution.</a:t>
            </a:r>
          </a:p>
          <a:p>
            <a:pPr>
              <a:lnSpc>
                <a:spcPct val="90000"/>
              </a:lnSpc>
            </a:pPr>
            <a:endParaRPr lang="en-US" dirty="0" err="1" smtClean="0">
              <a:solidFill>
                <a:schemeClr val="tx1"/>
              </a:solidFill>
            </a:endParaRPr>
          </a:p>
        </p:txBody>
      </p:sp>
    </p:spTree>
    <p:custDataLst>
      <p:tags r:id="rId1"/>
    </p:custDataLst>
    <p:extLst>
      <p:ext uri="{BB962C8B-B14F-4D97-AF65-F5344CB8AC3E}">
        <p14:creationId xmlns:p14="http://schemas.microsoft.com/office/powerpoint/2010/main" val="23076605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a:t>
            </a:r>
            <a:endParaRPr lang="en-US" dirty="0"/>
          </a:p>
        </p:txBody>
      </p:sp>
      <p:sp>
        <p:nvSpPr>
          <p:cNvPr id="3" name="Slide Number Placeholder 2"/>
          <p:cNvSpPr>
            <a:spLocks noGrp="1"/>
          </p:cNvSpPr>
          <p:nvPr>
            <p:ph type="sldNum" sz="quarter" idx="11"/>
          </p:nvPr>
        </p:nvSpPr>
        <p:spPr/>
        <p:txBody>
          <a:bodyPr/>
          <a:lstStyle/>
          <a:p>
            <a:fld id="{67FC5CDF-15F9-4054-9F50-C9080AAD3281}" type="slidenum">
              <a:rPr lang="en-US" smtClean="0"/>
              <a:pPr/>
              <a:t>28</a:t>
            </a:fld>
            <a:endParaRPr lang="en-US" dirty="0"/>
          </a:p>
        </p:txBody>
      </p:sp>
      <p:sp>
        <p:nvSpPr>
          <p:cNvPr id="4" name="Text Placeholder 3"/>
          <p:cNvSpPr>
            <a:spLocks noGrp="1"/>
          </p:cNvSpPr>
          <p:nvPr>
            <p:ph type="body" sz="quarter" idx="12"/>
          </p:nvPr>
        </p:nvSpPr>
        <p:spPr>
          <a:xfrm>
            <a:off x="333712" y="1181484"/>
            <a:ext cx="11430000" cy="4897438"/>
          </a:xfrm>
        </p:spPr>
        <p:txBody>
          <a:bodyPr>
            <a:noAutofit/>
          </a:bodyPr>
          <a:lstStyle/>
          <a:p>
            <a:r>
              <a:rPr lang="en-US" dirty="0"/>
              <a:t>The BlackRock </a:t>
            </a:r>
            <a:r>
              <a:rPr lang="en-US" dirty="0" err="1"/>
              <a:t>iBLD</a:t>
            </a:r>
            <a:r>
              <a:rPr lang="en-US" dirty="0"/>
              <a:t> </a:t>
            </a:r>
            <a:r>
              <a:rPr lang="en-US" dirty="0" err="1"/>
              <a:t>Claria</a:t>
            </a:r>
            <a:r>
              <a:rPr lang="en-US" dirty="0"/>
              <a:t>® Index is comprised of an equity component, a bond component, and a cash component. It shifts weighting between them daily based on historical realized volatility of the components. Annually, BlackRock will set allocations to the ETFs within each of the equity component and the bond component. The equity component will be comprised of the following ETFs: </a:t>
            </a:r>
            <a:r>
              <a:rPr lang="en-US" dirty="0" err="1"/>
              <a:t>iShares</a:t>
            </a:r>
            <a:r>
              <a:rPr lang="en-US" dirty="0"/>
              <a:t> Russell 2000 ETF, </a:t>
            </a:r>
            <a:r>
              <a:rPr lang="en-US" dirty="0" err="1"/>
              <a:t>iShares</a:t>
            </a:r>
            <a:r>
              <a:rPr lang="en-US" dirty="0"/>
              <a:t> Core S&amp;P 500 ETF, </a:t>
            </a:r>
            <a:r>
              <a:rPr lang="en-US" dirty="0" err="1"/>
              <a:t>iShares</a:t>
            </a:r>
            <a:r>
              <a:rPr lang="en-US" dirty="0"/>
              <a:t> MSCI EAFE ETF, </a:t>
            </a:r>
            <a:r>
              <a:rPr lang="en-US" dirty="0" err="1"/>
              <a:t>iShares</a:t>
            </a:r>
            <a:r>
              <a:rPr lang="en-US" dirty="0"/>
              <a:t> MSCI Emerging Markets ETF. The bond component will be comprised of the following ETFs: </a:t>
            </a:r>
            <a:r>
              <a:rPr lang="en-US" dirty="0" err="1"/>
              <a:t>iShares</a:t>
            </a:r>
            <a:r>
              <a:rPr lang="en-US" dirty="0"/>
              <a:t> 1-3 year Treasury Bond ETF, </a:t>
            </a:r>
            <a:r>
              <a:rPr lang="en-US" dirty="0" err="1"/>
              <a:t>iShares</a:t>
            </a:r>
            <a:r>
              <a:rPr lang="en-US" dirty="0"/>
              <a:t> 3-7 year Treasury Bond ETF, </a:t>
            </a:r>
            <a:r>
              <a:rPr lang="en-US" dirty="0" err="1"/>
              <a:t>iShares</a:t>
            </a:r>
            <a:r>
              <a:rPr lang="en-US" dirty="0"/>
              <a:t> 7-10 year Treasury Bond ETF. The cash component is represented by the 3 month LIBOR rate. The BlackRock </a:t>
            </a:r>
            <a:r>
              <a:rPr lang="en-US" dirty="0" err="1"/>
              <a:t>iBLD</a:t>
            </a:r>
            <a:r>
              <a:rPr lang="en-US" dirty="0"/>
              <a:t> </a:t>
            </a:r>
            <a:r>
              <a:rPr lang="en-US" dirty="0" err="1"/>
              <a:t>Claria</a:t>
            </a:r>
            <a:r>
              <a:rPr lang="en-US" dirty="0"/>
              <a:t>®  ER Index is comprised of an equity component, a bond component, and a cash component. It shifts weighting between the components daily based on historical realized volatility of the components. The index tracks the return in excess of a benchmark rate. Annually, BlackRock will set allocations to the ETFs within each of the equity component and the bond component. The equity component will be comprised of the following ETFs: </a:t>
            </a:r>
            <a:r>
              <a:rPr lang="en-US" dirty="0" err="1"/>
              <a:t>iShares</a:t>
            </a:r>
            <a:r>
              <a:rPr lang="en-US" dirty="0"/>
              <a:t> Russell 2000 ETF, </a:t>
            </a:r>
            <a:r>
              <a:rPr lang="en-US" dirty="0" err="1"/>
              <a:t>iShares</a:t>
            </a:r>
            <a:r>
              <a:rPr lang="en-US" dirty="0"/>
              <a:t> Core S&amp;P 500 ETF, </a:t>
            </a:r>
            <a:r>
              <a:rPr lang="en-US" dirty="0" err="1"/>
              <a:t>iShares</a:t>
            </a:r>
            <a:r>
              <a:rPr lang="en-US" dirty="0"/>
              <a:t> MSCI EAFE ETF, </a:t>
            </a:r>
            <a:r>
              <a:rPr lang="en-US" dirty="0" err="1"/>
              <a:t>iShares</a:t>
            </a:r>
            <a:r>
              <a:rPr lang="en-US" dirty="0"/>
              <a:t> MSCI Emerging Markets ETF. The bond component will be comprised of the following ETFs: </a:t>
            </a:r>
            <a:r>
              <a:rPr lang="en-US" dirty="0" err="1"/>
              <a:t>iShares</a:t>
            </a:r>
            <a:r>
              <a:rPr lang="en-US" dirty="0"/>
              <a:t> 1-3 year Treasury Bond ETF, </a:t>
            </a:r>
            <a:r>
              <a:rPr lang="en-US" dirty="0" err="1"/>
              <a:t>iShares</a:t>
            </a:r>
            <a:r>
              <a:rPr lang="en-US" dirty="0"/>
              <a:t> 3-7 year Treasury Bond ETF, </a:t>
            </a:r>
            <a:r>
              <a:rPr lang="en-US" dirty="0" err="1"/>
              <a:t>iShares</a:t>
            </a:r>
            <a:r>
              <a:rPr lang="en-US" dirty="0"/>
              <a:t> 7-10 year Treasury Bond ETF. The cash component is represented by the 3 month LIBOR rate. </a:t>
            </a:r>
          </a:p>
          <a:p>
            <a:r>
              <a:rPr lang="en-US" dirty="0"/>
              <a:t>The BlackRock </a:t>
            </a:r>
            <a:r>
              <a:rPr lang="en-US" dirty="0" err="1"/>
              <a:t>iBLD</a:t>
            </a:r>
            <a:r>
              <a:rPr lang="en-US" dirty="0"/>
              <a:t> </a:t>
            </a:r>
            <a:r>
              <a:rPr lang="en-US" dirty="0" err="1"/>
              <a:t>Claria</a:t>
            </a:r>
            <a:r>
              <a:rPr lang="en-US" dirty="0"/>
              <a:t>® Index and the BlackRock </a:t>
            </a:r>
            <a:r>
              <a:rPr lang="en-US" dirty="0" err="1"/>
              <a:t>iBLD</a:t>
            </a:r>
            <a:r>
              <a:rPr lang="en-US" dirty="0"/>
              <a:t> </a:t>
            </a:r>
            <a:r>
              <a:rPr lang="en-US" dirty="0" err="1"/>
              <a:t>Claria</a:t>
            </a:r>
            <a:r>
              <a:rPr lang="en-US" dirty="0"/>
              <a:t>® ER Index (the “Indices”) are products of BlackRock Index Services, LLC and have been licensed for use by Allianz Life Insurance Company of North America (“Allianz”).  BlackRock®, BlackRock </a:t>
            </a:r>
            <a:r>
              <a:rPr lang="en-US" dirty="0" err="1"/>
              <a:t>iBLD</a:t>
            </a:r>
            <a:r>
              <a:rPr lang="en-US" dirty="0"/>
              <a:t> </a:t>
            </a:r>
            <a:r>
              <a:rPr lang="en-US" dirty="0" err="1"/>
              <a:t>Claria</a:t>
            </a:r>
            <a:r>
              <a:rPr lang="en-US" dirty="0"/>
              <a:t>® Index, BlackRock </a:t>
            </a:r>
            <a:r>
              <a:rPr lang="en-US" dirty="0" err="1"/>
              <a:t>iBLD</a:t>
            </a:r>
            <a:r>
              <a:rPr lang="en-US" dirty="0"/>
              <a:t> </a:t>
            </a:r>
            <a:r>
              <a:rPr lang="en-US" dirty="0" err="1"/>
              <a:t>Claria</a:t>
            </a:r>
            <a:r>
              <a:rPr lang="en-US" dirty="0"/>
              <a:t>®  ER Index, and the corresponding logos are registered and unregistered trademarks of BlackRock. The Allianz product is not sponsored, endorsed, sold or promoted by BlackRock Index Services, LLC, BlackRock, Inc., or any of its affiliates, or any of their respective third party licensors (including the Indices calculation agent, as applicable) (collectively, “BlackRock”). BlackRock has no obligation or liability in connection with the administration or marketing of the Allianz product. BlackRock makes no representation or warranty, express or implied, to the owners of the Allianz product or any member of the public regarding the advisability of investing the Allianz product or the ability of the Index to track general market performance. BlackRock does not guarantee the adequacy, accuracy, timeliness, and/or completeness of the Indices or any data or communication related thereto nor does it have any liability for any errors, omissions or interruptions of the Indices.</a:t>
            </a:r>
          </a:p>
          <a:p>
            <a:r>
              <a:rPr lang="en-US" dirty="0"/>
              <a:t>The Bloomberg US Dynamic Balance Index II is comprised of the Bloomberg US Aggregate RBI Series 1 Index, the S&amp;P 500® Index, and cash, and shifts weighting daily between them based on realized market volatility. The Bloomberg US Aggregate RBI Series 1 Index is comprised of a portfolio of derivative instruments plus cash that are designed to track the Bloomberg US Aggregate Bond Index. The Bloomberg US Aggregate Bond Index is comprised of Bloomberg US investment-grade, fixed-rate bond market securities, including government agency, corporate, and mortgage-backed securities.</a:t>
            </a:r>
          </a:p>
          <a:p>
            <a:r>
              <a:rPr lang="en-US" dirty="0"/>
              <a:t>The Bloomberg US Dynamic Balance Index II (a "Bloomberg Index") is the property of Bloomberg Index Services Limited and is derived and calculated based on the S&amp;P 500 Index under license from S&amp;P </a:t>
            </a:r>
            <a:r>
              <a:rPr lang="en-US" dirty="0" err="1"/>
              <a:t>Opco</a:t>
            </a:r>
            <a:r>
              <a:rPr lang="en-US" dirty="0"/>
              <a:t>, LLC (a subsidiary of S&amp;P Dow Jones Indices LLC) ("S&amp;P Dow Jones Indices"). S&amp;P® is a registered trademark of Standard &amp; Poor's Financial Services LLC and Dow Jones® is a registered trademark of Dow Jones Trademark Holdings LLC. S&amp;P 500® is a registered trademark of Standard &amp; Poor's Financial Services LLC and has been licensed for use to Bloomberg Index Services Limited. Neither S&amp;P Dow Jones Indices, its affiliates nor their third party licensors sponsor or promote the Index and no such party shall have any liable in connection with the Bloomberg Index.</a:t>
            </a:r>
          </a:p>
          <a:p>
            <a:r>
              <a:rPr lang="en-US" dirty="0"/>
              <a:t>“Bloomberg®” and Bloomberg US Dynamic Balance II Index are service marks of Bloomberg Finance L.P. and its affiliates, including Bloomberg Index Services Limited (“BISL”), the administrator of the index (collectively, “Bloomberg”) and have been licensed for use for certain purposes by Allianz Life Insurance Company of North America ("Allianz"). Bloomberg is not affiliated with Allianz Life Insurance Company of North America ("Allianz"), and Bloomberg does not approve, endorse, review, or recommend the Allianz product. Bloomberg does not guarantee the timeliness, accurateness, or completeness of any data or information relating to the Allianz product.</a:t>
            </a:r>
          </a:p>
          <a:p>
            <a:r>
              <a:rPr lang="en-US" dirty="0"/>
              <a:t>The Bloomberg US Dynamic Balance II ER Index is comprised of the Bloomberg US Aggregate Custom RBI Unfunded Index and the Bloomberg US Equity Custom Futures ER Index and shifts weighting daily between them based on realized market volatility. The Bloomberg US Aggregate Custom RBI Unfunded Index is comprised of a portfolio of derivative instruments that are designed to provide exposure to U.S. Investment-grade and Treasury bond markets in excess of a benchmark rate. The Bloomberg US Equity Custom Futures ER Index is designed to provide exposure to large cap U.S stocks in excess of a benchmark rate.</a:t>
            </a:r>
          </a:p>
          <a:p>
            <a:r>
              <a:rPr lang="en-US" dirty="0"/>
              <a:t>“Bloomberg®” and Bloomberg US Dynamic Balance II ER Index are service marks of Bloomberg Finance L.P. and its affiliates, including Bloomberg Index Services Limited (“BISL”), the administrator of the index (collectively, “Bloomberg”) and have been licensed for use for certain purposes by Allianz Life Insurance Company of North America ("Allianz"). Bloomberg is not affiliated with Allianz Life Insurance Company of North America ("Allianz"), and Bloomberg does not approve, endorse, review, or recommend the Allianz product. Bloomberg does not guarantee the timeliness, accurateness, or completeness of any data or information relating to the Allianz product.</a:t>
            </a:r>
          </a:p>
          <a:p>
            <a:pPr>
              <a:spcBef>
                <a:spcPct val="20000"/>
              </a:spcBef>
              <a:buClr>
                <a:srgbClr val="426BB3"/>
              </a:buClr>
              <a:defRPr/>
            </a:pPr>
            <a:endParaRPr lang="en-US" sz="1000" kern="0" dirty="0">
              <a:solidFill>
                <a:schemeClr val="tx1">
                  <a:lumMod val="75000"/>
                </a:schemeClr>
              </a:solidFill>
              <a:ea typeface="ＭＳ Ｐゴシック"/>
            </a:endParaRPr>
          </a:p>
        </p:txBody>
      </p:sp>
      <p:sp>
        <p:nvSpPr>
          <p:cNvPr id="5" name="TextBox 4"/>
          <p:cNvSpPr txBox="1"/>
          <p:nvPr/>
        </p:nvSpPr>
        <p:spPr>
          <a:xfrm>
            <a:off x="678347" y="6405787"/>
            <a:ext cx="3217151" cy="329720"/>
          </a:xfrm>
          <a:prstGeom prst="rect">
            <a:avLst/>
          </a:prstGeom>
          <a:solidFill>
            <a:schemeClr val="bg2"/>
          </a:solidFill>
        </p:spPr>
        <p:txBody>
          <a:bodyPr wrap="square" rtlCol="0">
            <a:noAutofit/>
          </a:bodyPr>
          <a:lstStyle/>
          <a:p>
            <a:pPr lvl="0" eaLnBrk="0" hangingPunct="0"/>
            <a:r>
              <a:rPr lang="en-US" sz="800" dirty="0">
                <a:solidFill>
                  <a:srgbClr val="4D4D4D"/>
                </a:solidFill>
                <a:latin typeface="Calibri" panose="020F0502020204030204" pitchFamily="34" charset="0"/>
                <a:ea typeface="Calibri" panose="020B0604020202020204" pitchFamily="34" charset="-128"/>
              </a:rPr>
              <a:t>For financial professional use only  –  not for public distribution.</a:t>
            </a:r>
          </a:p>
          <a:p>
            <a:pPr>
              <a:lnSpc>
                <a:spcPct val="90000"/>
              </a:lnSpc>
            </a:pPr>
            <a:endParaRPr lang="en-US" dirty="0" err="1" smtClean="0">
              <a:solidFill>
                <a:schemeClr val="tx1"/>
              </a:solidFill>
            </a:endParaRPr>
          </a:p>
        </p:txBody>
      </p:sp>
    </p:spTree>
    <p:custDataLst>
      <p:tags r:id="rId1"/>
    </p:custDataLst>
    <p:extLst>
      <p:ext uri="{BB962C8B-B14F-4D97-AF65-F5344CB8AC3E}">
        <p14:creationId xmlns:p14="http://schemas.microsoft.com/office/powerpoint/2010/main" val="723503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l" defTabSz="1088167" rtl="0" eaLnBrk="1" fontAlgn="auto" latinLnBrk="0" hangingPunct="1">
              <a:lnSpc>
                <a:spcPct val="100000"/>
              </a:lnSpc>
              <a:spcBef>
                <a:spcPts val="0"/>
              </a:spcBef>
              <a:spcAft>
                <a:spcPts val="0"/>
              </a:spcAft>
              <a:buClrTx/>
              <a:buSzTx/>
              <a:buFontTx/>
              <a:buNone/>
              <a:tabLst/>
              <a:defRPr/>
            </a:pPr>
            <a:fld id="{67FC5CDF-15F9-4054-9F50-C9080AAD3281}" type="slidenum">
              <a:rPr kumimoji="0" lang="en-US" sz="800" b="0" i="0" u="none" strike="noStrike" kern="1200" cap="none" spc="0" normalizeH="0" baseline="0" noProof="0" smtClean="0">
                <a:ln>
                  <a:noFill/>
                </a:ln>
                <a:solidFill>
                  <a:srgbClr val="4D4D4D"/>
                </a:solidFill>
                <a:effectLst/>
                <a:uLnTx/>
                <a:uFillTx/>
                <a:latin typeface="Calibri" panose="020F0502020204030204" pitchFamily="34" charset="0"/>
                <a:ea typeface="+mn-ea"/>
                <a:cs typeface="+mn-cs"/>
              </a:rPr>
              <a:pPr marL="0" marR="0" lvl="0" indent="0" algn="l" defTabSz="1088167"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4D4D4D"/>
              </a:solidFill>
              <a:effectLst/>
              <a:uLnTx/>
              <a:uFillTx/>
              <a:latin typeface="Calibri" panose="020F0502020204030204" pitchFamily="34" charset="0"/>
              <a:ea typeface="+mn-ea"/>
              <a:cs typeface="+mn-cs"/>
            </a:endParaRPr>
          </a:p>
        </p:txBody>
      </p:sp>
      <p:sp>
        <p:nvSpPr>
          <p:cNvPr id="5" name="TextBox 4"/>
          <p:cNvSpPr txBox="1"/>
          <p:nvPr/>
        </p:nvSpPr>
        <p:spPr>
          <a:xfrm>
            <a:off x="1595204" y="1385270"/>
            <a:ext cx="4623147" cy="691284"/>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4C3048"/>
                </a:solidFill>
                <a:effectLst/>
                <a:uLnTx/>
                <a:uFillTx/>
                <a:latin typeface="Calibri"/>
                <a:ea typeface="+mn-ea"/>
                <a:cs typeface="+mn-cs"/>
              </a:rPr>
              <a:t>A</a:t>
            </a:r>
            <a:r>
              <a:rPr kumimoji="0" lang="en-US" sz="3200" b="0" i="0" u="none" strike="noStrike" kern="1200" cap="none" spc="0" normalizeH="0" baseline="0" noProof="0" dirty="0" smtClean="0">
                <a:ln>
                  <a:noFill/>
                </a:ln>
                <a:solidFill>
                  <a:srgbClr val="4C3048"/>
                </a:solidFill>
                <a:effectLst/>
                <a:uLnTx/>
                <a:uFillTx/>
                <a:latin typeface="Calibri"/>
                <a:ea typeface="+mn-ea"/>
                <a:cs typeface="+mn-cs"/>
              </a:rPr>
              <a:t>nytime Income</a:t>
            </a: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24242"/>
                </a:solidFill>
                <a:effectLst/>
                <a:uLnTx/>
                <a:uFillTx/>
                <a:latin typeface="Calibri"/>
                <a:ea typeface="+mn-ea"/>
                <a:cs typeface="+mn-cs"/>
              </a:rPr>
              <a:t>Flexibility to start income withdrawals on any monthiversary* </a:t>
            </a:r>
          </a:p>
        </p:txBody>
      </p:sp>
      <p:sp>
        <p:nvSpPr>
          <p:cNvPr id="6" name="TextBox 5"/>
          <p:cNvSpPr txBox="1"/>
          <p:nvPr/>
        </p:nvSpPr>
        <p:spPr>
          <a:xfrm>
            <a:off x="1595204" y="2968144"/>
            <a:ext cx="4326387" cy="691284"/>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accent1"/>
                </a:solidFill>
                <a:effectLst/>
                <a:uLnTx/>
                <a:uFillTx/>
                <a:latin typeface="Calibri"/>
                <a:ea typeface="+mn-ea"/>
                <a:cs typeface="+mn-cs"/>
              </a:rPr>
              <a:t>B</a:t>
            </a:r>
            <a:r>
              <a:rPr kumimoji="0" lang="en-US" sz="3200" b="0" i="0" u="none" strike="noStrike" kern="1200" cap="none" spc="0" normalizeH="0" baseline="0" noProof="0" dirty="0" smtClean="0">
                <a:ln>
                  <a:noFill/>
                </a:ln>
                <a:solidFill>
                  <a:schemeClr val="accent1"/>
                </a:solidFill>
                <a:effectLst/>
                <a:uLnTx/>
                <a:uFillTx/>
                <a:latin typeface="Calibri"/>
                <a:ea typeface="+mn-ea"/>
                <a:cs typeface="+mn-cs"/>
              </a:rPr>
              <a:t>enefit Control</a:t>
            </a:r>
            <a:endParaRPr kumimoji="0" lang="en-US" sz="3200" b="0" i="0" u="none" strike="noStrike" kern="1200" cap="none" spc="0" normalizeH="0" baseline="0" noProof="0" dirty="0">
              <a:ln>
                <a:noFill/>
              </a:ln>
              <a:solidFill>
                <a:schemeClr val="accent1"/>
              </a:solidFill>
              <a:effectLst/>
              <a:uLnTx/>
              <a:uFillTx/>
              <a:latin typeface="Calibri"/>
              <a:ea typeface="+mn-ea"/>
              <a:cs typeface="+mn-cs"/>
            </a:endParaRP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24242"/>
                </a:solidFill>
                <a:effectLst/>
                <a:uLnTx/>
                <a:uFillTx/>
                <a:latin typeface="Calibri"/>
                <a:ea typeface="+mn-ea"/>
                <a:cs typeface="+mn-cs"/>
              </a:rPr>
              <a:t>Choice between Balanced or Accelerated PIV Interest Bonus</a:t>
            </a:r>
          </a:p>
        </p:txBody>
      </p:sp>
      <p:sp>
        <p:nvSpPr>
          <p:cNvPr id="7" name="TextBox 6"/>
          <p:cNvSpPr txBox="1"/>
          <p:nvPr/>
        </p:nvSpPr>
        <p:spPr>
          <a:xfrm>
            <a:off x="1595203" y="4638747"/>
            <a:ext cx="4650567" cy="691284"/>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Calibri"/>
                <a:ea typeface="+mn-ea"/>
                <a:cs typeface="+mn-cs"/>
              </a:rPr>
              <a:t>C</a:t>
            </a:r>
            <a:r>
              <a:rPr kumimoji="0" lang="en-US" sz="3200" b="0" i="0" u="none" strike="noStrike" kern="1200" cap="none" spc="0" normalizeH="0" baseline="0" noProof="0" dirty="0" smtClean="0">
                <a:ln>
                  <a:noFill/>
                </a:ln>
                <a:solidFill>
                  <a:schemeClr val="bg1"/>
                </a:solidFill>
                <a:effectLst/>
                <a:uLnTx/>
                <a:uFillTx/>
                <a:latin typeface="Calibri"/>
                <a:ea typeface="+mn-ea"/>
                <a:cs typeface="+mn-cs"/>
              </a:rPr>
              <a:t>ost of living</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24242"/>
                </a:solidFill>
                <a:effectLst/>
                <a:uLnTx/>
                <a:uFillTx/>
                <a:latin typeface="Calibri"/>
                <a:ea typeface="+mn-ea"/>
                <a:cs typeface="+mn-cs"/>
              </a:rPr>
              <a:t>Help address rising costs with increasing income</a:t>
            </a:r>
            <a:r>
              <a:rPr kumimoji="0" lang="en-US" sz="2000" b="0" i="0" u="none" strike="noStrike" kern="1200" cap="none" spc="0" normalizeH="0" noProof="0" dirty="0" smtClean="0">
                <a:ln>
                  <a:noFill/>
                </a:ln>
                <a:solidFill>
                  <a:srgbClr val="424242"/>
                </a:solidFill>
                <a:effectLst/>
                <a:uLnTx/>
                <a:uFillTx/>
                <a:latin typeface="Calibri"/>
                <a:ea typeface="+mn-ea"/>
                <a:cs typeface="+mn-cs"/>
              </a:rPr>
              <a:t> and the Income Multiplier Benefit</a:t>
            </a:r>
            <a:endParaRPr kumimoji="0" lang="en-US" sz="2000" b="0" i="0" u="none" strike="noStrike" kern="1200" cap="none" spc="0" normalizeH="0" baseline="0" noProof="0" dirty="0" smtClean="0">
              <a:ln>
                <a:noFill/>
              </a:ln>
              <a:solidFill>
                <a:srgbClr val="424242"/>
              </a:solidFill>
              <a:effectLst/>
              <a:uLnTx/>
              <a:uFillTx/>
              <a:latin typeface="Calibri"/>
              <a:ea typeface="+mn-ea"/>
              <a:cs typeface="+mn-cs"/>
            </a:endParaRPr>
          </a:p>
        </p:txBody>
      </p:sp>
      <p:grpSp>
        <p:nvGrpSpPr>
          <p:cNvPr id="11" name="Group 10"/>
          <p:cNvGrpSpPr>
            <a:grpSpLocks noChangeAspect="1"/>
          </p:cNvGrpSpPr>
          <p:nvPr/>
        </p:nvGrpSpPr>
        <p:grpSpPr>
          <a:xfrm>
            <a:off x="564140" y="1492725"/>
            <a:ext cx="731520" cy="731520"/>
            <a:chOff x="2476501" y="4416425"/>
            <a:chExt cx="341313" cy="360363"/>
          </a:xfrm>
          <a:solidFill>
            <a:srgbClr val="551461"/>
          </a:solidFill>
        </p:grpSpPr>
        <p:sp>
          <p:nvSpPr>
            <p:cNvPr id="12" name="Freeform 163"/>
            <p:cNvSpPr>
              <a:spLocks/>
            </p:cNvSpPr>
            <p:nvPr/>
          </p:nvSpPr>
          <p:spPr bwMode="auto">
            <a:xfrm>
              <a:off x="2636838" y="4533900"/>
              <a:ext cx="50800" cy="106363"/>
            </a:xfrm>
            <a:custGeom>
              <a:avLst/>
              <a:gdLst>
                <a:gd name="T0" fmla="*/ 15 w 29"/>
                <a:gd name="T1" fmla="*/ 33 h 60"/>
                <a:gd name="T2" fmla="*/ 23 w 29"/>
                <a:gd name="T3" fmla="*/ 40 h 60"/>
                <a:gd name="T4" fmla="*/ 15 w 29"/>
                <a:gd name="T5" fmla="*/ 48 h 60"/>
                <a:gd name="T6" fmla="*/ 7 w 29"/>
                <a:gd name="T7" fmla="*/ 43 h 60"/>
                <a:gd name="T8" fmla="*/ 3 w 29"/>
                <a:gd name="T9" fmla="*/ 42 h 60"/>
                <a:gd name="T10" fmla="*/ 1 w 29"/>
                <a:gd name="T11" fmla="*/ 45 h 60"/>
                <a:gd name="T12" fmla="*/ 12 w 29"/>
                <a:gd name="T13" fmla="*/ 54 h 60"/>
                <a:gd name="T14" fmla="*/ 12 w 29"/>
                <a:gd name="T15" fmla="*/ 57 h 60"/>
                <a:gd name="T16" fmla="*/ 15 w 29"/>
                <a:gd name="T17" fmla="*/ 60 h 60"/>
                <a:gd name="T18" fmla="*/ 18 w 29"/>
                <a:gd name="T19" fmla="*/ 57 h 60"/>
                <a:gd name="T20" fmla="*/ 18 w 29"/>
                <a:gd name="T21" fmla="*/ 54 h 60"/>
                <a:gd name="T22" fmla="*/ 29 w 29"/>
                <a:gd name="T23" fmla="*/ 40 h 60"/>
                <a:gd name="T24" fmla="*/ 15 w 29"/>
                <a:gd name="T25" fmla="*/ 27 h 60"/>
                <a:gd name="T26" fmla="*/ 6 w 29"/>
                <a:gd name="T27" fmla="*/ 19 h 60"/>
                <a:gd name="T28" fmla="*/ 15 w 29"/>
                <a:gd name="T29" fmla="*/ 12 h 60"/>
                <a:gd name="T30" fmla="*/ 23 w 29"/>
                <a:gd name="T31" fmla="*/ 17 h 60"/>
                <a:gd name="T32" fmla="*/ 27 w 29"/>
                <a:gd name="T33" fmla="*/ 18 h 60"/>
                <a:gd name="T34" fmla="*/ 28 w 29"/>
                <a:gd name="T35" fmla="*/ 14 h 60"/>
                <a:gd name="T36" fmla="*/ 18 w 29"/>
                <a:gd name="T37" fmla="*/ 6 h 60"/>
                <a:gd name="T38" fmla="*/ 18 w 29"/>
                <a:gd name="T39" fmla="*/ 3 h 60"/>
                <a:gd name="T40" fmla="*/ 15 w 29"/>
                <a:gd name="T41" fmla="*/ 0 h 60"/>
                <a:gd name="T42" fmla="*/ 12 w 29"/>
                <a:gd name="T43" fmla="*/ 3 h 60"/>
                <a:gd name="T44" fmla="*/ 12 w 29"/>
                <a:gd name="T45" fmla="*/ 6 h 60"/>
                <a:gd name="T46" fmla="*/ 0 w 29"/>
                <a:gd name="T47" fmla="*/ 19 h 60"/>
                <a:gd name="T48" fmla="*/ 15 w 29"/>
                <a:gd name="T49" fmla="*/ 3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60">
                  <a:moveTo>
                    <a:pt x="15" y="33"/>
                  </a:moveTo>
                  <a:cubicBezTo>
                    <a:pt x="21" y="33"/>
                    <a:pt x="23" y="35"/>
                    <a:pt x="23" y="40"/>
                  </a:cubicBezTo>
                  <a:cubicBezTo>
                    <a:pt x="23" y="45"/>
                    <a:pt x="20" y="48"/>
                    <a:pt x="15" y="48"/>
                  </a:cubicBezTo>
                  <a:cubicBezTo>
                    <a:pt x="11" y="48"/>
                    <a:pt x="8" y="46"/>
                    <a:pt x="7" y="43"/>
                  </a:cubicBezTo>
                  <a:cubicBezTo>
                    <a:pt x="6" y="42"/>
                    <a:pt x="4" y="41"/>
                    <a:pt x="3" y="42"/>
                  </a:cubicBezTo>
                  <a:cubicBezTo>
                    <a:pt x="1" y="42"/>
                    <a:pt x="1" y="44"/>
                    <a:pt x="1" y="45"/>
                  </a:cubicBezTo>
                  <a:cubicBezTo>
                    <a:pt x="3" y="50"/>
                    <a:pt x="7" y="53"/>
                    <a:pt x="12" y="54"/>
                  </a:cubicBezTo>
                  <a:cubicBezTo>
                    <a:pt x="12" y="57"/>
                    <a:pt x="12" y="57"/>
                    <a:pt x="12" y="57"/>
                  </a:cubicBezTo>
                  <a:cubicBezTo>
                    <a:pt x="12" y="58"/>
                    <a:pt x="13" y="60"/>
                    <a:pt x="15" y="60"/>
                  </a:cubicBezTo>
                  <a:cubicBezTo>
                    <a:pt x="16" y="60"/>
                    <a:pt x="18" y="58"/>
                    <a:pt x="18" y="57"/>
                  </a:cubicBezTo>
                  <a:cubicBezTo>
                    <a:pt x="18" y="54"/>
                    <a:pt x="18" y="54"/>
                    <a:pt x="18" y="54"/>
                  </a:cubicBezTo>
                  <a:cubicBezTo>
                    <a:pt x="24" y="52"/>
                    <a:pt x="29" y="47"/>
                    <a:pt x="29" y="40"/>
                  </a:cubicBezTo>
                  <a:cubicBezTo>
                    <a:pt x="29" y="34"/>
                    <a:pt x="25" y="27"/>
                    <a:pt x="15" y="27"/>
                  </a:cubicBezTo>
                  <a:cubicBezTo>
                    <a:pt x="9" y="27"/>
                    <a:pt x="6" y="24"/>
                    <a:pt x="6" y="19"/>
                  </a:cubicBezTo>
                  <a:cubicBezTo>
                    <a:pt x="6" y="15"/>
                    <a:pt x="10" y="12"/>
                    <a:pt x="15" y="12"/>
                  </a:cubicBezTo>
                  <a:cubicBezTo>
                    <a:pt x="18" y="12"/>
                    <a:pt x="22" y="14"/>
                    <a:pt x="23" y="17"/>
                  </a:cubicBezTo>
                  <a:cubicBezTo>
                    <a:pt x="24" y="18"/>
                    <a:pt x="25" y="19"/>
                    <a:pt x="27" y="18"/>
                  </a:cubicBezTo>
                  <a:cubicBezTo>
                    <a:pt x="28" y="18"/>
                    <a:pt x="29" y="16"/>
                    <a:pt x="28" y="14"/>
                  </a:cubicBezTo>
                  <a:cubicBezTo>
                    <a:pt x="26" y="10"/>
                    <a:pt x="22" y="7"/>
                    <a:pt x="18" y="6"/>
                  </a:cubicBezTo>
                  <a:cubicBezTo>
                    <a:pt x="18" y="3"/>
                    <a:pt x="18" y="3"/>
                    <a:pt x="18" y="3"/>
                  </a:cubicBezTo>
                  <a:cubicBezTo>
                    <a:pt x="18" y="1"/>
                    <a:pt x="16" y="0"/>
                    <a:pt x="15" y="0"/>
                  </a:cubicBezTo>
                  <a:cubicBezTo>
                    <a:pt x="13" y="0"/>
                    <a:pt x="12" y="1"/>
                    <a:pt x="12" y="3"/>
                  </a:cubicBezTo>
                  <a:cubicBezTo>
                    <a:pt x="12" y="6"/>
                    <a:pt x="12" y="6"/>
                    <a:pt x="12" y="6"/>
                  </a:cubicBezTo>
                  <a:cubicBezTo>
                    <a:pt x="5" y="7"/>
                    <a:pt x="0" y="13"/>
                    <a:pt x="0" y="19"/>
                  </a:cubicBezTo>
                  <a:cubicBezTo>
                    <a:pt x="0" y="26"/>
                    <a:pt x="4" y="33"/>
                    <a:pt x="1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sp>
          <p:nvSpPr>
            <p:cNvPr id="13" name="Freeform 164"/>
            <p:cNvSpPr>
              <a:spLocks noEditPoints="1"/>
            </p:cNvSpPr>
            <p:nvPr/>
          </p:nvSpPr>
          <p:spPr bwMode="auto">
            <a:xfrm>
              <a:off x="2476501" y="4416425"/>
              <a:ext cx="341313" cy="360363"/>
            </a:xfrm>
            <a:custGeom>
              <a:avLst/>
              <a:gdLst>
                <a:gd name="T0" fmla="*/ 185 w 192"/>
                <a:gd name="T1" fmla="*/ 141 h 203"/>
                <a:gd name="T2" fmla="*/ 175 w 192"/>
                <a:gd name="T3" fmla="*/ 117 h 203"/>
                <a:gd name="T4" fmla="*/ 140 w 192"/>
                <a:gd name="T5" fmla="*/ 14 h 203"/>
                <a:gd name="T6" fmla="*/ 129 w 192"/>
                <a:gd name="T7" fmla="*/ 1 h 203"/>
                <a:gd name="T8" fmla="*/ 96 w 192"/>
                <a:gd name="T9" fmla="*/ 6 h 203"/>
                <a:gd name="T10" fmla="*/ 71 w 192"/>
                <a:gd name="T11" fmla="*/ 4 h 203"/>
                <a:gd name="T12" fmla="*/ 79 w 192"/>
                <a:gd name="T13" fmla="*/ 37 h 203"/>
                <a:gd name="T14" fmla="*/ 33 w 192"/>
                <a:gd name="T15" fmla="*/ 125 h 203"/>
                <a:gd name="T16" fmla="*/ 2 w 192"/>
                <a:gd name="T17" fmla="*/ 125 h 203"/>
                <a:gd name="T18" fmla="*/ 0 w 192"/>
                <a:gd name="T19" fmla="*/ 180 h 203"/>
                <a:gd name="T20" fmla="*/ 26 w 192"/>
                <a:gd name="T21" fmla="*/ 183 h 203"/>
                <a:gd name="T22" fmla="*/ 184 w 192"/>
                <a:gd name="T23" fmla="*/ 160 h 203"/>
                <a:gd name="T24" fmla="*/ 188 w 192"/>
                <a:gd name="T25" fmla="*/ 142 h 203"/>
                <a:gd name="T26" fmla="*/ 5 w 192"/>
                <a:gd name="T27" fmla="*/ 177 h 203"/>
                <a:gd name="T28" fmla="*/ 24 w 192"/>
                <a:gd name="T29" fmla="*/ 131 h 203"/>
                <a:gd name="T30" fmla="*/ 74 w 192"/>
                <a:gd name="T31" fmla="*/ 11 h 203"/>
                <a:gd name="T32" fmla="*/ 79 w 192"/>
                <a:gd name="T33" fmla="*/ 6 h 203"/>
                <a:gd name="T34" fmla="*/ 115 w 192"/>
                <a:gd name="T35" fmla="*/ 11 h 203"/>
                <a:gd name="T36" fmla="*/ 135 w 192"/>
                <a:gd name="T37" fmla="*/ 8 h 203"/>
                <a:gd name="T38" fmla="*/ 124 w 192"/>
                <a:gd name="T39" fmla="*/ 37 h 203"/>
                <a:gd name="T40" fmla="*/ 105 w 192"/>
                <a:gd name="T41" fmla="*/ 42 h 203"/>
                <a:gd name="T42" fmla="*/ 98 w 192"/>
                <a:gd name="T43" fmla="*/ 21 h 203"/>
                <a:gd name="T44" fmla="*/ 99 w 192"/>
                <a:gd name="T45" fmla="*/ 42 h 203"/>
                <a:gd name="T46" fmla="*/ 74 w 192"/>
                <a:gd name="T47" fmla="*/ 11 h 203"/>
                <a:gd name="T48" fmla="*/ 83 w 192"/>
                <a:gd name="T49" fmla="*/ 42 h 203"/>
                <a:gd name="T50" fmla="*/ 127 w 192"/>
                <a:gd name="T51" fmla="*/ 42 h 203"/>
                <a:gd name="T52" fmla="*/ 177 w 192"/>
                <a:gd name="T53" fmla="*/ 138 h 203"/>
                <a:gd name="T54" fmla="*/ 169 w 192"/>
                <a:gd name="T55" fmla="*/ 145 h 203"/>
                <a:gd name="T56" fmla="*/ 135 w 192"/>
                <a:gd name="T57" fmla="*/ 155 h 203"/>
                <a:gd name="T58" fmla="*/ 121 w 192"/>
                <a:gd name="T59" fmla="*/ 139 h 203"/>
                <a:gd name="T60" fmla="*/ 39 w 192"/>
                <a:gd name="T61" fmla="*/ 125 h 203"/>
                <a:gd name="T62" fmla="*/ 181 w 192"/>
                <a:gd name="T63" fmla="*/ 156 h 203"/>
                <a:gd name="T64" fmla="*/ 30 w 192"/>
                <a:gd name="T65" fmla="*/ 131 h 203"/>
                <a:gd name="T66" fmla="*/ 122 w 192"/>
                <a:gd name="T67" fmla="*/ 144 h 203"/>
                <a:gd name="T68" fmla="*/ 129 w 192"/>
                <a:gd name="T69" fmla="*/ 154 h 203"/>
                <a:gd name="T70" fmla="*/ 124 w 192"/>
                <a:gd name="T71" fmla="*/ 160 h 203"/>
                <a:gd name="T72" fmla="*/ 77 w 192"/>
                <a:gd name="T73" fmla="*/ 163 h 203"/>
                <a:gd name="T74" fmla="*/ 105 w 192"/>
                <a:gd name="T75" fmla="*/ 168 h 203"/>
                <a:gd name="T76" fmla="*/ 126 w 192"/>
                <a:gd name="T77" fmla="*/ 165 h 203"/>
                <a:gd name="T78" fmla="*/ 184 w 192"/>
                <a:gd name="T79" fmla="*/ 147 h 203"/>
                <a:gd name="T80" fmla="*/ 181 w 192"/>
                <a:gd name="T81" fmla="*/ 1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 h="203">
                  <a:moveTo>
                    <a:pt x="188" y="142"/>
                  </a:moveTo>
                  <a:cubicBezTo>
                    <a:pt x="187" y="142"/>
                    <a:pt x="186" y="141"/>
                    <a:pt x="185" y="141"/>
                  </a:cubicBezTo>
                  <a:cubicBezTo>
                    <a:pt x="184" y="139"/>
                    <a:pt x="183" y="137"/>
                    <a:pt x="182" y="135"/>
                  </a:cubicBezTo>
                  <a:cubicBezTo>
                    <a:pt x="178" y="130"/>
                    <a:pt x="175" y="123"/>
                    <a:pt x="175" y="117"/>
                  </a:cubicBezTo>
                  <a:cubicBezTo>
                    <a:pt x="176" y="67"/>
                    <a:pt x="140" y="43"/>
                    <a:pt x="130" y="37"/>
                  </a:cubicBezTo>
                  <a:cubicBezTo>
                    <a:pt x="140" y="14"/>
                    <a:pt x="140" y="14"/>
                    <a:pt x="140" y="14"/>
                  </a:cubicBezTo>
                  <a:cubicBezTo>
                    <a:pt x="142" y="10"/>
                    <a:pt x="141" y="6"/>
                    <a:pt x="139" y="4"/>
                  </a:cubicBezTo>
                  <a:cubicBezTo>
                    <a:pt x="136" y="1"/>
                    <a:pt x="133" y="0"/>
                    <a:pt x="129" y="1"/>
                  </a:cubicBezTo>
                  <a:cubicBezTo>
                    <a:pt x="113" y="6"/>
                    <a:pt x="113" y="6"/>
                    <a:pt x="113" y="6"/>
                  </a:cubicBezTo>
                  <a:cubicBezTo>
                    <a:pt x="108" y="7"/>
                    <a:pt x="102" y="7"/>
                    <a:pt x="96" y="6"/>
                  </a:cubicBezTo>
                  <a:cubicBezTo>
                    <a:pt x="80" y="1"/>
                    <a:pt x="80" y="1"/>
                    <a:pt x="80" y="1"/>
                  </a:cubicBezTo>
                  <a:cubicBezTo>
                    <a:pt x="77" y="0"/>
                    <a:pt x="73" y="1"/>
                    <a:pt x="71" y="4"/>
                  </a:cubicBezTo>
                  <a:cubicBezTo>
                    <a:pt x="68" y="6"/>
                    <a:pt x="68" y="10"/>
                    <a:pt x="69" y="14"/>
                  </a:cubicBezTo>
                  <a:cubicBezTo>
                    <a:pt x="79" y="37"/>
                    <a:pt x="79" y="37"/>
                    <a:pt x="79" y="37"/>
                  </a:cubicBezTo>
                  <a:cubicBezTo>
                    <a:pt x="69" y="43"/>
                    <a:pt x="33" y="67"/>
                    <a:pt x="34" y="117"/>
                  </a:cubicBezTo>
                  <a:cubicBezTo>
                    <a:pt x="34" y="120"/>
                    <a:pt x="34" y="122"/>
                    <a:pt x="33" y="125"/>
                  </a:cubicBezTo>
                  <a:cubicBezTo>
                    <a:pt x="31" y="125"/>
                    <a:pt x="29" y="125"/>
                    <a:pt x="27" y="125"/>
                  </a:cubicBezTo>
                  <a:cubicBezTo>
                    <a:pt x="2" y="125"/>
                    <a:pt x="2" y="125"/>
                    <a:pt x="2" y="125"/>
                  </a:cubicBezTo>
                  <a:cubicBezTo>
                    <a:pt x="1" y="125"/>
                    <a:pt x="0" y="126"/>
                    <a:pt x="0" y="128"/>
                  </a:cubicBezTo>
                  <a:cubicBezTo>
                    <a:pt x="0" y="180"/>
                    <a:pt x="0" y="180"/>
                    <a:pt x="0" y="180"/>
                  </a:cubicBezTo>
                  <a:cubicBezTo>
                    <a:pt x="0" y="182"/>
                    <a:pt x="1" y="183"/>
                    <a:pt x="2" y="183"/>
                  </a:cubicBezTo>
                  <a:cubicBezTo>
                    <a:pt x="26" y="183"/>
                    <a:pt x="26" y="183"/>
                    <a:pt x="26" y="183"/>
                  </a:cubicBezTo>
                  <a:cubicBezTo>
                    <a:pt x="30" y="184"/>
                    <a:pt x="55" y="192"/>
                    <a:pt x="87" y="192"/>
                  </a:cubicBezTo>
                  <a:cubicBezTo>
                    <a:pt x="117" y="192"/>
                    <a:pt x="153" y="185"/>
                    <a:pt x="184" y="160"/>
                  </a:cubicBezTo>
                  <a:cubicBezTo>
                    <a:pt x="185" y="160"/>
                    <a:pt x="191" y="156"/>
                    <a:pt x="192" y="150"/>
                  </a:cubicBezTo>
                  <a:cubicBezTo>
                    <a:pt x="192" y="148"/>
                    <a:pt x="191" y="145"/>
                    <a:pt x="188" y="142"/>
                  </a:cubicBezTo>
                  <a:close/>
                  <a:moveTo>
                    <a:pt x="24" y="177"/>
                  </a:moveTo>
                  <a:cubicBezTo>
                    <a:pt x="5" y="177"/>
                    <a:pt x="5" y="177"/>
                    <a:pt x="5" y="177"/>
                  </a:cubicBezTo>
                  <a:cubicBezTo>
                    <a:pt x="5" y="131"/>
                    <a:pt x="5" y="131"/>
                    <a:pt x="5" y="131"/>
                  </a:cubicBezTo>
                  <a:cubicBezTo>
                    <a:pt x="24" y="131"/>
                    <a:pt x="24" y="131"/>
                    <a:pt x="24" y="131"/>
                  </a:cubicBezTo>
                  <a:lnTo>
                    <a:pt x="24" y="177"/>
                  </a:lnTo>
                  <a:close/>
                  <a:moveTo>
                    <a:pt x="74" y="11"/>
                  </a:moveTo>
                  <a:cubicBezTo>
                    <a:pt x="74" y="10"/>
                    <a:pt x="74" y="9"/>
                    <a:pt x="75" y="8"/>
                  </a:cubicBezTo>
                  <a:cubicBezTo>
                    <a:pt x="76" y="6"/>
                    <a:pt x="77" y="6"/>
                    <a:pt x="79" y="6"/>
                  </a:cubicBezTo>
                  <a:cubicBezTo>
                    <a:pt x="94" y="11"/>
                    <a:pt x="94" y="11"/>
                    <a:pt x="94" y="11"/>
                  </a:cubicBezTo>
                  <a:cubicBezTo>
                    <a:pt x="101" y="13"/>
                    <a:pt x="108" y="13"/>
                    <a:pt x="115" y="11"/>
                  </a:cubicBezTo>
                  <a:cubicBezTo>
                    <a:pt x="131" y="6"/>
                    <a:pt x="131" y="6"/>
                    <a:pt x="131" y="6"/>
                  </a:cubicBezTo>
                  <a:cubicBezTo>
                    <a:pt x="132" y="6"/>
                    <a:pt x="134" y="6"/>
                    <a:pt x="135" y="8"/>
                  </a:cubicBezTo>
                  <a:cubicBezTo>
                    <a:pt x="136" y="9"/>
                    <a:pt x="136" y="10"/>
                    <a:pt x="135" y="11"/>
                  </a:cubicBezTo>
                  <a:cubicBezTo>
                    <a:pt x="124" y="37"/>
                    <a:pt x="124" y="37"/>
                    <a:pt x="124" y="37"/>
                  </a:cubicBezTo>
                  <a:cubicBezTo>
                    <a:pt x="120" y="40"/>
                    <a:pt x="113" y="42"/>
                    <a:pt x="105" y="42"/>
                  </a:cubicBezTo>
                  <a:cubicBezTo>
                    <a:pt x="105" y="42"/>
                    <a:pt x="105" y="42"/>
                    <a:pt x="105" y="42"/>
                  </a:cubicBezTo>
                  <a:cubicBezTo>
                    <a:pt x="102" y="24"/>
                    <a:pt x="102" y="24"/>
                    <a:pt x="102" y="24"/>
                  </a:cubicBezTo>
                  <a:cubicBezTo>
                    <a:pt x="102" y="22"/>
                    <a:pt x="100" y="21"/>
                    <a:pt x="98" y="21"/>
                  </a:cubicBezTo>
                  <a:cubicBezTo>
                    <a:pt x="97" y="22"/>
                    <a:pt x="96" y="23"/>
                    <a:pt x="96" y="25"/>
                  </a:cubicBezTo>
                  <a:cubicBezTo>
                    <a:pt x="99" y="42"/>
                    <a:pt x="99" y="42"/>
                    <a:pt x="99" y="42"/>
                  </a:cubicBezTo>
                  <a:cubicBezTo>
                    <a:pt x="93" y="41"/>
                    <a:pt x="88" y="39"/>
                    <a:pt x="85" y="37"/>
                  </a:cubicBezTo>
                  <a:lnTo>
                    <a:pt x="74" y="11"/>
                  </a:lnTo>
                  <a:close/>
                  <a:moveTo>
                    <a:pt x="40" y="117"/>
                  </a:moveTo>
                  <a:cubicBezTo>
                    <a:pt x="39" y="68"/>
                    <a:pt x="74" y="46"/>
                    <a:pt x="83" y="42"/>
                  </a:cubicBezTo>
                  <a:cubicBezTo>
                    <a:pt x="88" y="46"/>
                    <a:pt x="96" y="48"/>
                    <a:pt x="105" y="48"/>
                  </a:cubicBezTo>
                  <a:cubicBezTo>
                    <a:pt x="114" y="48"/>
                    <a:pt x="122" y="46"/>
                    <a:pt x="127" y="42"/>
                  </a:cubicBezTo>
                  <a:cubicBezTo>
                    <a:pt x="135" y="46"/>
                    <a:pt x="170" y="68"/>
                    <a:pt x="170" y="117"/>
                  </a:cubicBezTo>
                  <a:cubicBezTo>
                    <a:pt x="170" y="125"/>
                    <a:pt x="172" y="132"/>
                    <a:pt x="177" y="138"/>
                  </a:cubicBezTo>
                  <a:cubicBezTo>
                    <a:pt x="178" y="139"/>
                    <a:pt x="178" y="140"/>
                    <a:pt x="179" y="142"/>
                  </a:cubicBezTo>
                  <a:cubicBezTo>
                    <a:pt x="176" y="142"/>
                    <a:pt x="173" y="144"/>
                    <a:pt x="169" y="145"/>
                  </a:cubicBezTo>
                  <a:cubicBezTo>
                    <a:pt x="161" y="149"/>
                    <a:pt x="150" y="153"/>
                    <a:pt x="135" y="157"/>
                  </a:cubicBezTo>
                  <a:cubicBezTo>
                    <a:pt x="135" y="156"/>
                    <a:pt x="135" y="155"/>
                    <a:pt x="135" y="155"/>
                  </a:cubicBezTo>
                  <a:cubicBezTo>
                    <a:pt x="135" y="149"/>
                    <a:pt x="134" y="145"/>
                    <a:pt x="131" y="142"/>
                  </a:cubicBezTo>
                  <a:cubicBezTo>
                    <a:pt x="127" y="138"/>
                    <a:pt x="122" y="139"/>
                    <a:pt x="121" y="139"/>
                  </a:cubicBezTo>
                  <a:cubicBezTo>
                    <a:pt x="95" y="139"/>
                    <a:pt x="90" y="136"/>
                    <a:pt x="85" y="133"/>
                  </a:cubicBezTo>
                  <a:cubicBezTo>
                    <a:pt x="79" y="130"/>
                    <a:pt x="72" y="126"/>
                    <a:pt x="39" y="125"/>
                  </a:cubicBezTo>
                  <a:cubicBezTo>
                    <a:pt x="40" y="123"/>
                    <a:pt x="40" y="120"/>
                    <a:pt x="40" y="117"/>
                  </a:cubicBezTo>
                  <a:close/>
                  <a:moveTo>
                    <a:pt x="181" y="156"/>
                  </a:moveTo>
                  <a:cubicBezTo>
                    <a:pt x="122" y="203"/>
                    <a:pt x="43" y="182"/>
                    <a:pt x="30" y="178"/>
                  </a:cubicBezTo>
                  <a:cubicBezTo>
                    <a:pt x="30" y="131"/>
                    <a:pt x="30" y="131"/>
                    <a:pt x="30" y="131"/>
                  </a:cubicBezTo>
                  <a:cubicBezTo>
                    <a:pt x="70" y="131"/>
                    <a:pt x="76" y="135"/>
                    <a:pt x="82" y="138"/>
                  </a:cubicBezTo>
                  <a:cubicBezTo>
                    <a:pt x="88" y="142"/>
                    <a:pt x="93" y="145"/>
                    <a:pt x="122" y="144"/>
                  </a:cubicBezTo>
                  <a:cubicBezTo>
                    <a:pt x="122" y="144"/>
                    <a:pt x="125" y="144"/>
                    <a:pt x="127" y="146"/>
                  </a:cubicBezTo>
                  <a:cubicBezTo>
                    <a:pt x="129" y="148"/>
                    <a:pt x="130" y="151"/>
                    <a:pt x="129" y="154"/>
                  </a:cubicBezTo>
                  <a:cubicBezTo>
                    <a:pt x="129" y="155"/>
                    <a:pt x="129" y="158"/>
                    <a:pt x="124" y="160"/>
                  </a:cubicBezTo>
                  <a:cubicBezTo>
                    <a:pt x="124" y="160"/>
                    <a:pt x="124" y="160"/>
                    <a:pt x="124" y="160"/>
                  </a:cubicBezTo>
                  <a:cubicBezTo>
                    <a:pt x="118" y="162"/>
                    <a:pt x="106" y="164"/>
                    <a:pt x="80" y="160"/>
                  </a:cubicBezTo>
                  <a:cubicBezTo>
                    <a:pt x="79" y="160"/>
                    <a:pt x="77" y="161"/>
                    <a:pt x="77" y="163"/>
                  </a:cubicBezTo>
                  <a:cubicBezTo>
                    <a:pt x="77" y="164"/>
                    <a:pt x="78" y="166"/>
                    <a:pt x="79" y="166"/>
                  </a:cubicBezTo>
                  <a:cubicBezTo>
                    <a:pt x="89" y="167"/>
                    <a:pt x="98" y="168"/>
                    <a:pt x="105" y="168"/>
                  </a:cubicBezTo>
                  <a:cubicBezTo>
                    <a:pt x="114" y="168"/>
                    <a:pt x="121" y="167"/>
                    <a:pt x="126" y="165"/>
                  </a:cubicBezTo>
                  <a:cubicBezTo>
                    <a:pt x="126" y="165"/>
                    <a:pt x="126" y="165"/>
                    <a:pt x="126" y="165"/>
                  </a:cubicBezTo>
                  <a:cubicBezTo>
                    <a:pt x="147" y="161"/>
                    <a:pt x="162" y="155"/>
                    <a:pt x="171" y="151"/>
                  </a:cubicBezTo>
                  <a:cubicBezTo>
                    <a:pt x="177" y="148"/>
                    <a:pt x="183" y="146"/>
                    <a:pt x="184" y="147"/>
                  </a:cubicBezTo>
                  <a:cubicBezTo>
                    <a:pt x="186" y="148"/>
                    <a:pt x="186" y="149"/>
                    <a:pt x="186" y="150"/>
                  </a:cubicBezTo>
                  <a:cubicBezTo>
                    <a:pt x="186" y="152"/>
                    <a:pt x="182" y="155"/>
                    <a:pt x="181"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sp>
          <p:nvSpPr>
            <p:cNvPr id="14" name="Oval 165"/>
            <p:cNvSpPr>
              <a:spLocks noChangeArrowheads="1"/>
            </p:cNvSpPr>
            <p:nvPr/>
          </p:nvSpPr>
          <p:spPr bwMode="auto">
            <a:xfrm>
              <a:off x="2497138" y="4659313"/>
              <a:ext cx="11113" cy="11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grpSp>
      <p:grpSp>
        <p:nvGrpSpPr>
          <p:cNvPr id="15" name="Group 14"/>
          <p:cNvGrpSpPr>
            <a:grpSpLocks noChangeAspect="1"/>
          </p:cNvGrpSpPr>
          <p:nvPr/>
        </p:nvGrpSpPr>
        <p:grpSpPr>
          <a:xfrm>
            <a:off x="647646" y="4926782"/>
            <a:ext cx="680335" cy="640080"/>
            <a:chOff x="8670522" y="4850661"/>
            <a:chExt cx="1476611" cy="1389240"/>
          </a:xfrm>
          <a:solidFill>
            <a:schemeClr val="bg1"/>
          </a:solidFill>
        </p:grpSpPr>
        <p:sp>
          <p:nvSpPr>
            <p:cNvPr id="16" name="Freeform 365"/>
            <p:cNvSpPr>
              <a:spLocks noEditPoints="1"/>
            </p:cNvSpPr>
            <p:nvPr/>
          </p:nvSpPr>
          <p:spPr bwMode="auto">
            <a:xfrm>
              <a:off x="8993804" y="5920987"/>
              <a:ext cx="192222" cy="318914"/>
            </a:xfrm>
            <a:custGeom>
              <a:avLst/>
              <a:gdLst>
                <a:gd name="T0" fmla="*/ 22 w 25"/>
                <a:gd name="T1" fmla="*/ 0 h 41"/>
                <a:gd name="T2" fmla="*/ 3 w 25"/>
                <a:gd name="T3" fmla="*/ 0 h 41"/>
                <a:gd name="T4" fmla="*/ 0 w 25"/>
                <a:gd name="T5" fmla="*/ 3 h 41"/>
                <a:gd name="T6" fmla="*/ 0 w 25"/>
                <a:gd name="T7" fmla="*/ 38 h 41"/>
                <a:gd name="T8" fmla="*/ 3 w 25"/>
                <a:gd name="T9" fmla="*/ 41 h 41"/>
                <a:gd name="T10" fmla="*/ 22 w 25"/>
                <a:gd name="T11" fmla="*/ 41 h 41"/>
                <a:gd name="T12" fmla="*/ 25 w 25"/>
                <a:gd name="T13" fmla="*/ 38 h 41"/>
                <a:gd name="T14" fmla="*/ 25 w 25"/>
                <a:gd name="T15" fmla="*/ 3 h 41"/>
                <a:gd name="T16" fmla="*/ 22 w 25"/>
                <a:gd name="T17" fmla="*/ 0 h 41"/>
                <a:gd name="T18" fmla="*/ 19 w 25"/>
                <a:gd name="T19" fmla="*/ 35 h 41"/>
                <a:gd name="T20" fmla="*/ 6 w 25"/>
                <a:gd name="T21" fmla="*/ 35 h 41"/>
                <a:gd name="T22" fmla="*/ 6 w 25"/>
                <a:gd name="T23" fmla="*/ 6 h 41"/>
                <a:gd name="T24" fmla="*/ 19 w 25"/>
                <a:gd name="T25" fmla="*/ 6 h 41"/>
                <a:gd name="T26" fmla="*/ 19 w 25"/>
                <a:gd name="T27"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41">
                  <a:moveTo>
                    <a:pt x="22" y="0"/>
                  </a:moveTo>
                  <a:cubicBezTo>
                    <a:pt x="3" y="0"/>
                    <a:pt x="3" y="0"/>
                    <a:pt x="3" y="0"/>
                  </a:cubicBezTo>
                  <a:cubicBezTo>
                    <a:pt x="1" y="0"/>
                    <a:pt x="0" y="1"/>
                    <a:pt x="0" y="3"/>
                  </a:cubicBezTo>
                  <a:cubicBezTo>
                    <a:pt x="0" y="38"/>
                    <a:pt x="0" y="38"/>
                    <a:pt x="0" y="38"/>
                  </a:cubicBezTo>
                  <a:cubicBezTo>
                    <a:pt x="0" y="40"/>
                    <a:pt x="1" y="41"/>
                    <a:pt x="3" y="41"/>
                  </a:cubicBezTo>
                  <a:cubicBezTo>
                    <a:pt x="22" y="41"/>
                    <a:pt x="22" y="41"/>
                    <a:pt x="22" y="41"/>
                  </a:cubicBezTo>
                  <a:cubicBezTo>
                    <a:pt x="24" y="41"/>
                    <a:pt x="25" y="40"/>
                    <a:pt x="25" y="38"/>
                  </a:cubicBezTo>
                  <a:cubicBezTo>
                    <a:pt x="25" y="3"/>
                    <a:pt x="25" y="3"/>
                    <a:pt x="25" y="3"/>
                  </a:cubicBezTo>
                  <a:cubicBezTo>
                    <a:pt x="25" y="1"/>
                    <a:pt x="24" y="0"/>
                    <a:pt x="22" y="0"/>
                  </a:cubicBezTo>
                  <a:close/>
                  <a:moveTo>
                    <a:pt x="19" y="35"/>
                  </a:moveTo>
                  <a:cubicBezTo>
                    <a:pt x="6" y="35"/>
                    <a:pt x="6" y="35"/>
                    <a:pt x="6" y="35"/>
                  </a:cubicBezTo>
                  <a:cubicBezTo>
                    <a:pt x="6" y="6"/>
                    <a:pt x="6" y="6"/>
                    <a:pt x="6" y="6"/>
                  </a:cubicBezTo>
                  <a:cubicBezTo>
                    <a:pt x="19" y="6"/>
                    <a:pt x="19" y="6"/>
                    <a:pt x="19" y="6"/>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sp>
          <p:nvSpPr>
            <p:cNvPr id="17" name="Freeform 366"/>
            <p:cNvSpPr>
              <a:spLocks noEditPoints="1"/>
            </p:cNvSpPr>
            <p:nvPr/>
          </p:nvSpPr>
          <p:spPr bwMode="auto">
            <a:xfrm>
              <a:off x="9954911" y="5383639"/>
              <a:ext cx="192222" cy="856259"/>
            </a:xfrm>
            <a:custGeom>
              <a:avLst/>
              <a:gdLst>
                <a:gd name="T0" fmla="*/ 23 w 25"/>
                <a:gd name="T1" fmla="*/ 0 h 111"/>
                <a:gd name="T2" fmla="*/ 3 w 25"/>
                <a:gd name="T3" fmla="*/ 0 h 111"/>
                <a:gd name="T4" fmla="*/ 0 w 25"/>
                <a:gd name="T5" fmla="*/ 3 h 111"/>
                <a:gd name="T6" fmla="*/ 0 w 25"/>
                <a:gd name="T7" fmla="*/ 108 h 111"/>
                <a:gd name="T8" fmla="*/ 3 w 25"/>
                <a:gd name="T9" fmla="*/ 111 h 111"/>
                <a:gd name="T10" fmla="*/ 23 w 25"/>
                <a:gd name="T11" fmla="*/ 111 h 111"/>
                <a:gd name="T12" fmla="*/ 25 w 25"/>
                <a:gd name="T13" fmla="*/ 108 h 111"/>
                <a:gd name="T14" fmla="*/ 25 w 25"/>
                <a:gd name="T15" fmla="*/ 3 h 111"/>
                <a:gd name="T16" fmla="*/ 23 w 25"/>
                <a:gd name="T17" fmla="*/ 0 h 111"/>
                <a:gd name="T18" fmla="*/ 20 w 25"/>
                <a:gd name="T19" fmla="*/ 105 h 111"/>
                <a:gd name="T20" fmla="*/ 6 w 25"/>
                <a:gd name="T21" fmla="*/ 105 h 111"/>
                <a:gd name="T22" fmla="*/ 6 w 25"/>
                <a:gd name="T23" fmla="*/ 6 h 111"/>
                <a:gd name="T24" fmla="*/ 20 w 25"/>
                <a:gd name="T25" fmla="*/ 6 h 111"/>
                <a:gd name="T26" fmla="*/ 20 w 25"/>
                <a:gd name="T27" fmla="*/ 10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11">
                  <a:moveTo>
                    <a:pt x="23" y="0"/>
                  </a:moveTo>
                  <a:cubicBezTo>
                    <a:pt x="3" y="0"/>
                    <a:pt x="3" y="0"/>
                    <a:pt x="3" y="0"/>
                  </a:cubicBezTo>
                  <a:cubicBezTo>
                    <a:pt x="2" y="0"/>
                    <a:pt x="0" y="1"/>
                    <a:pt x="0" y="3"/>
                  </a:cubicBezTo>
                  <a:cubicBezTo>
                    <a:pt x="0" y="108"/>
                    <a:pt x="0" y="108"/>
                    <a:pt x="0" y="108"/>
                  </a:cubicBezTo>
                  <a:cubicBezTo>
                    <a:pt x="0" y="110"/>
                    <a:pt x="2" y="111"/>
                    <a:pt x="3" y="111"/>
                  </a:cubicBezTo>
                  <a:cubicBezTo>
                    <a:pt x="23" y="111"/>
                    <a:pt x="23" y="111"/>
                    <a:pt x="23" y="111"/>
                  </a:cubicBezTo>
                  <a:cubicBezTo>
                    <a:pt x="24" y="111"/>
                    <a:pt x="25" y="110"/>
                    <a:pt x="25" y="108"/>
                  </a:cubicBezTo>
                  <a:cubicBezTo>
                    <a:pt x="25" y="3"/>
                    <a:pt x="25" y="3"/>
                    <a:pt x="25" y="3"/>
                  </a:cubicBezTo>
                  <a:cubicBezTo>
                    <a:pt x="25" y="1"/>
                    <a:pt x="24" y="0"/>
                    <a:pt x="23" y="0"/>
                  </a:cubicBezTo>
                  <a:close/>
                  <a:moveTo>
                    <a:pt x="20" y="105"/>
                  </a:moveTo>
                  <a:cubicBezTo>
                    <a:pt x="6" y="105"/>
                    <a:pt x="6" y="105"/>
                    <a:pt x="6" y="105"/>
                  </a:cubicBezTo>
                  <a:cubicBezTo>
                    <a:pt x="6" y="6"/>
                    <a:pt x="6" y="6"/>
                    <a:pt x="6" y="6"/>
                  </a:cubicBezTo>
                  <a:cubicBezTo>
                    <a:pt x="20" y="6"/>
                    <a:pt x="20" y="6"/>
                    <a:pt x="20" y="6"/>
                  </a:cubicBezTo>
                  <a:lnTo>
                    <a:pt x="2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sp>
          <p:nvSpPr>
            <p:cNvPr id="18" name="Freeform 367"/>
            <p:cNvSpPr>
              <a:spLocks noEditPoints="1"/>
            </p:cNvSpPr>
            <p:nvPr/>
          </p:nvSpPr>
          <p:spPr bwMode="auto">
            <a:xfrm>
              <a:off x="9640367" y="5584598"/>
              <a:ext cx="192222" cy="655301"/>
            </a:xfrm>
            <a:custGeom>
              <a:avLst/>
              <a:gdLst>
                <a:gd name="T0" fmla="*/ 22 w 25"/>
                <a:gd name="T1" fmla="*/ 0 h 85"/>
                <a:gd name="T2" fmla="*/ 2 w 25"/>
                <a:gd name="T3" fmla="*/ 0 h 85"/>
                <a:gd name="T4" fmla="*/ 0 w 25"/>
                <a:gd name="T5" fmla="*/ 3 h 85"/>
                <a:gd name="T6" fmla="*/ 0 w 25"/>
                <a:gd name="T7" fmla="*/ 82 h 85"/>
                <a:gd name="T8" fmla="*/ 2 w 25"/>
                <a:gd name="T9" fmla="*/ 85 h 85"/>
                <a:gd name="T10" fmla="*/ 22 w 25"/>
                <a:gd name="T11" fmla="*/ 85 h 85"/>
                <a:gd name="T12" fmla="*/ 25 w 25"/>
                <a:gd name="T13" fmla="*/ 82 h 85"/>
                <a:gd name="T14" fmla="*/ 25 w 25"/>
                <a:gd name="T15" fmla="*/ 3 h 85"/>
                <a:gd name="T16" fmla="*/ 22 w 25"/>
                <a:gd name="T17" fmla="*/ 0 h 85"/>
                <a:gd name="T18" fmla="*/ 19 w 25"/>
                <a:gd name="T19" fmla="*/ 79 h 85"/>
                <a:gd name="T20" fmla="*/ 5 w 25"/>
                <a:gd name="T21" fmla="*/ 79 h 85"/>
                <a:gd name="T22" fmla="*/ 5 w 25"/>
                <a:gd name="T23" fmla="*/ 6 h 85"/>
                <a:gd name="T24" fmla="*/ 19 w 25"/>
                <a:gd name="T25" fmla="*/ 6 h 85"/>
                <a:gd name="T26" fmla="*/ 19 w 25"/>
                <a:gd name="T2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85">
                  <a:moveTo>
                    <a:pt x="22" y="0"/>
                  </a:moveTo>
                  <a:cubicBezTo>
                    <a:pt x="2" y="0"/>
                    <a:pt x="2" y="0"/>
                    <a:pt x="2" y="0"/>
                  </a:cubicBezTo>
                  <a:cubicBezTo>
                    <a:pt x="1" y="0"/>
                    <a:pt x="0" y="2"/>
                    <a:pt x="0" y="3"/>
                  </a:cubicBezTo>
                  <a:cubicBezTo>
                    <a:pt x="0" y="82"/>
                    <a:pt x="0" y="82"/>
                    <a:pt x="0" y="82"/>
                  </a:cubicBezTo>
                  <a:cubicBezTo>
                    <a:pt x="0" y="84"/>
                    <a:pt x="1" y="85"/>
                    <a:pt x="2" y="85"/>
                  </a:cubicBezTo>
                  <a:cubicBezTo>
                    <a:pt x="22" y="85"/>
                    <a:pt x="22" y="85"/>
                    <a:pt x="22" y="85"/>
                  </a:cubicBezTo>
                  <a:cubicBezTo>
                    <a:pt x="23" y="85"/>
                    <a:pt x="25" y="84"/>
                    <a:pt x="25" y="82"/>
                  </a:cubicBezTo>
                  <a:cubicBezTo>
                    <a:pt x="25" y="3"/>
                    <a:pt x="25" y="3"/>
                    <a:pt x="25" y="3"/>
                  </a:cubicBezTo>
                  <a:cubicBezTo>
                    <a:pt x="25" y="2"/>
                    <a:pt x="23" y="0"/>
                    <a:pt x="22" y="0"/>
                  </a:cubicBezTo>
                  <a:close/>
                  <a:moveTo>
                    <a:pt x="19" y="79"/>
                  </a:moveTo>
                  <a:cubicBezTo>
                    <a:pt x="5" y="79"/>
                    <a:pt x="5" y="79"/>
                    <a:pt x="5" y="79"/>
                  </a:cubicBezTo>
                  <a:cubicBezTo>
                    <a:pt x="5" y="6"/>
                    <a:pt x="5" y="6"/>
                    <a:pt x="5" y="6"/>
                  </a:cubicBezTo>
                  <a:cubicBezTo>
                    <a:pt x="19" y="6"/>
                    <a:pt x="19" y="6"/>
                    <a:pt x="19" y="6"/>
                  </a:cubicBezTo>
                  <a:lnTo>
                    <a:pt x="19"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sp>
          <p:nvSpPr>
            <p:cNvPr id="19" name="Freeform 368"/>
            <p:cNvSpPr>
              <a:spLocks noEditPoints="1"/>
            </p:cNvSpPr>
            <p:nvPr/>
          </p:nvSpPr>
          <p:spPr bwMode="auto">
            <a:xfrm>
              <a:off x="9317085" y="5746240"/>
              <a:ext cx="192222" cy="493661"/>
            </a:xfrm>
            <a:custGeom>
              <a:avLst/>
              <a:gdLst>
                <a:gd name="T0" fmla="*/ 22 w 25"/>
                <a:gd name="T1" fmla="*/ 0 h 64"/>
                <a:gd name="T2" fmla="*/ 3 w 25"/>
                <a:gd name="T3" fmla="*/ 0 h 64"/>
                <a:gd name="T4" fmla="*/ 0 w 25"/>
                <a:gd name="T5" fmla="*/ 3 h 64"/>
                <a:gd name="T6" fmla="*/ 0 w 25"/>
                <a:gd name="T7" fmla="*/ 61 h 64"/>
                <a:gd name="T8" fmla="*/ 3 w 25"/>
                <a:gd name="T9" fmla="*/ 64 h 64"/>
                <a:gd name="T10" fmla="*/ 22 w 25"/>
                <a:gd name="T11" fmla="*/ 64 h 64"/>
                <a:gd name="T12" fmla="*/ 25 w 25"/>
                <a:gd name="T13" fmla="*/ 61 h 64"/>
                <a:gd name="T14" fmla="*/ 25 w 25"/>
                <a:gd name="T15" fmla="*/ 3 h 64"/>
                <a:gd name="T16" fmla="*/ 22 w 25"/>
                <a:gd name="T17" fmla="*/ 0 h 64"/>
                <a:gd name="T18" fmla="*/ 19 w 25"/>
                <a:gd name="T19" fmla="*/ 58 h 64"/>
                <a:gd name="T20" fmla="*/ 6 w 25"/>
                <a:gd name="T21" fmla="*/ 58 h 64"/>
                <a:gd name="T22" fmla="*/ 6 w 25"/>
                <a:gd name="T23" fmla="*/ 6 h 64"/>
                <a:gd name="T24" fmla="*/ 19 w 25"/>
                <a:gd name="T25" fmla="*/ 6 h 64"/>
                <a:gd name="T26" fmla="*/ 19 w 25"/>
                <a:gd name="T27"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64">
                  <a:moveTo>
                    <a:pt x="22" y="0"/>
                  </a:moveTo>
                  <a:cubicBezTo>
                    <a:pt x="3" y="0"/>
                    <a:pt x="3" y="0"/>
                    <a:pt x="3" y="0"/>
                  </a:cubicBezTo>
                  <a:cubicBezTo>
                    <a:pt x="1" y="0"/>
                    <a:pt x="0" y="1"/>
                    <a:pt x="0" y="3"/>
                  </a:cubicBezTo>
                  <a:cubicBezTo>
                    <a:pt x="0" y="61"/>
                    <a:pt x="0" y="61"/>
                    <a:pt x="0" y="61"/>
                  </a:cubicBezTo>
                  <a:cubicBezTo>
                    <a:pt x="0" y="63"/>
                    <a:pt x="1" y="64"/>
                    <a:pt x="3" y="64"/>
                  </a:cubicBezTo>
                  <a:cubicBezTo>
                    <a:pt x="22" y="64"/>
                    <a:pt x="22" y="64"/>
                    <a:pt x="22" y="64"/>
                  </a:cubicBezTo>
                  <a:cubicBezTo>
                    <a:pt x="24" y="64"/>
                    <a:pt x="25" y="63"/>
                    <a:pt x="25" y="61"/>
                  </a:cubicBezTo>
                  <a:cubicBezTo>
                    <a:pt x="25" y="3"/>
                    <a:pt x="25" y="3"/>
                    <a:pt x="25" y="3"/>
                  </a:cubicBezTo>
                  <a:cubicBezTo>
                    <a:pt x="25" y="1"/>
                    <a:pt x="24" y="0"/>
                    <a:pt x="22" y="0"/>
                  </a:cubicBezTo>
                  <a:close/>
                  <a:moveTo>
                    <a:pt x="19" y="58"/>
                  </a:moveTo>
                  <a:cubicBezTo>
                    <a:pt x="6" y="58"/>
                    <a:pt x="6" y="58"/>
                    <a:pt x="6" y="58"/>
                  </a:cubicBezTo>
                  <a:cubicBezTo>
                    <a:pt x="6" y="6"/>
                    <a:pt x="6" y="6"/>
                    <a:pt x="6" y="6"/>
                  </a:cubicBezTo>
                  <a:cubicBezTo>
                    <a:pt x="19" y="6"/>
                    <a:pt x="19" y="6"/>
                    <a:pt x="19" y="6"/>
                  </a:cubicBezTo>
                  <a:lnTo>
                    <a:pt x="1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sp>
          <p:nvSpPr>
            <p:cNvPr id="20" name="Freeform 369"/>
            <p:cNvSpPr>
              <a:spLocks noEditPoints="1"/>
            </p:cNvSpPr>
            <p:nvPr/>
          </p:nvSpPr>
          <p:spPr bwMode="auto">
            <a:xfrm>
              <a:off x="8670522" y="6008360"/>
              <a:ext cx="200959" cy="231541"/>
            </a:xfrm>
            <a:custGeom>
              <a:avLst/>
              <a:gdLst>
                <a:gd name="T0" fmla="*/ 23 w 26"/>
                <a:gd name="T1" fmla="*/ 0 h 30"/>
                <a:gd name="T2" fmla="*/ 3 w 26"/>
                <a:gd name="T3" fmla="*/ 0 h 30"/>
                <a:gd name="T4" fmla="*/ 0 w 26"/>
                <a:gd name="T5" fmla="*/ 3 h 30"/>
                <a:gd name="T6" fmla="*/ 0 w 26"/>
                <a:gd name="T7" fmla="*/ 27 h 30"/>
                <a:gd name="T8" fmla="*/ 3 w 26"/>
                <a:gd name="T9" fmla="*/ 30 h 30"/>
                <a:gd name="T10" fmla="*/ 23 w 26"/>
                <a:gd name="T11" fmla="*/ 30 h 30"/>
                <a:gd name="T12" fmla="*/ 26 w 26"/>
                <a:gd name="T13" fmla="*/ 27 h 30"/>
                <a:gd name="T14" fmla="*/ 26 w 26"/>
                <a:gd name="T15" fmla="*/ 3 h 30"/>
                <a:gd name="T16" fmla="*/ 23 w 26"/>
                <a:gd name="T17" fmla="*/ 0 h 30"/>
                <a:gd name="T18" fmla="*/ 20 w 26"/>
                <a:gd name="T19" fmla="*/ 24 h 30"/>
                <a:gd name="T20" fmla="*/ 6 w 26"/>
                <a:gd name="T21" fmla="*/ 24 h 30"/>
                <a:gd name="T22" fmla="*/ 6 w 26"/>
                <a:gd name="T23" fmla="*/ 6 h 30"/>
                <a:gd name="T24" fmla="*/ 20 w 26"/>
                <a:gd name="T25" fmla="*/ 6 h 30"/>
                <a:gd name="T26" fmla="*/ 20 w 26"/>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0">
                  <a:moveTo>
                    <a:pt x="23" y="0"/>
                  </a:moveTo>
                  <a:cubicBezTo>
                    <a:pt x="3" y="0"/>
                    <a:pt x="3" y="0"/>
                    <a:pt x="3" y="0"/>
                  </a:cubicBezTo>
                  <a:cubicBezTo>
                    <a:pt x="2" y="0"/>
                    <a:pt x="0" y="2"/>
                    <a:pt x="0" y="3"/>
                  </a:cubicBezTo>
                  <a:cubicBezTo>
                    <a:pt x="0" y="27"/>
                    <a:pt x="0" y="27"/>
                    <a:pt x="0" y="27"/>
                  </a:cubicBezTo>
                  <a:cubicBezTo>
                    <a:pt x="0" y="29"/>
                    <a:pt x="2" y="30"/>
                    <a:pt x="3" y="30"/>
                  </a:cubicBezTo>
                  <a:cubicBezTo>
                    <a:pt x="23" y="30"/>
                    <a:pt x="23" y="30"/>
                    <a:pt x="23" y="30"/>
                  </a:cubicBezTo>
                  <a:cubicBezTo>
                    <a:pt x="24" y="30"/>
                    <a:pt x="26" y="29"/>
                    <a:pt x="26" y="27"/>
                  </a:cubicBezTo>
                  <a:cubicBezTo>
                    <a:pt x="26" y="3"/>
                    <a:pt x="26" y="3"/>
                    <a:pt x="26" y="3"/>
                  </a:cubicBezTo>
                  <a:cubicBezTo>
                    <a:pt x="26" y="2"/>
                    <a:pt x="24" y="0"/>
                    <a:pt x="23" y="0"/>
                  </a:cubicBezTo>
                  <a:close/>
                  <a:moveTo>
                    <a:pt x="20" y="24"/>
                  </a:moveTo>
                  <a:cubicBezTo>
                    <a:pt x="6" y="24"/>
                    <a:pt x="6" y="24"/>
                    <a:pt x="6" y="24"/>
                  </a:cubicBezTo>
                  <a:cubicBezTo>
                    <a:pt x="6" y="6"/>
                    <a:pt x="6" y="6"/>
                    <a:pt x="6" y="6"/>
                  </a:cubicBezTo>
                  <a:cubicBezTo>
                    <a:pt x="20" y="6"/>
                    <a:pt x="20" y="6"/>
                    <a:pt x="20" y="6"/>
                  </a:cubicBezTo>
                  <a:lnTo>
                    <a:pt x="2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sp>
          <p:nvSpPr>
            <p:cNvPr id="21" name="Freeform 370"/>
            <p:cNvSpPr>
              <a:spLocks noEditPoints="1"/>
            </p:cNvSpPr>
            <p:nvPr/>
          </p:nvSpPr>
          <p:spPr bwMode="auto">
            <a:xfrm>
              <a:off x="8670522" y="4850661"/>
              <a:ext cx="1476611" cy="926158"/>
            </a:xfrm>
            <a:custGeom>
              <a:avLst/>
              <a:gdLst>
                <a:gd name="T0" fmla="*/ 190 w 192"/>
                <a:gd name="T1" fmla="*/ 0 h 120"/>
                <a:gd name="T2" fmla="*/ 149 w 192"/>
                <a:gd name="T3" fmla="*/ 0 h 120"/>
                <a:gd name="T4" fmla="*/ 146 w 192"/>
                <a:gd name="T5" fmla="*/ 2 h 120"/>
                <a:gd name="T6" fmla="*/ 147 w 192"/>
                <a:gd name="T7" fmla="*/ 5 h 120"/>
                <a:gd name="T8" fmla="*/ 156 w 192"/>
                <a:gd name="T9" fmla="*/ 14 h 120"/>
                <a:gd name="T10" fmla="*/ 156 w 192"/>
                <a:gd name="T11" fmla="*/ 18 h 120"/>
                <a:gd name="T12" fmla="*/ 8 w 192"/>
                <a:gd name="T13" fmla="*/ 96 h 120"/>
                <a:gd name="T14" fmla="*/ 0 w 192"/>
                <a:gd name="T15" fmla="*/ 105 h 120"/>
                <a:gd name="T16" fmla="*/ 0 w 192"/>
                <a:gd name="T17" fmla="*/ 112 h 120"/>
                <a:gd name="T18" fmla="*/ 3 w 192"/>
                <a:gd name="T19" fmla="*/ 118 h 120"/>
                <a:gd name="T20" fmla="*/ 9 w 192"/>
                <a:gd name="T21" fmla="*/ 120 h 120"/>
                <a:gd name="T22" fmla="*/ 10 w 192"/>
                <a:gd name="T23" fmla="*/ 120 h 120"/>
                <a:gd name="T24" fmla="*/ 173 w 192"/>
                <a:gd name="T25" fmla="*/ 36 h 120"/>
                <a:gd name="T26" fmla="*/ 175 w 192"/>
                <a:gd name="T27" fmla="*/ 35 h 120"/>
                <a:gd name="T28" fmla="*/ 177 w 192"/>
                <a:gd name="T29" fmla="*/ 35 h 120"/>
                <a:gd name="T30" fmla="*/ 187 w 192"/>
                <a:gd name="T31" fmla="*/ 46 h 120"/>
                <a:gd name="T32" fmla="*/ 191 w 192"/>
                <a:gd name="T33" fmla="*/ 46 h 120"/>
                <a:gd name="T34" fmla="*/ 192 w 192"/>
                <a:gd name="T35" fmla="*/ 44 h 120"/>
                <a:gd name="T36" fmla="*/ 192 w 192"/>
                <a:gd name="T37" fmla="*/ 3 h 120"/>
                <a:gd name="T38" fmla="*/ 190 w 192"/>
                <a:gd name="T39" fmla="*/ 0 h 120"/>
                <a:gd name="T40" fmla="*/ 187 w 192"/>
                <a:gd name="T41" fmla="*/ 37 h 120"/>
                <a:gd name="T42" fmla="*/ 181 w 192"/>
                <a:gd name="T43" fmla="*/ 31 h 120"/>
                <a:gd name="T44" fmla="*/ 175 w 192"/>
                <a:gd name="T45" fmla="*/ 29 h 120"/>
                <a:gd name="T46" fmla="*/ 169 w 192"/>
                <a:gd name="T47" fmla="*/ 32 h 120"/>
                <a:gd name="T48" fmla="*/ 9 w 192"/>
                <a:gd name="T49" fmla="*/ 115 h 120"/>
                <a:gd name="T50" fmla="*/ 7 w 192"/>
                <a:gd name="T51" fmla="*/ 114 h 120"/>
                <a:gd name="T52" fmla="*/ 6 w 192"/>
                <a:gd name="T53" fmla="*/ 112 h 120"/>
                <a:gd name="T54" fmla="*/ 6 w 192"/>
                <a:gd name="T55" fmla="*/ 105 h 120"/>
                <a:gd name="T56" fmla="*/ 9 w 192"/>
                <a:gd name="T57" fmla="*/ 102 h 120"/>
                <a:gd name="T58" fmla="*/ 161 w 192"/>
                <a:gd name="T59" fmla="*/ 22 h 120"/>
                <a:gd name="T60" fmla="*/ 160 w 192"/>
                <a:gd name="T61" fmla="*/ 10 h 120"/>
                <a:gd name="T62" fmla="*/ 156 w 192"/>
                <a:gd name="T63" fmla="*/ 6 h 120"/>
                <a:gd name="T64" fmla="*/ 187 w 192"/>
                <a:gd name="T65" fmla="*/ 6 h 120"/>
                <a:gd name="T66" fmla="*/ 187 w 192"/>
                <a:gd name="T67" fmla="*/ 3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20">
                  <a:moveTo>
                    <a:pt x="190" y="0"/>
                  </a:moveTo>
                  <a:cubicBezTo>
                    <a:pt x="149" y="0"/>
                    <a:pt x="149" y="0"/>
                    <a:pt x="149" y="0"/>
                  </a:cubicBezTo>
                  <a:cubicBezTo>
                    <a:pt x="148" y="0"/>
                    <a:pt x="147" y="0"/>
                    <a:pt x="146" y="2"/>
                  </a:cubicBezTo>
                  <a:cubicBezTo>
                    <a:pt x="146" y="3"/>
                    <a:pt x="146" y="4"/>
                    <a:pt x="147" y="5"/>
                  </a:cubicBezTo>
                  <a:cubicBezTo>
                    <a:pt x="156" y="14"/>
                    <a:pt x="156" y="14"/>
                    <a:pt x="156" y="14"/>
                  </a:cubicBezTo>
                  <a:cubicBezTo>
                    <a:pt x="157" y="15"/>
                    <a:pt x="157" y="17"/>
                    <a:pt x="156" y="18"/>
                  </a:cubicBezTo>
                  <a:cubicBezTo>
                    <a:pt x="103" y="76"/>
                    <a:pt x="35" y="92"/>
                    <a:pt x="8" y="96"/>
                  </a:cubicBezTo>
                  <a:cubicBezTo>
                    <a:pt x="3" y="97"/>
                    <a:pt x="0" y="100"/>
                    <a:pt x="0" y="105"/>
                  </a:cubicBezTo>
                  <a:cubicBezTo>
                    <a:pt x="0" y="112"/>
                    <a:pt x="0" y="112"/>
                    <a:pt x="0" y="112"/>
                  </a:cubicBezTo>
                  <a:cubicBezTo>
                    <a:pt x="0" y="114"/>
                    <a:pt x="1" y="117"/>
                    <a:pt x="3" y="118"/>
                  </a:cubicBezTo>
                  <a:cubicBezTo>
                    <a:pt x="5" y="120"/>
                    <a:pt x="7" y="120"/>
                    <a:pt x="9" y="120"/>
                  </a:cubicBezTo>
                  <a:cubicBezTo>
                    <a:pt x="10" y="120"/>
                    <a:pt x="10" y="120"/>
                    <a:pt x="10" y="120"/>
                  </a:cubicBezTo>
                  <a:cubicBezTo>
                    <a:pt x="33" y="117"/>
                    <a:pt x="113" y="103"/>
                    <a:pt x="173" y="36"/>
                  </a:cubicBezTo>
                  <a:cubicBezTo>
                    <a:pt x="173" y="35"/>
                    <a:pt x="174" y="35"/>
                    <a:pt x="175" y="35"/>
                  </a:cubicBezTo>
                  <a:cubicBezTo>
                    <a:pt x="176" y="35"/>
                    <a:pt x="177" y="35"/>
                    <a:pt x="177" y="35"/>
                  </a:cubicBezTo>
                  <a:cubicBezTo>
                    <a:pt x="187" y="46"/>
                    <a:pt x="187" y="46"/>
                    <a:pt x="187" y="46"/>
                  </a:cubicBezTo>
                  <a:cubicBezTo>
                    <a:pt x="188" y="47"/>
                    <a:pt x="190" y="47"/>
                    <a:pt x="191" y="46"/>
                  </a:cubicBezTo>
                  <a:cubicBezTo>
                    <a:pt x="192" y="46"/>
                    <a:pt x="192" y="45"/>
                    <a:pt x="192" y="44"/>
                  </a:cubicBezTo>
                  <a:cubicBezTo>
                    <a:pt x="192" y="3"/>
                    <a:pt x="192" y="3"/>
                    <a:pt x="192" y="3"/>
                  </a:cubicBezTo>
                  <a:cubicBezTo>
                    <a:pt x="192" y="1"/>
                    <a:pt x="191" y="0"/>
                    <a:pt x="190" y="0"/>
                  </a:cubicBezTo>
                  <a:close/>
                  <a:moveTo>
                    <a:pt x="187" y="37"/>
                  </a:moveTo>
                  <a:cubicBezTo>
                    <a:pt x="181" y="31"/>
                    <a:pt x="181" y="31"/>
                    <a:pt x="181" y="31"/>
                  </a:cubicBezTo>
                  <a:cubicBezTo>
                    <a:pt x="180" y="30"/>
                    <a:pt x="177" y="29"/>
                    <a:pt x="175" y="29"/>
                  </a:cubicBezTo>
                  <a:cubicBezTo>
                    <a:pt x="172" y="29"/>
                    <a:pt x="170" y="30"/>
                    <a:pt x="169" y="32"/>
                  </a:cubicBezTo>
                  <a:cubicBezTo>
                    <a:pt x="110" y="98"/>
                    <a:pt x="32" y="112"/>
                    <a:pt x="9" y="115"/>
                  </a:cubicBezTo>
                  <a:cubicBezTo>
                    <a:pt x="9" y="115"/>
                    <a:pt x="8" y="114"/>
                    <a:pt x="7" y="114"/>
                  </a:cubicBezTo>
                  <a:cubicBezTo>
                    <a:pt x="7" y="113"/>
                    <a:pt x="6" y="113"/>
                    <a:pt x="6" y="112"/>
                  </a:cubicBezTo>
                  <a:cubicBezTo>
                    <a:pt x="6" y="105"/>
                    <a:pt x="6" y="105"/>
                    <a:pt x="6" y="105"/>
                  </a:cubicBezTo>
                  <a:cubicBezTo>
                    <a:pt x="6" y="103"/>
                    <a:pt x="7" y="102"/>
                    <a:pt x="9" y="102"/>
                  </a:cubicBezTo>
                  <a:cubicBezTo>
                    <a:pt x="36" y="97"/>
                    <a:pt x="106" y="81"/>
                    <a:pt x="161" y="22"/>
                  </a:cubicBezTo>
                  <a:cubicBezTo>
                    <a:pt x="164" y="19"/>
                    <a:pt x="164" y="14"/>
                    <a:pt x="160" y="10"/>
                  </a:cubicBezTo>
                  <a:cubicBezTo>
                    <a:pt x="156" y="6"/>
                    <a:pt x="156" y="6"/>
                    <a:pt x="156" y="6"/>
                  </a:cubicBezTo>
                  <a:cubicBezTo>
                    <a:pt x="187" y="6"/>
                    <a:pt x="187" y="6"/>
                    <a:pt x="187" y="6"/>
                  </a:cubicBezTo>
                  <a:lnTo>
                    <a:pt x="18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grpSp>
          <p:nvGrpSpPr>
            <p:cNvPr id="22" name="Group 21"/>
            <p:cNvGrpSpPr/>
            <p:nvPr/>
          </p:nvGrpSpPr>
          <p:grpSpPr>
            <a:xfrm>
              <a:off x="8670522" y="4850661"/>
              <a:ext cx="546085" cy="550452"/>
              <a:chOff x="8670522" y="4850661"/>
              <a:chExt cx="546085" cy="550452"/>
            </a:xfrm>
            <a:grpFill/>
          </p:grpSpPr>
          <p:sp>
            <p:nvSpPr>
              <p:cNvPr id="23" name="Freeform 371"/>
              <p:cNvSpPr>
                <a:spLocks noEditPoints="1"/>
              </p:cNvSpPr>
              <p:nvPr/>
            </p:nvSpPr>
            <p:spPr bwMode="auto">
              <a:xfrm>
                <a:off x="8670522" y="4850661"/>
                <a:ext cx="546085" cy="550452"/>
              </a:xfrm>
              <a:custGeom>
                <a:avLst/>
                <a:gdLst>
                  <a:gd name="T0" fmla="*/ 36 w 71"/>
                  <a:gd name="T1" fmla="*/ 71 h 71"/>
                  <a:gd name="T2" fmla="*/ 71 w 71"/>
                  <a:gd name="T3" fmla="*/ 35 h 71"/>
                  <a:gd name="T4" fmla="*/ 36 w 71"/>
                  <a:gd name="T5" fmla="*/ 0 h 71"/>
                  <a:gd name="T6" fmla="*/ 0 w 71"/>
                  <a:gd name="T7" fmla="*/ 35 h 71"/>
                  <a:gd name="T8" fmla="*/ 36 w 71"/>
                  <a:gd name="T9" fmla="*/ 71 h 71"/>
                  <a:gd name="T10" fmla="*/ 36 w 71"/>
                  <a:gd name="T11" fmla="*/ 6 h 71"/>
                  <a:gd name="T12" fmla="*/ 66 w 71"/>
                  <a:gd name="T13" fmla="*/ 35 h 71"/>
                  <a:gd name="T14" fmla="*/ 36 w 71"/>
                  <a:gd name="T15" fmla="*/ 65 h 71"/>
                  <a:gd name="T16" fmla="*/ 6 w 71"/>
                  <a:gd name="T17" fmla="*/ 35 h 71"/>
                  <a:gd name="T18" fmla="*/ 36 w 71"/>
                  <a:gd name="T1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71">
                    <a:moveTo>
                      <a:pt x="36" y="71"/>
                    </a:moveTo>
                    <a:cubicBezTo>
                      <a:pt x="55" y="71"/>
                      <a:pt x="71" y="55"/>
                      <a:pt x="71" y="35"/>
                    </a:cubicBezTo>
                    <a:cubicBezTo>
                      <a:pt x="71" y="16"/>
                      <a:pt x="55" y="0"/>
                      <a:pt x="36" y="0"/>
                    </a:cubicBezTo>
                    <a:cubicBezTo>
                      <a:pt x="16" y="0"/>
                      <a:pt x="0" y="16"/>
                      <a:pt x="0" y="35"/>
                    </a:cubicBezTo>
                    <a:cubicBezTo>
                      <a:pt x="0" y="55"/>
                      <a:pt x="16" y="71"/>
                      <a:pt x="36" y="71"/>
                    </a:cubicBezTo>
                    <a:close/>
                    <a:moveTo>
                      <a:pt x="36" y="6"/>
                    </a:moveTo>
                    <a:cubicBezTo>
                      <a:pt x="52" y="6"/>
                      <a:pt x="66" y="19"/>
                      <a:pt x="66" y="35"/>
                    </a:cubicBezTo>
                    <a:cubicBezTo>
                      <a:pt x="66" y="52"/>
                      <a:pt x="52" y="65"/>
                      <a:pt x="36" y="65"/>
                    </a:cubicBezTo>
                    <a:cubicBezTo>
                      <a:pt x="20" y="65"/>
                      <a:pt x="6" y="52"/>
                      <a:pt x="6" y="35"/>
                    </a:cubicBezTo>
                    <a:cubicBezTo>
                      <a:pt x="6" y="19"/>
                      <a:pt x="20" y="6"/>
                      <a:pt x="3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sp>
            <p:nvSpPr>
              <p:cNvPr id="24" name="Freeform 372"/>
              <p:cNvSpPr>
                <a:spLocks/>
              </p:cNvSpPr>
              <p:nvPr/>
            </p:nvSpPr>
            <p:spPr bwMode="auto">
              <a:xfrm>
                <a:off x="8854006" y="4938034"/>
                <a:ext cx="183484" cy="366968"/>
              </a:xfrm>
              <a:custGeom>
                <a:avLst/>
                <a:gdLst>
                  <a:gd name="T0" fmla="*/ 12 w 24"/>
                  <a:gd name="T1" fmla="*/ 27 h 48"/>
                  <a:gd name="T2" fmla="*/ 18 w 24"/>
                  <a:gd name="T3" fmla="*/ 33 h 48"/>
                  <a:gd name="T4" fmla="*/ 12 w 24"/>
                  <a:gd name="T5" fmla="*/ 38 h 48"/>
                  <a:gd name="T6" fmla="*/ 6 w 24"/>
                  <a:gd name="T7" fmla="*/ 34 h 48"/>
                  <a:gd name="T8" fmla="*/ 2 w 24"/>
                  <a:gd name="T9" fmla="*/ 33 h 48"/>
                  <a:gd name="T10" fmla="*/ 1 w 24"/>
                  <a:gd name="T11" fmla="*/ 37 h 48"/>
                  <a:gd name="T12" fmla="*/ 9 w 24"/>
                  <a:gd name="T13" fmla="*/ 44 h 48"/>
                  <a:gd name="T14" fmla="*/ 9 w 24"/>
                  <a:gd name="T15" fmla="*/ 46 h 48"/>
                  <a:gd name="T16" fmla="*/ 12 w 24"/>
                  <a:gd name="T17" fmla="*/ 48 h 48"/>
                  <a:gd name="T18" fmla="*/ 15 w 24"/>
                  <a:gd name="T19" fmla="*/ 46 h 48"/>
                  <a:gd name="T20" fmla="*/ 15 w 24"/>
                  <a:gd name="T21" fmla="*/ 44 h 48"/>
                  <a:gd name="T22" fmla="*/ 24 w 24"/>
                  <a:gd name="T23" fmla="*/ 33 h 48"/>
                  <a:gd name="T24" fmla="*/ 12 w 24"/>
                  <a:gd name="T25" fmla="*/ 21 h 48"/>
                  <a:gd name="T26" fmla="*/ 6 w 24"/>
                  <a:gd name="T27" fmla="*/ 16 h 48"/>
                  <a:gd name="T28" fmla="*/ 12 w 24"/>
                  <a:gd name="T29" fmla="*/ 10 h 48"/>
                  <a:gd name="T30" fmla="*/ 18 w 24"/>
                  <a:gd name="T31" fmla="*/ 14 h 48"/>
                  <a:gd name="T32" fmla="*/ 22 w 24"/>
                  <a:gd name="T33" fmla="*/ 16 h 48"/>
                  <a:gd name="T34" fmla="*/ 23 w 24"/>
                  <a:gd name="T35" fmla="*/ 12 h 48"/>
                  <a:gd name="T36" fmla="*/ 15 w 24"/>
                  <a:gd name="T37" fmla="*/ 5 h 48"/>
                  <a:gd name="T38" fmla="*/ 15 w 24"/>
                  <a:gd name="T39" fmla="*/ 3 h 48"/>
                  <a:gd name="T40" fmla="*/ 12 w 24"/>
                  <a:gd name="T41" fmla="*/ 0 h 48"/>
                  <a:gd name="T42" fmla="*/ 9 w 24"/>
                  <a:gd name="T43" fmla="*/ 3 h 48"/>
                  <a:gd name="T44" fmla="*/ 9 w 24"/>
                  <a:gd name="T45" fmla="*/ 5 h 48"/>
                  <a:gd name="T46" fmla="*/ 0 w 24"/>
                  <a:gd name="T47" fmla="*/ 16 h 48"/>
                  <a:gd name="T48" fmla="*/ 12 w 24"/>
                  <a:gd name="T49"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8">
                    <a:moveTo>
                      <a:pt x="12" y="27"/>
                    </a:moveTo>
                    <a:cubicBezTo>
                      <a:pt x="16" y="27"/>
                      <a:pt x="18" y="29"/>
                      <a:pt x="18" y="33"/>
                    </a:cubicBezTo>
                    <a:cubicBezTo>
                      <a:pt x="18" y="36"/>
                      <a:pt x="15" y="38"/>
                      <a:pt x="12" y="38"/>
                    </a:cubicBezTo>
                    <a:cubicBezTo>
                      <a:pt x="9" y="38"/>
                      <a:pt x="7" y="37"/>
                      <a:pt x="6" y="34"/>
                    </a:cubicBezTo>
                    <a:cubicBezTo>
                      <a:pt x="5" y="33"/>
                      <a:pt x="4" y="32"/>
                      <a:pt x="2" y="33"/>
                    </a:cubicBezTo>
                    <a:cubicBezTo>
                      <a:pt x="1" y="34"/>
                      <a:pt x="0" y="35"/>
                      <a:pt x="1" y="37"/>
                    </a:cubicBezTo>
                    <a:cubicBezTo>
                      <a:pt x="2" y="40"/>
                      <a:pt x="5" y="43"/>
                      <a:pt x="9" y="44"/>
                    </a:cubicBezTo>
                    <a:cubicBezTo>
                      <a:pt x="9" y="46"/>
                      <a:pt x="9" y="46"/>
                      <a:pt x="9" y="46"/>
                    </a:cubicBezTo>
                    <a:cubicBezTo>
                      <a:pt x="9" y="47"/>
                      <a:pt x="10" y="48"/>
                      <a:pt x="12" y="48"/>
                    </a:cubicBezTo>
                    <a:cubicBezTo>
                      <a:pt x="14" y="48"/>
                      <a:pt x="15" y="47"/>
                      <a:pt x="15" y="46"/>
                    </a:cubicBezTo>
                    <a:cubicBezTo>
                      <a:pt x="15" y="44"/>
                      <a:pt x="15" y="44"/>
                      <a:pt x="15" y="44"/>
                    </a:cubicBezTo>
                    <a:cubicBezTo>
                      <a:pt x="20" y="42"/>
                      <a:pt x="24" y="38"/>
                      <a:pt x="24" y="33"/>
                    </a:cubicBezTo>
                    <a:cubicBezTo>
                      <a:pt x="24" y="26"/>
                      <a:pt x="19" y="21"/>
                      <a:pt x="12" y="21"/>
                    </a:cubicBezTo>
                    <a:cubicBezTo>
                      <a:pt x="8" y="21"/>
                      <a:pt x="6" y="20"/>
                      <a:pt x="6" y="16"/>
                    </a:cubicBezTo>
                    <a:cubicBezTo>
                      <a:pt x="6" y="13"/>
                      <a:pt x="8" y="10"/>
                      <a:pt x="12" y="10"/>
                    </a:cubicBezTo>
                    <a:cubicBezTo>
                      <a:pt x="15" y="10"/>
                      <a:pt x="17" y="12"/>
                      <a:pt x="18" y="14"/>
                    </a:cubicBezTo>
                    <a:cubicBezTo>
                      <a:pt x="18" y="16"/>
                      <a:pt x="20" y="16"/>
                      <a:pt x="22" y="16"/>
                    </a:cubicBezTo>
                    <a:cubicBezTo>
                      <a:pt x="23" y="15"/>
                      <a:pt x="24" y="13"/>
                      <a:pt x="23" y="12"/>
                    </a:cubicBezTo>
                    <a:cubicBezTo>
                      <a:pt x="22" y="8"/>
                      <a:pt x="19" y="6"/>
                      <a:pt x="15" y="5"/>
                    </a:cubicBezTo>
                    <a:cubicBezTo>
                      <a:pt x="15" y="3"/>
                      <a:pt x="15" y="3"/>
                      <a:pt x="15" y="3"/>
                    </a:cubicBezTo>
                    <a:cubicBezTo>
                      <a:pt x="15" y="1"/>
                      <a:pt x="14" y="0"/>
                      <a:pt x="12" y="0"/>
                    </a:cubicBezTo>
                    <a:cubicBezTo>
                      <a:pt x="10" y="0"/>
                      <a:pt x="9" y="1"/>
                      <a:pt x="9" y="3"/>
                    </a:cubicBezTo>
                    <a:cubicBezTo>
                      <a:pt x="9" y="5"/>
                      <a:pt x="9" y="5"/>
                      <a:pt x="9" y="5"/>
                    </a:cubicBezTo>
                    <a:cubicBezTo>
                      <a:pt x="4" y="6"/>
                      <a:pt x="0" y="11"/>
                      <a:pt x="0" y="16"/>
                    </a:cubicBezTo>
                    <a:cubicBezTo>
                      <a:pt x="0" y="21"/>
                      <a:pt x="3" y="27"/>
                      <a:pt x="12"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grpSp>
      </p:grpSp>
      <p:sp>
        <p:nvSpPr>
          <p:cNvPr id="25" name="Freeform 525"/>
          <p:cNvSpPr>
            <a:spLocks noChangeAspect="1" noEditPoints="1"/>
          </p:cNvSpPr>
          <p:nvPr/>
        </p:nvSpPr>
        <p:spPr bwMode="auto">
          <a:xfrm>
            <a:off x="596461" y="3068312"/>
            <a:ext cx="731520" cy="731520"/>
          </a:xfrm>
          <a:custGeom>
            <a:avLst/>
            <a:gdLst>
              <a:gd name="T0" fmla="*/ 180 w 193"/>
              <a:gd name="T1" fmla="*/ 44 h 192"/>
              <a:gd name="T2" fmla="*/ 107 w 193"/>
              <a:gd name="T3" fmla="*/ 43 h 192"/>
              <a:gd name="T4" fmla="*/ 114 w 193"/>
              <a:gd name="T5" fmla="*/ 18 h 192"/>
              <a:gd name="T6" fmla="*/ 79 w 193"/>
              <a:gd name="T7" fmla="*/ 18 h 192"/>
              <a:gd name="T8" fmla="*/ 85 w 193"/>
              <a:gd name="T9" fmla="*/ 43 h 192"/>
              <a:gd name="T10" fmla="*/ 30 w 193"/>
              <a:gd name="T11" fmla="*/ 44 h 192"/>
              <a:gd name="T12" fmla="*/ 18 w 193"/>
              <a:gd name="T13" fmla="*/ 63 h 192"/>
              <a:gd name="T14" fmla="*/ 32 w 193"/>
              <a:gd name="T15" fmla="*/ 80 h 192"/>
              <a:gd name="T16" fmla="*/ 85 w 193"/>
              <a:gd name="T17" fmla="*/ 104 h 192"/>
              <a:gd name="T18" fmla="*/ 13 w 193"/>
              <a:gd name="T19" fmla="*/ 106 h 192"/>
              <a:gd name="T20" fmla="*/ 1 w 193"/>
              <a:gd name="T21" fmla="*/ 124 h 192"/>
              <a:gd name="T22" fmla="*/ 15 w 193"/>
              <a:gd name="T23" fmla="*/ 141 h 192"/>
              <a:gd name="T24" fmla="*/ 85 w 193"/>
              <a:gd name="T25" fmla="*/ 173 h 192"/>
              <a:gd name="T26" fmla="*/ 46 w 193"/>
              <a:gd name="T27" fmla="*/ 183 h 192"/>
              <a:gd name="T28" fmla="*/ 49 w 193"/>
              <a:gd name="T29" fmla="*/ 192 h 192"/>
              <a:gd name="T30" fmla="*/ 146 w 193"/>
              <a:gd name="T31" fmla="*/ 190 h 192"/>
              <a:gd name="T32" fmla="*/ 137 w 193"/>
              <a:gd name="T33" fmla="*/ 173 h 192"/>
              <a:gd name="T34" fmla="*/ 107 w 193"/>
              <a:gd name="T35" fmla="*/ 127 h 192"/>
              <a:gd name="T36" fmla="*/ 154 w 193"/>
              <a:gd name="T37" fmla="*/ 125 h 192"/>
              <a:gd name="T38" fmla="*/ 166 w 193"/>
              <a:gd name="T39" fmla="*/ 106 h 192"/>
              <a:gd name="T40" fmla="*/ 152 w 193"/>
              <a:gd name="T41" fmla="*/ 90 h 192"/>
              <a:gd name="T42" fmla="*/ 107 w 193"/>
              <a:gd name="T43" fmla="*/ 80 h 192"/>
              <a:gd name="T44" fmla="*/ 180 w 193"/>
              <a:gd name="T45" fmla="*/ 79 h 192"/>
              <a:gd name="T46" fmla="*/ 192 w 193"/>
              <a:gd name="T47" fmla="*/ 60 h 192"/>
              <a:gd name="T48" fmla="*/ 108 w 193"/>
              <a:gd name="T49" fmla="*/ 18 h 192"/>
              <a:gd name="T50" fmla="*/ 85 w 193"/>
              <a:gd name="T51" fmla="*/ 18 h 192"/>
              <a:gd name="T52" fmla="*/ 34 w 193"/>
              <a:gd name="T53" fmla="*/ 74 h 192"/>
              <a:gd name="T54" fmla="*/ 34 w 193"/>
              <a:gd name="T55" fmla="*/ 49 h 192"/>
              <a:gd name="T56" fmla="*/ 85 w 193"/>
              <a:gd name="T57" fmla="*/ 74 h 192"/>
              <a:gd name="T58" fmla="*/ 16 w 193"/>
              <a:gd name="T59" fmla="*/ 135 h 192"/>
              <a:gd name="T60" fmla="*/ 16 w 193"/>
              <a:gd name="T61" fmla="*/ 110 h 192"/>
              <a:gd name="T62" fmla="*/ 85 w 193"/>
              <a:gd name="T63" fmla="*/ 135 h 192"/>
              <a:gd name="T64" fmla="*/ 140 w 193"/>
              <a:gd name="T65" fmla="*/ 183 h 192"/>
              <a:gd name="T66" fmla="*/ 52 w 193"/>
              <a:gd name="T67" fmla="*/ 187 h 192"/>
              <a:gd name="T68" fmla="*/ 56 w 193"/>
              <a:gd name="T69" fmla="*/ 179 h 192"/>
              <a:gd name="T70" fmla="*/ 140 w 193"/>
              <a:gd name="T71" fmla="*/ 183 h 192"/>
              <a:gd name="T72" fmla="*/ 91 w 193"/>
              <a:gd name="T73" fmla="*/ 138 h 192"/>
              <a:gd name="T74" fmla="*/ 91 w 193"/>
              <a:gd name="T75" fmla="*/ 77 h 192"/>
              <a:gd name="T76" fmla="*/ 91 w 193"/>
              <a:gd name="T77" fmla="*/ 35 h 192"/>
              <a:gd name="T78" fmla="*/ 101 w 193"/>
              <a:gd name="T79" fmla="*/ 35 h 192"/>
              <a:gd name="T80" fmla="*/ 101 w 193"/>
              <a:gd name="T81" fmla="*/ 77 h 192"/>
              <a:gd name="T82" fmla="*/ 101 w 193"/>
              <a:gd name="T83" fmla="*/ 124 h 192"/>
              <a:gd name="T84" fmla="*/ 91 w 193"/>
              <a:gd name="T85" fmla="*/ 173 h 192"/>
              <a:gd name="T86" fmla="*/ 160 w 193"/>
              <a:gd name="T87" fmla="*/ 108 h 192"/>
              <a:gd name="T88" fmla="*/ 107 w 193"/>
              <a:gd name="T89" fmla="*/ 121 h 192"/>
              <a:gd name="T90" fmla="*/ 150 w 193"/>
              <a:gd name="T91" fmla="*/ 96 h 192"/>
              <a:gd name="T92" fmla="*/ 107 w 193"/>
              <a:gd name="T93" fmla="*/ 74 h 192"/>
              <a:gd name="T94" fmla="*/ 176 w 193"/>
              <a:gd name="T95" fmla="*/ 49 h 192"/>
              <a:gd name="T96" fmla="*/ 176 w 193"/>
              <a:gd name="T97" fmla="*/ 7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 h="192">
                <a:moveTo>
                  <a:pt x="192" y="60"/>
                </a:moveTo>
                <a:cubicBezTo>
                  <a:pt x="180" y="44"/>
                  <a:pt x="180" y="44"/>
                  <a:pt x="180" y="44"/>
                </a:cubicBezTo>
                <a:cubicBezTo>
                  <a:pt x="180" y="44"/>
                  <a:pt x="179" y="43"/>
                  <a:pt x="178" y="43"/>
                </a:cubicBezTo>
                <a:cubicBezTo>
                  <a:pt x="107" y="43"/>
                  <a:pt x="107" y="43"/>
                  <a:pt x="107" y="43"/>
                </a:cubicBezTo>
                <a:cubicBezTo>
                  <a:pt x="107" y="32"/>
                  <a:pt x="107" y="32"/>
                  <a:pt x="107" y="32"/>
                </a:cubicBezTo>
                <a:cubicBezTo>
                  <a:pt x="111" y="28"/>
                  <a:pt x="114" y="23"/>
                  <a:pt x="114" y="18"/>
                </a:cubicBezTo>
                <a:cubicBezTo>
                  <a:pt x="114" y="8"/>
                  <a:pt x="106" y="0"/>
                  <a:pt x="96" y="0"/>
                </a:cubicBezTo>
                <a:cubicBezTo>
                  <a:pt x="87" y="0"/>
                  <a:pt x="79" y="8"/>
                  <a:pt x="79" y="18"/>
                </a:cubicBezTo>
                <a:cubicBezTo>
                  <a:pt x="79" y="23"/>
                  <a:pt x="81" y="28"/>
                  <a:pt x="85" y="32"/>
                </a:cubicBezTo>
                <a:cubicBezTo>
                  <a:pt x="85" y="43"/>
                  <a:pt x="85" y="43"/>
                  <a:pt x="85" y="43"/>
                </a:cubicBezTo>
                <a:cubicBezTo>
                  <a:pt x="32" y="43"/>
                  <a:pt x="32" y="43"/>
                  <a:pt x="32" y="43"/>
                </a:cubicBezTo>
                <a:cubicBezTo>
                  <a:pt x="31" y="43"/>
                  <a:pt x="31" y="44"/>
                  <a:pt x="30" y="44"/>
                </a:cubicBezTo>
                <a:cubicBezTo>
                  <a:pt x="18" y="60"/>
                  <a:pt x="18" y="60"/>
                  <a:pt x="18" y="60"/>
                </a:cubicBezTo>
                <a:cubicBezTo>
                  <a:pt x="18" y="61"/>
                  <a:pt x="18" y="62"/>
                  <a:pt x="18" y="63"/>
                </a:cubicBezTo>
                <a:cubicBezTo>
                  <a:pt x="30" y="79"/>
                  <a:pt x="30" y="79"/>
                  <a:pt x="30" y="79"/>
                </a:cubicBezTo>
                <a:cubicBezTo>
                  <a:pt x="31" y="80"/>
                  <a:pt x="31" y="80"/>
                  <a:pt x="32" y="80"/>
                </a:cubicBezTo>
                <a:cubicBezTo>
                  <a:pt x="85" y="80"/>
                  <a:pt x="85" y="80"/>
                  <a:pt x="85" y="80"/>
                </a:cubicBezTo>
                <a:cubicBezTo>
                  <a:pt x="85" y="104"/>
                  <a:pt x="85" y="104"/>
                  <a:pt x="85" y="104"/>
                </a:cubicBezTo>
                <a:cubicBezTo>
                  <a:pt x="15" y="104"/>
                  <a:pt x="15" y="104"/>
                  <a:pt x="15" y="104"/>
                </a:cubicBezTo>
                <a:cubicBezTo>
                  <a:pt x="14" y="104"/>
                  <a:pt x="13" y="105"/>
                  <a:pt x="13" y="106"/>
                </a:cubicBezTo>
                <a:cubicBezTo>
                  <a:pt x="1" y="121"/>
                  <a:pt x="1" y="121"/>
                  <a:pt x="1" y="121"/>
                </a:cubicBezTo>
                <a:cubicBezTo>
                  <a:pt x="0" y="122"/>
                  <a:pt x="0" y="123"/>
                  <a:pt x="1" y="124"/>
                </a:cubicBezTo>
                <a:cubicBezTo>
                  <a:pt x="13" y="140"/>
                  <a:pt x="13" y="140"/>
                  <a:pt x="13" y="140"/>
                </a:cubicBezTo>
                <a:cubicBezTo>
                  <a:pt x="13" y="141"/>
                  <a:pt x="14" y="141"/>
                  <a:pt x="15" y="141"/>
                </a:cubicBezTo>
                <a:cubicBezTo>
                  <a:pt x="85" y="141"/>
                  <a:pt x="85" y="141"/>
                  <a:pt x="85" y="141"/>
                </a:cubicBezTo>
                <a:cubicBezTo>
                  <a:pt x="85" y="173"/>
                  <a:pt x="85" y="173"/>
                  <a:pt x="85" y="173"/>
                </a:cubicBezTo>
                <a:cubicBezTo>
                  <a:pt x="56" y="173"/>
                  <a:pt x="56" y="173"/>
                  <a:pt x="56" y="173"/>
                </a:cubicBezTo>
                <a:cubicBezTo>
                  <a:pt x="50" y="173"/>
                  <a:pt x="46" y="177"/>
                  <a:pt x="46" y="183"/>
                </a:cubicBezTo>
                <a:cubicBezTo>
                  <a:pt x="46" y="190"/>
                  <a:pt x="46" y="190"/>
                  <a:pt x="46" y="190"/>
                </a:cubicBezTo>
                <a:cubicBezTo>
                  <a:pt x="46" y="191"/>
                  <a:pt x="47" y="192"/>
                  <a:pt x="49" y="192"/>
                </a:cubicBezTo>
                <a:cubicBezTo>
                  <a:pt x="143" y="192"/>
                  <a:pt x="143" y="192"/>
                  <a:pt x="143" y="192"/>
                </a:cubicBezTo>
                <a:cubicBezTo>
                  <a:pt x="145" y="192"/>
                  <a:pt x="146" y="191"/>
                  <a:pt x="146" y="190"/>
                </a:cubicBezTo>
                <a:cubicBezTo>
                  <a:pt x="146" y="183"/>
                  <a:pt x="146" y="183"/>
                  <a:pt x="146" y="183"/>
                </a:cubicBezTo>
                <a:cubicBezTo>
                  <a:pt x="146" y="177"/>
                  <a:pt x="142" y="173"/>
                  <a:pt x="137" y="173"/>
                </a:cubicBezTo>
                <a:cubicBezTo>
                  <a:pt x="107" y="173"/>
                  <a:pt x="107" y="173"/>
                  <a:pt x="107" y="173"/>
                </a:cubicBezTo>
                <a:cubicBezTo>
                  <a:pt x="107" y="127"/>
                  <a:pt x="107" y="127"/>
                  <a:pt x="107" y="127"/>
                </a:cubicBezTo>
                <a:cubicBezTo>
                  <a:pt x="152" y="127"/>
                  <a:pt x="152" y="127"/>
                  <a:pt x="152" y="127"/>
                </a:cubicBezTo>
                <a:cubicBezTo>
                  <a:pt x="153" y="127"/>
                  <a:pt x="153" y="126"/>
                  <a:pt x="154" y="125"/>
                </a:cubicBezTo>
                <a:cubicBezTo>
                  <a:pt x="166" y="110"/>
                  <a:pt x="166" y="110"/>
                  <a:pt x="166" y="110"/>
                </a:cubicBezTo>
                <a:cubicBezTo>
                  <a:pt x="166" y="109"/>
                  <a:pt x="166" y="107"/>
                  <a:pt x="166" y="106"/>
                </a:cubicBezTo>
                <a:cubicBezTo>
                  <a:pt x="154" y="91"/>
                  <a:pt x="154" y="91"/>
                  <a:pt x="154" y="91"/>
                </a:cubicBezTo>
                <a:cubicBezTo>
                  <a:pt x="153" y="90"/>
                  <a:pt x="153" y="90"/>
                  <a:pt x="152" y="90"/>
                </a:cubicBezTo>
                <a:cubicBezTo>
                  <a:pt x="107" y="90"/>
                  <a:pt x="107" y="90"/>
                  <a:pt x="107" y="90"/>
                </a:cubicBezTo>
                <a:cubicBezTo>
                  <a:pt x="107" y="80"/>
                  <a:pt x="107" y="80"/>
                  <a:pt x="107" y="80"/>
                </a:cubicBezTo>
                <a:cubicBezTo>
                  <a:pt x="178" y="80"/>
                  <a:pt x="178" y="80"/>
                  <a:pt x="178" y="80"/>
                </a:cubicBezTo>
                <a:cubicBezTo>
                  <a:pt x="179" y="80"/>
                  <a:pt x="180" y="80"/>
                  <a:pt x="180" y="79"/>
                </a:cubicBezTo>
                <a:cubicBezTo>
                  <a:pt x="192" y="63"/>
                  <a:pt x="192" y="63"/>
                  <a:pt x="192" y="63"/>
                </a:cubicBezTo>
                <a:cubicBezTo>
                  <a:pt x="193" y="62"/>
                  <a:pt x="193" y="61"/>
                  <a:pt x="192" y="60"/>
                </a:cubicBezTo>
                <a:close/>
                <a:moveTo>
                  <a:pt x="96" y="6"/>
                </a:moveTo>
                <a:cubicBezTo>
                  <a:pt x="103" y="6"/>
                  <a:pt x="108" y="12"/>
                  <a:pt x="108" y="18"/>
                </a:cubicBezTo>
                <a:cubicBezTo>
                  <a:pt x="108" y="24"/>
                  <a:pt x="103" y="30"/>
                  <a:pt x="96" y="30"/>
                </a:cubicBezTo>
                <a:cubicBezTo>
                  <a:pt x="90" y="30"/>
                  <a:pt x="85" y="24"/>
                  <a:pt x="85" y="18"/>
                </a:cubicBezTo>
                <a:cubicBezTo>
                  <a:pt x="85" y="12"/>
                  <a:pt x="90" y="6"/>
                  <a:pt x="96" y="6"/>
                </a:cubicBezTo>
                <a:close/>
                <a:moveTo>
                  <a:pt x="34" y="74"/>
                </a:moveTo>
                <a:cubicBezTo>
                  <a:pt x="24" y="62"/>
                  <a:pt x="24" y="62"/>
                  <a:pt x="24" y="62"/>
                </a:cubicBezTo>
                <a:cubicBezTo>
                  <a:pt x="34" y="49"/>
                  <a:pt x="34" y="49"/>
                  <a:pt x="34" y="49"/>
                </a:cubicBezTo>
                <a:cubicBezTo>
                  <a:pt x="85" y="49"/>
                  <a:pt x="85" y="49"/>
                  <a:pt x="85" y="49"/>
                </a:cubicBezTo>
                <a:cubicBezTo>
                  <a:pt x="85" y="74"/>
                  <a:pt x="85" y="74"/>
                  <a:pt x="85" y="74"/>
                </a:cubicBezTo>
                <a:lnTo>
                  <a:pt x="34" y="74"/>
                </a:lnTo>
                <a:close/>
                <a:moveTo>
                  <a:pt x="16" y="135"/>
                </a:moveTo>
                <a:cubicBezTo>
                  <a:pt x="7" y="123"/>
                  <a:pt x="7" y="123"/>
                  <a:pt x="7" y="123"/>
                </a:cubicBezTo>
                <a:cubicBezTo>
                  <a:pt x="16" y="110"/>
                  <a:pt x="16" y="110"/>
                  <a:pt x="16" y="110"/>
                </a:cubicBezTo>
                <a:cubicBezTo>
                  <a:pt x="85" y="110"/>
                  <a:pt x="85" y="110"/>
                  <a:pt x="85" y="110"/>
                </a:cubicBezTo>
                <a:cubicBezTo>
                  <a:pt x="85" y="135"/>
                  <a:pt x="85" y="135"/>
                  <a:pt x="85" y="135"/>
                </a:cubicBezTo>
                <a:lnTo>
                  <a:pt x="16" y="135"/>
                </a:lnTo>
                <a:close/>
                <a:moveTo>
                  <a:pt x="140" y="183"/>
                </a:moveTo>
                <a:cubicBezTo>
                  <a:pt x="140" y="187"/>
                  <a:pt x="140" y="187"/>
                  <a:pt x="140" y="187"/>
                </a:cubicBezTo>
                <a:cubicBezTo>
                  <a:pt x="52" y="187"/>
                  <a:pt x="52" y="187"/>
                  <a:pt x="52" y="187"/>
                </a:cubicBezTo>
                <a:cubicBezTo>
                  <a:pt x="52" y="183"/>
                  <a:pt x="52" y="183"/>
                  <a:pt x="52" y="183"/>
                </a:cubicBezTo>
                <a:cubicBezTo>
                  <a:pt x="52" y="181"/>
                  <a:pt x="53" y="179"/>
                  <a:pt x="56" y="179"/>
                </a:cubicBezTo>
                <a:cubicBezTo>
                  <a:pt x="137" y="179"/>
                  <a:pt x="137" y="179"/>
                  <a:pt x="137" y="179"/>
                </a:cubicBezTo>
                <a:cubicBezTo>
                  <a:pt x="139" y="179"/>
                  <a:pt x="140" y="181"/>
                  <a:pt x="140" y="183"/>
                </a:cubicBezTo>
                <a:close/>
                <a:moveTo>
                  <a:pt x="91" y="173"/>
                </a:moveTo>
                <a:cubicBezTo>
                  <a:pt x="91" y="138"/>
                  <a:pt x="91" y="138"/>
                  <a:pt x="91" y="138"/>
                </a:cubicBezTo>
                <a:cubicBezTo>
                  <a:pt x="91" y="107"/>
                  <a:pt x="91" y="107"/>
                  <a:pt x="91" y="107"/>
                </a:cubicBezTo>
                <a:cubicBezTo>
                  <a:pt x="91" y="77"/>
                  <a:pt x="91" y="77"/>
                  <a:pt x="91" y="77"/>
                </a:cubicBezTo>
                <a:cubicBezTo>
                  <a:pt x="91" y="46"/>
                  <a:pt x="91" y="46"/>
                  <a:pt x="91" y="46"/>
                </a:cubicBezTo>
                <a:cubicBezTo>
                  <a:pt x="91" y="35"/>
                  <a:pt x="91" y="35"/>
                  <a:pt x="91" y="35"/>
                </a:cubicBezTo>
                <a:cubicBezTo>
                  <a:pt x="93" y="35"/>
                  <a:pt x="95" y="35"/>
                  <a:pt x="96" y="35"/>
                </a:cubicBezTo>
                <a:cubicBezTo>
                  <a:pt x="98" y="35"/>
                  <a:pt x="100" y="35"/>
                  <a:pt x="101" y="35"/>
                </a:cubicBezTo>
                <a:cubicBezTo>
                  <a:pt x="101" y="46"/>
                  <a:pt x="101" y="46"/>
                  <a:pt x="101" y="46"/>
                </a:cubicBezTo>
                <a:cubicBezTo>
                  <a:pt x="101" y="77"/>
                  <a:pt x="101" y="77"/>
                  <a:pt x="101" y="77"/>
                </a:cubicBezTo>
                <a:cubicBezTo>
                  <a:pt x="101" y="93"/>
                  <a:pt x="101" y="93"/>
                  <a:pt x="101" y="93"/>
                </a:cubicBezTo>
                <a:cubicBezTo>
                  <a:pt x="101" y="124"/>
                  <a:pt x="101" y="124"/>
                  <a:pt x="101" y="124"/>
                </a:cubicBezTo>
                <a:cubicBezTo>
                  <a:pt x="101" y="173"/>
                  <a:pt x="101" y="173"/>
                  <a:pt x="101" y="173"/>
                </a:cubicBezTo>
                <a:lnTo>
                  <a:pt x="91" y="173"/>
                </a:lnTo>
                <a:close/>
                <a:moveTo>
                  <a:pt x="150" y="96"/>
                </a:moveTo>
                <a:cubicBezTo>
                  <a:pt x="160" y="108"/>
                  <a:pt x="160" y="108"/>
                  <a:pt x="160" y="108"/>
                </a:cubicBezTo>
                <a:cubicBezTo>
                  <a:pt x="150" y="121"/>
                  <a:pt x="150" y="121"/>
                  <a:pt x="150" y="121"/>
                </a:cubicBezTo>
                <a:cubicBezTo>
                  <a:pt x="107" y="121"/>
                  <a:pt x="107" y="121"/>
                  <a:pt x="107" y="121"/>
                </a:cubicBezTo>
                <a:cubicBezTo>
                  <a:pt x="107" y="96"/>
                  <a:pt x="107" y="96"/>
                  <a:pt x="107" y="96"/>
                </a:cubicBezTo>
                <a:lnTo>
                  <a:pt x="150" y="96"/>
                </a:lnTo>
                <a:close/>
                <a:moveTo>
                  <a:pt x="176" y="74"/>
                </a:moveTo>
                <a:cubicBezTo>
                  <a:pt x="107" y="74"/>
                  <a:pt x="107" y="74"/>
                  <a:pt x="107" y="74"/>
                </a:cubicBezTo>
                <a:cubicBezTo>
                  <a:pt x="107" y="49"/>
                  <a:pt x="107" y="49"/>
                  <a:pt x="107" y="49"/>
                </a:cubicBezTo>
                <a:cubicBezTo>
                  <a:pt x="176" y="49"/>
                  <a:pt x="176" y="49"/>
                  <a:pt x="176" y="49"/>
                </a:cubicBezTo>
                <a:cubicBezTo>
                  <a:pt x="186" y="62"/>
                  <a:pt x="186" y="62"/>
                  <a:pt x="186" y="62"/>
                </a:cubicBezTo>
                <a:lnTo>
                  <a:pt x="176" y="7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088167"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24242"/>
              </a:solidFill>
              <a:effectLst/>
              <a:uLnTx/>
              <a:uFillTx/>
              <a:latin typeface="Calibri"/>
              <a:ea typeface="+mn-ea"/>
              <a:cs typeface="+mn-cs"/>
            </a:endParaRPr>
          </a:p>
        </p:txBody>
      </p:sp>
      <p:sp>
        <p:nvSpPr>
          <p:cNvPr id="3" name="TextBox 2"/>
          <p:cNvSpPr txBox="1"/>
          <p:nvPr/>
        </p:nvSpPr>
        <p:spPr>
          <a:xfrm>
            <a:off x="367964" y="329829"/>
            <a:ext cx="6149537" cy="855982"/>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424242"/>
                </a:solidFill>
                <a:effectLst/>
                <a:uLnTx/>
                <a:uFillTx/>
                <a:latin typeface="Calibri"/>
                <a:ea typeface="+mn-ea"/>
                <a:cs typeface="+mn-cs"/>
              </a:rPr>
              <a:t>Allianz </a:t>
            </a:r>
            <a:r>
              <a:rPr kumimoji="0" lang="en-US" sz="3600" b="1" i="0" u="none" strike="noStrike" kern="1200" cap="none" spc="0" normalizeH="0" baseline="0" noProof="0" dirty="0" smtClean="0">
                <a:ln>
                  <a:noFill/>
                </a:ln>
                <a:solidFill>
                  <a:srgbClr val="551461"/>
                </a:solidFill>
                <a:effectLst/>
                <a:uLnTx/>
                <a:uFillTx/>
                <a:latin typeface="Calibri"/>
                <a:ea typeface="+mn-ea"/>
                <a:cs typeface="+mn-cs"/>
              </a:rPr>
              <a:t>Benefit Control </a:t>
            </a:r>
            <a:r>
              <a:rPr kumimoji="0" lang="en-US" sz="3600" b="0" i="0" u="none" strike="noStrike" kern="1200" cap="none" spc="0" normalizeH="0" baseline="0" noProof="0" dirty="0" smtClean="0">
                <a:ln>
                  <a:noFill/>
                </a:ln>
                <a:solidFill>
                  <a:srgbClr val="424242"/>
                </a:solidFill>
                <a:effectLst/>
                <a:uLnTx/>
                <a:uFillTx/>
                <a:latin typeface="Calibri"/>
                <a:ea typeface="+mn-ea"/>
                <a:cs typeface="+mn-cs"/>
              </a:rPr>
              <a:t>Annuity</a:t>
            </a: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9579" y="-12187"/>
            <a:ext cx="4572000" cy="6858000"/>
          </a:xfrm>
          <a:prstGeom prst="rect">
            <a:avLst/>
          </a:prstGeom>
        </p:spPr>
      </p:pic>
      <p:sp>
        <p:nvSpPr>
          <p:cNvPr id="4" name="TextBox 3"/>
          <p:cNvSpPr txBox="1"/>
          <p:nvPr/>
        </p:nvSpPr>
        <p:spPr>
          <a:xfrm>
            <a:off x="564140" y="6194136"/>
            <a:ext cx="4954202" cy="496259"/>
          </a:xfrm>
          <a:prstGeom prst="rect">
            <a:avLst/>
          </a:prstGeom>
          <a:noFill/>
        </p:spPr>
        <p:txBody>
          <a:bodyPr wrap="square" rtlCol="0">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24242"/>
                </a:solidFill>
                <a:effectLst/>
                <a:uLnTx/>
                <a:uFillTx/>
                <a:latin typeface="Calibri"/>
                <a:ea typeface="+mn-ea"/>
                <a:cs typeface="+mn-cs"/>
              </a:rPr>
              <a:t>*Guaranteed lifetime withdrawal benefit can start as early as 50. </a:t>
            </a:r>
          </a:p>
        </p:txBody>
      </p:sp>
      <p:sp>
        <p:nvSpPr>
          <p:cNvPr id="27" name="TextBox 26"/>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spTree>
    <p:custDataLst>
      <p:tags r:id="rId1"/>
    </p:custDataLst>
    <p:extLst>
      <p:ext uri="{BB962C8B-B14F-4D97-AF65-F5344CB8AC3E}">
        <p14:creationId xmlns:p14="http://schemas.microsoft.com/office/powerpoint/2010/main" val="67432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67FC5CDF-15F9-4054-9F50-C9080AAD3281}" type="slidenum">
              <a:rPr lang="en-US" smtClean="0"/>
              <a:pPr/>
              <a:t>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2473592"/>
              </p:ext>
            </p:extLst>
          </p:nvPr>
        </p:nvGraphicFramePr>
        <p:xfrm>
          <a:off x="3847739" y="1355148"/>
          <a:ext cx="6048735" cy="3506412"/>
        </p:xfrm>
        <a:graphic>
          <a:graphicData uri="http://schemas.openxmlformats.org/drawingml/2006/table">
            <a:tbl>
              <a:tblPr>
                <a:tableStyleId>{2D5ABB26-0587-4C30-8999-92F81FD0307C}</a:tableStyleId>
              </a:tblPr>
              <a:tblGrid>
                <a:gridCol w="1555389">
                  <a:extLst>
                    <a:ext uri="{9D8B030D-6E8A-4147-A177-3AD203B41FA5}">
                      <a16:colId xmlns:a16="http://schemas.microsoft.com/office/drawing/2014/main" val="20000"/>
                    </a:ext>
                  </a:extLst>
                </a:gridCol>
                <a:gridCol w="4262918">
                  <a:extLst>
                    <a:ext uri="{9D8B030D-6E8A-4147-A177-3AD203B41FA5}">
                      <a16:colId xmlns:a16="http://schemas.microsoft.com/office/drawing/2014/main" val="20001"/>
                    </a:ext>
                  </a:extLst>
                </a:gridCol>
                <a:gridCol w="230428">
                  <a:extLst>
                    <a:ext uri="{9D8B030D-6E8A-4147-A177-3AD203B41FA5}">
                      <a16:colId xmlns:a16="http://schemas.microsoft.com/office/drawing/2014/main" val="20002"/>
                    </a:ext>
                  </a:extLst>
                </a:gridCol>
              </a:tblGrid>
              <a:tr h="2073852">
                <a:tc>
                  <a:txBody>
                    <a:bodyPr/>
                    <a:lstStyle/>
                    <a:p>
                      <a:pPr algn="ctr"/>
                      <a:r>
                        <a:rPr lang="en-US" sz="8000" b="1" dirty="0">
                          <a:latin typeface="Calibri" panose="020F0502020204030204" pitchFamily="34" charset="0"/>
                        </a:rPr>
                        <a:t>01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r>
                        <a:rPr lang="en-US" sz="3200" dirty="0" smtClean="0">
                          <a:latin typeface="Calibri" panose="020F0502020204030204" pitchFamily="34" charset="0"/>
                        </a:rPr>
                        <a:t>Allianz Benefit</a:t>
                      </a:r>
                      <a:r>
                        <a:rPr lang="en-US" sz="3200" baseline="0" dirty="0" smtClean="0">
                          <a:latin typeface="Calibri" panose="020F0502020204030204" pitchFamily="34" charset="0"/>
                        </a:rPr>
                        <a:t> Control review</a:t>
                      </a:r>
                    </a:p>
                  </a:txBody>
                  <a:tcPr marL="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088167" rtl="0" eaLnBrk="1" latinLnBrk="0" hangingPunct="1"/>
                      <a:endParaRPr lang="en-US" sz="8000" b="1" kern="1200" dirty="0" smtClean="0">
                        <a:solidFill>
                          <a:schemeClr val="tx1"/>
                        </a:solidFill>
                        <a:latin typeface="Calibri" panose="020F050202020403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93721">
                <a:tc>
                  <a:txBody>
                    <a:bodyPr/>
                    <a:lstStyle/>
                    <a:p>
                      <a:pPr algn="ctr"/>
                      <a:r>
                        <a:rPr lang="en-US" sz="8000" b="1" dirty="0">
                          <a:latin typeface="Calibri" panose="020F0502020204030204" pitchFamily="34" charset="0"/>
                        </a:rPr>
                        <a:t>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strike="noStrike" dirty="0" smtClean="0">
                          <a:latin typeface="Calibri" panose="020F0502020204030204" pitchFamily="34" charset="0"/>
                        </a:rPr>
                        <a:t>How</a:t>
                      </a:r>
                      <a:r>
                        <a:rPr lang="en-US" sz="3200" strike="noStrike" baseline="0" dirty="0" smtClean="0">
                          <a:latin typeface="Calibri" panose="020F0502020204030204" pitchFamily="34" charset="0"/>
                        </a:rPr>
                        <a:t> to be a </a:t>
                      </a:r>
                      <a:r>
                        <a:rPr lang="en-US" sz="3200" b="0" strike="noStrike" baseline="0" dirty="0" smtClean="0">
                          <a:latin typeface="Calibri" panose="020F0502020204030204" pitchFamily="34" charset="0"/>
                        </a:rPr>
                        <a:t>Lock </a:t>
                      </a:r>
                      <a:r>
                        <a:rPr lang="en-US" sz="3200" b="0" i="1" strike="noStrike" baseline="0" dirty="0" smtClean="0">
                          <a:latin typeface="Calibri" panose="020F0502020204030204" pitchFamily="34" charset="0"/>
                        </a:rPr>
                        <a:t>Star</a:t>
                      </a:r>
                      <a:r>
                        <a:rPr lang="en-US" sz="3200" strike="noStrike" baseline="0" dirty="0" smtClean="0">
                          <a:latin typeface="Calibri" panose="020F0502020204030204" pitchFamily="34" charset="0"/>
                        </a:rPr>
                        <a:t>: </a:t>
                      </a:r>
                      <a:r>
                        <a:rPr lang="en-US" sz="2800" strike="noStrike" baseline="0" dirty="0" smtClean="0">
                          <a:solidFill>
                            <a:schemeClr val="bg2">
                              <a:lumMod val="50000"/>
                            </a:schemeClr>
                          </a:solidFill>
                          <a:latin typeface="Calibri" panose="020F0502020204030204" pitchFamily="34" charset="0"/>
                        </a:rPr>
                        <a:t>An overview of I</a:t>
                      </a:r>
                      <a:r>
                        <a:rPr lang="en-US" sz="2800" strike="noStrike" dirty="0" smtClean="0">
                          <a:solidFill>
                            <a:schemeClr val="bg2">
                              <a:lumMod val="50000"/>
                            </a:schemeClr>
                          </a:solidFill>
                          <a:latin typeface="Calibri" panose="020F0502020204030204" pitchFamily="34" charset="0"/>
                        </a:rPr>
                        <a:t>ndex lock features and benefits</a:t>
                      </a:r>
                      <a:endParaRPr lang="en-US" sz="2800" strike="noStrike" dirty="0">
                        <a:solidFill>
                          <a:schemeClr val="bg2">
                            <a:lumMod val="50000"/>
                          </a:schemeClr>
                        </a:solidFill>
                        <a:latin typeface="Calibri" panose="020F0502020204030204" pitchFamily="34" charset="0"/>
                      </a:endParaRPr>
                    </a:p>
                  </a:txBody>
                  <a:tcPr marL="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088167" rtl="0" eaLnBrk="1" latinLnBrk="0" hangingPunct="1"/>
                      <a:endParaRPr lang="en-US" sz="8000" b="1" kern="1200" dirty="0">
                        <a:solidFill>
                          <a:schemeClr val="tx1"/>
                        </a:solidFill>
                        <a:latin typeface="Calibri" panose="020F050202020403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 name="Text Placeholder 1"/>
          <p:cNvSpPr>
            <a:spLocks noGrp="1"/>
          </p:cNvSpPr>
          <p:nvPr>
            <p:ph type="body" sz="quarter" idx="20"/>
          </p:nvPr>
        </p:nvSpPr>
        <p:spPr>
          <a:solidFill>
            <a:srgbClr val="4C3048"/>
          </a:solidFill>
        </p:spPr>
        <p:txBody>
          <a:bodyPr/>
          <a:lstStyle/>
          <a:p>
            <a:r>
              <a:rPr lang="en-US" dirty="0" smtClean="0"/>
              <a:t>Agenda</a:t>
            </a:r>
            <a:endParaRPr lang="en-US" dirty="0"/>
          </a:p>
        </p:txBody>
      </p:sp>
      <p:sp>
        <p:nvSpPr>
          <p:cNvPr id="6" name="TextBox 5"/>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spTree>
    <p:custDataLst>
      <p:tags r:id="rId1"/>
    </p:custDataLst>
    <p:extLst>
      <p:ext uri="{BB962C8B-B14F-4D97-AF65-F5344CB8AC3E}">
        <p14:creationId xmlns:p14="http://schemas.microsoft.com/office/powerpoint/2010/main" val="2379791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104039"/>
            <a:ext cx="12188825" cy="3053171"/>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2"/>
              </a:solidFill>
            </a:endParaRPr>
          </a:p>
        </p:txBody>
      </p:sp>
      <p:sp>
        <p:nvSpPr>
          <p:cNvPr id="2" name="Slide Number Placeholder 1"/>
          <p:cNvSpPr>
            <a:spLocks noGrp="1"/>
          </p:cNvSpPr>
          <p:nvPr>
            <p:ph type="sldNum" sz="quarter" idx="11"/>
          </p:nvPr>
        </p:nvSpPr>
        <p:spPr/>
        <p:txBody>
          <a:bodyPr/>
          <a:lstStyle/>
          <a:p>
            <a:fld id="{67FC5CDF-15F9-4054-9F50-C9080AAD3281}" type="slidenum">
              <a:rPr lang="en-US" smtClean="0"/>
              <a:pPr/>
              <a:t>5</a:t>
            </a:fld>
            <a:endParaRPr lang="en-US" dirty="0"/>
          </a:p>
        </p:txBody>
      </p:sp>
      <p:sp>
        <p:nvSpPr>
          <p:cNvPr id="4" name="Title 3"/>
          <p:cNvSpPr txBox="1">
            <a:spLocks/>
          </p:cNvSpPr>
          <p:nvPr/>
        </p:nvSpPr>
        <p:spPr>
          <a:xfrm>
            <a:off x="273776" y="981064"/>
            <a:ext cx="11641270" cy="812800"/>
          </a:xfrm>
          <a:prstGeom prst="rect">
            <a:avLst/>
          </a:prstGeom>
        </p:spPr>
        <p:txBody>
          <a:bodyPr/>
          <a:lstStyle>
            <a:lvl1pPr algn="l" defTabSz="1088167" rtl="0" eaLnBrk="1" latinLnBrk="0" hangingPunct="1">
              <a:lnSpc>
                <a:spcPct val="90000"/>
              </a:lnSpc>
              <a:spcBef>
                <a:spcPct val="0"/>
              </a:spcBef>
              <a:buNone/>
              <a:defRPr kumimoji="0" lang="en-US" sz="2400" b="0" i="0" u="none" strike="noStrike" kern="0" cap="none" spc="0" normalizeH="0" baseline="0" noProof="0" smtClean="0">
                <a:ln>
                  <a:noFill/>
                </a:ln>
                <a:solidFill>
                  <a:schemeClr val="tx1"/>
                </a:solidFill>
                <a:effectLst/>
                <a:uLnTx/>
                <a:uFillTx/>
                <a:latin typeface="Calibri" panose="020F0502020204030204" pitchFamily="34" charset="0"/>
                <a:ea typeface="+mj-ea"/>
                <a:cs typeface="Calibri" panose="020B0604020202020204" pitchFamily="34" charset="0"/>
              </a:defRPr>
            </a:lvl1pPr>
          </a:lstStyle>
          <a:p>
            <a:r>
              <a:rPr lang="en-US" sz="4000" dirty="0" smtClean="0">
                <a:solidFill>
                  <a:srgbClr val="551461"/>
                </a:solidFill>
              </a:rPr>
              <a:t>There’s opportunity with Fixed Indexed Annuities (FIAs)</a:t>
            </a:r>
            <a:endParaRPr lang="en-US" sz="4000" dirty="0">
              <a:solidFill>
                <a:srgbClr val="551461"/>
              </a:solidFill>
            </a:endParaRPr>
          </a:p>
        </p:txBody>
      </p:sp>
      <p:grpSp>
        <p:nvGrpSpPr>
          <p:cNvPr id="5" name="Group 4"/>
          <p:cNvGrpSpPr/>
          <p:nvPr/>
        </p:nvGrpSpPr>
        <p:grpSpPr>
          <a:xfrm>
            <a:off x="794568" y="2852930"/>
            <a:ext cx="881297" cy="709936"/>
            <a:chOff x="8174768" y="2801612"/>
            <a:chExt cx="567557" cy="457200"/>
          </a:xfrm>
          <a:solidFill>
            <a:schemeClr val="bg2"/>
          </a:solidFill>
        </p:grpSpPr>
        <p:sp>
          <p:nvSpPr>
            <p:cNvPr id="6" name="Freeform 565"/>
            <p:cNvSpPr>
              <a:spLocks noEditPoints="1"/>
            </p:cNvSpPr>
            <p:nvPr/>
          </p:nvSpPr>
          <p:spPr bwMode="auto">
            <a:xfrm>
              <a:off x="8209451" y="2801612"/>
              <a:ext cx="532874" cy="302697"/>
            </a:xfrm>
            <a:custGeom>
              <a:avLst/>
              <a:gdLst>
                <a:gd name="T0" fmla="*/ 11 w 180"/>
                <a:gd name="T1" fmla="*/ 100 h 103"/>
                <a:gd name="T2" fmla="*/ 17 w 180"/>
                <a:gd name="T3" fmla="*/ 100 h 103"/>
                <a:gd name="T4" fmla="*/ 28 w 180"/>
                <a:gd name="T5" fmla="*/ 86 h 103"/>
                <a:gd name="T6" fmla="*/ 55 w 180"/>
                <a:gd name="T7" fmla="*/ 61 h 103"/>
                <a:gd name="T8" fmla="*/ 62 w 180"/>
                <a:gd name="T9" fmla="*/ 64 h 103"/>
                <a:gd name="T10" fmla="*/ 67 w 180"/>
                <a:gd name="T11" fmla="*/ 64 h 103"/>
                <a:gd name="T12" fmla="*/ 76 w 180"/>
                <a:gd name="T13" fmla="*/ 58 h 103"/>
                <a:gd name="T14" fmla="*/ 101 w 180"/>
                <a:gd name="T15" fmla="*/ 70 h 103"/>
                <a:gd name="T16" fmla="*/ 112 w 180"/>
                <a:gd name="T17" fmla="*/ 84 h 103"/>
                <a:gd name="T18" fmla="*/ 118 w 180"/>
                <a:gd name="T19" fmla="*/ 84 h 103"/>
                <a:gd name="T20" fmla="*/ 129 w 180"/>
                <a:gd name="T21" fmla="*/ 70 h 103"/>
                <a:gd name="T22" fmla="*/ 159 w 180"/>
                <a:gd name="T23" fmla="*/ 26 h 103"/>
                <a:gd name="T24" fmla="*/ 163 w 180"/>
                <a:gd name="T25" fmla="*/ 28 h 103"/>
                <a:gd name="T26" fmla="*/ 169 w 180"/>
                <a:gd name="T27" fmla="*/ 28 h 103"/>
                <a:gd name="T28" fmla="*/ 180 w 180"/>
                <a:gd name="T29" fmla="*/ 14 h 103"/>
                <a:gd name="T30" fmla="*/ 152 w 180"/>
                <a:gd name="T31" fmla="*/ 14 h 103"/>
                <a:gd name="T32" fmla="*/ 122 w 180"/>
                <a:gd name="T33" fmla="*/ 58 h 103"/>
                <a:gd name="T34" fmla="*/ 103 w 180"/>
                <a:gd name="T35" fmla="*/ 62 h 103"/>
                <a:gd name="T36" fmla="*/ 79 w 180"/>
                <a:gd name="T37" fmla="*/ 50 h 103"/>
                <a:gd name="T38" fmla="*/ 50 w 180"/>
                <a:gd name="T39" fmla="*/ 50 h 103"/>
                <a:gd name="T40" fmla="*/ 24 w 180"/>
                <a:gd name="T41" fmla="*/ 75 h 103"/>
                <a:gd name="T42" fmla="*/ 0 w 180"/>
                <a:gd name="T43" fmla="*/ 86 h 103"/>
                <a:gd name="T44" fmla="*/ 166 w 180"/>
                <a:gd name="T45" fmla="*/ 6 h 103"/>
                <a:gd name="T46" fmla="*/ 166 w 180"/>
                <a:gd name="T47" fmla="*/ 22 h 103"/>
                <a:gd name="T48" fmla="*/ 166 w 180"/>
                <a:gd name="T49" fmla="*/ 6 h 103"/>
                <a:gd name="T50" fmla="*/ 123 w 180"/>
                <a:gd name="T51" fmla="*/ 70 h 103"/>
                <a:gd name="T52" fmla="*/ 107 w 180"/>
                <a:gd name="T53" fmla="*/ 70 h 103"/>
                <a:gd name="T54" fmla="*/ 65 w 180"/>
                <a:gd name="T55" fmla="*/ 42 h 103"/>
                <a:gd name="T56" fmla="*/ 65 w 180"/>
                <a:gd name="T57" fmla="*/ 59 h 103"/>
                <a:gd name="T58" fmla="*/ 65 w 180"/>
                <a:gd name="T59" fmla="*/ 42 h 103"/>
                <a:gd name="T60" fmla="*/ 22 w 180"/>
                <a:gd name="T61" fmla="*/ 86 h 103"/>
                <a:gd name="T62" fmla="*/ 6 w 180"/>
                <a:gd name="T63" fmla="*/ 8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03">
                  <a:moveTo>
                    <a:pt x="11" y="99"/>
                  </a:moveTo>
                  <a:cubicBezTo>
                    <a:pt x="11" y="100"/>
                    <a:pt x="11" y="100"/>
                    <a:pt x="11" y="100"/>
                  </a:cubicBezTo>
                  <a:cubicBezTo>
                    <a:pt x="11" y="101"/>
                    <a:pt x="12" y="103"/>
                    <a:pt x="14" y="103"/>
                  </a:cubicBezTo>
                  <a:cubicBezTo>
                    <a:pt x="16" y="103"/>
                    <a:pt x="17" y="101"/>
                    <a:pt x="17" y="100"/>
                  </a:cubicBezTo>
                  <a:cubicBezTo>
                    <a:pt x="17" y="99"/>
                    <a:pt x="17" y="99"/>
                    <a:pt x="17" y="99"/>
                  </a:cubicBezTo>
                  <a:cubicBezTo>
                    <a:pt x="23" y="98"/>
                    <a:pt x="28" y="92"/>
                    <a:pt x="28" y="86"/>
                  </a:cubicBezTo>
                  <a:cubicBezTo>
                    <a:pt x="28" y="84"/>
                    <a:pt x="28" y="82"/>
                    <a:pt x="27" y="80"/>
                  </a:cubicBezTo>
                  <a:cubicBezTo>
                    <a:pt x="55" y="61"/>
                    <a:pt x="55" y="61"/>
                    <a:pt x="55" y="61"/>
                  </a:cubicBezTo>
                  <a:cubicBezTo>
                    <a:pt x="57" y="62"/>
                    <a:pt x="59" y="64"/>
                    <a:pt x="62" y="64"/>
                  </a:cubicBezTo>
                  <a:cubicBezTo>
                    <a:pt x="62" y="64"/>
                    <a:pt x="62" y="64"/>
                    <a:pt x="62" y="64"/>
                  </a:cubicBezTo>
                  <a:cubicBezTo>
                    <a:pt x="62" y="66"/>
                    <a:pt x="63" y="67"/>
                    <a:pt x="65" y="67"/>
                  </a:cubicBezTo>
                  <a:cubicBezTo>
                    <a:pt x="66" y="67"/>
                    <a:pt x="67" y="66"/>
                    <a:pt x="67" y="64"/>
                  </a:cubicBezTo>
                  <a:cubicBezTo>
                    <a:pt x="67" y="64"/>
                    <a:pt x="67" y="64"/>
                    <a:pt x="67" y="64"/>
                  </a:cubicBezTo>
                  <a:cubicBezTo>
                    <a:pt x="71" y="63"/>
                    <a:pt x="74" y="61"/>
                    <a:pt x="76" y="58"/>
                  </a:cubicBezTo>
                  <a:cubicBezTo>
                    <a:pt x="101" y="68"/>
                    <a:pt x="101" y="68"/>
                    <a:pt x="101" y="68"/>
                  </a:cubicBezTo>
                  <a:cubicBezTo>
                    <a:pt x="101" y="69"/>
                    <a:pt x="101" y="69"/>
                    <a:pt x="101" y="70"/>
                  </a:cubicBezTo>
                  <a:cubicBezTo>
                    <a:pt x="101" y="77"/>
                    <a:pt x="106" y="83"/>
                    <a:pt x="112" y="84"/>
                  </a:cubicBezTo>
                  <a:cubicBezTo>
                    <a:pt x="112" y="84"/>
                    <a:pt x="112" y="84"/>
                    <a:pt x="112" y="84"/>
                  </a:cubicBezTo>
                  <a:cubicBezTo>
                    <a:pt x="112" y="86"/>
                    <a:pt x="114" y="87"/>
                    <a:pt x="115" y="87"/>
                  </a:cubicBezTo>
                  <a:cubicBezTo>
                    <a:pt x="117" y="87"/>
                    <a:pt x="118" y="86"/>
                    <a:pt x="118" y="84"/>
                  </a:cubicBezTo>
                  <a:cubicBezTo>
                    <a:pt x="118" y="84"/>
                    <a:pt x="118" y="84"/>
                    <a:pt x="118" y="84"/>
                  </a:cubicBezTo>
                  <a:cubicBezTo>
                    <a:pt x="124" y="83"/>
                    <a:pt x="129" y="77"/>
                    <a:pt x="129" y="70"/>
                  </a:cubicBezTo>
                  <a:cubicBezTo>
                    <a:pt x="129" y="67"/>
                    <a:pt x="128" y="64"/>
                    <a:pt x="127" y="62"/>
                  </a:cubicBezTo>
                  <a:cubicBezTo>
                    <a:pt x="159" y="26"/>
                    <a:pt x="159" y="26"/>
                    <a:pt x="159" y="26"/>
                  </a:cubicBezTo>
                  <a:cubicBezTo>
                    <a:pt x="160" y="27"/>
                    <a:pt x="161" y="27"/>
                    <a:pt x="163" y="28"/>
                  </a:cubicBezTo>
                  <a:cubicBezTo>
                    <a:pt x="163" y="28"/>
                    <a:pt x="163" y="28"/>
                    <a:pt x="163" y="28"/>
                  </a:cubicBezTo>
                  <a:cubicBezTo>
                    <a:pt x="163" y="30"/>
                    <a:pt x="164" y="31"/>
                    <a:pt x="166" y="31"/>
                  </a:cubicBezTo>
                  <a:cubicBezTo>
                    <a:pt x="167" y="31"/>
                    <a:pt x="169" y="30"/>
                    <a:pt x="169" y="28"/>
                  </a:cubicBezTo>
                  <a:cubicBezTo>
                    <a:pt x="169" y="28"/>
                    <a:pt x="169" y="28"/>
                    <a:pt x="169" y="28"/>
                  </a:cubicBezTo>
                  <a:cubicBezTo>
                    <a:pt x="175" y="26"/>
                    <a:pt x="180" y="21"/>
                    <a:pt x="180" y="14"/>
                  </a:cubicBezTo>
                  <a:cubicBezTo>
                    <a:pt x="180" y="6"/>
                    <a:pt x="174" y="0"/>
                    <a:pt x="166" y="0"/>
                  </a:cubicBezTo>
                  <a:cubicBezTo>
                    <a:pt x="158" y="0"/>
                    <a:pt x="152" y="6"/>
                    <a:pt x="152" y="14"/>
                  </a:cubicBezTo>
                  <a:cubicBezTo>
                    <a:pt x="152" y="17"/>
                    <a:pt x="153" y="20"/>
                    <a:pt x="154" y="22"/>
                  </a:cubicBezTo>
                  <a:cubicBezTo>
                    <a:pt x="122" y="58"/>
                    <a:pt x="122" y="58"/>
                    <a:pt x="122" y="58"/>
                  </a:cubicBezTo>
                  <a:cubicBezTo>
                    <a:pt x="120" y="57"/>
                    <a:pt x="118" y="56"/>
                    <a:pt x="115" y="56"/>
                  </a:cubicBezTo>
                  <a:cubicBezTo>
                    <a:pt x="110" y="56"/>
                    <a:pt x="106" y="59"/>
                    <a:pt x="103" y="62"/>
                  </a:cubicBezTo>
                  <a:cubicBezTo>
                    <a:pt x="78" y="53"/>
                    <a:pt x="78" y="53"/>
                    <a:pt x="78" y="53"/>
                  </a:cubicBezTo>
                  <a:cubicBezTo>
                    <a:pt x="79" y="52"/>
                    <a:pt x="79" y="51"/>
                    <a:pt x="79" y="50"/>
                  </a:cubicBezTo>
                  <a:cubicBezTo>
                    <a:pt x="79" y="43"/>
                    <a:pt x="72" y="36"/>
                    <a:pt x="65" y="36"/>
                  </a:cubicBezTo>
                  <a:cubicBezTo>
                    <a:pt x="57" y="36"/>
                    <a:pt x="50" y="43"/>
                    <a:pt x="50" y="50"/>
                  </a:cubicBezTo>
                  <a:cubicBezTo>
                    <a:pt x="50" y="52"/>
                    <a:pt x="51" y="54"/>
                    <a:pt x="52" y="56"/>
                  </a:cubicBezTo>
                  <a:cubicBezTo>
                    <a:pt x="24" y="75"/>
                    <a:pt x="24" y="75"/>
                    <a:pt x="24" y="75"/>
                  </a:cubicBezTo>
                  <a:cubicBezTo>
                    <a:pt x="21" y="73"/>
                    <a:pt x="18" y="72"/>
                    <a:pt x="14" y="72"/>
                  </a:cubicBezTo>
                  <a:cubicBezTo>
                    <a:pt x="6" y="72"/>
                    <a:pt x="0" y="78"/>
                    <a:pt x="0" y="86"/>
                  </a:cubicBezTo>
                  <a:cubicBezTo>
                    <a:pt x="0" y="92"/>
                    <a:pt x="5" y="98"/>
                    <a:pt x="11" y="99"/>
                  </a:cubicBezTo>
                  <a:close/>
                  <a:moveTo>
                    <a:pt x="166" y="6"/>
                  </a:moveTo>
                  <a:cubicBezTo>
                    <a:pt x="170" y="6"/>
                    <a:pt x="174" y="9"/>
                    <a:pt x="174" y="14"/>
                  </a:cubicBezTo>
                  <a:cubicBezTo>
                    <a:pt x="174" y="18"/>
                    <a:pt x="170" y="22"/>
                    <a:pt x="166" y="22"/>
                  </a:cubicBezTo>
                  <a:cubicBezTo>
                    <a:pt x="161" y="22"/>
                    <a:pt x="157" y="18"/>
                    <a:pt x="157" y="14"/>
                  </a:cubicBezTo>
                  <a:cubicBezTo>
                    <a:pt x="157" y="9"/>
                    <a:pt x="161" y="6"/>
                    <a:pt x="166" y="6"/>
                  </a:cubicBezTo>
                  <a:close/>
                  <a:moveTo>
                    <a:pt x="115" y="62"/>
                  </a:moveTo>
                  <a:cubicBezTo>
                    <a:pt x="120" y="62"/>
                    <a:pt x="123" y="66"/>
                    <a:pt x="123" y="70"/>
                  </a:cubicBezTo>
                  <a:cubicBezTo>
                    <a:pt x="123" y="75"/>
                    <a:pt x="120" y="78"/>
                    <a:pt x="115" y="78"/>
                  </a:cubicBezTo>
                  <a:cubicBezTo>
                    <a:pt x="111" y="78"/>
                    <a:pt x="107" y="75"/>
                    <a:pt x="107" y="70"/>
                  </a:cubicBezTo>
                  <a:cubicBezTo>
                    <a:pt x="107" y="66"/>
                    <a:pt x="111" y="62"/>
                    <a:pt x="115" y="62"/>
                  </a:cubicBezTo>
                  <a:close/>
                  <a:moveTo>
                    <a:pt x="65" y="42"/>
                  </a:moveTo>
                  <a:cubicBezTo>
                    <a:pt x="69" y="42"/>
                    <a:pt x="73" y="46"/>
                    <a:pt x="73" y="50"/>
                  </a:cubicBezTo>
                  <a:cubicBezTo>
                    <a:pt x="73" y="55"/>
                    <a:pt x="69" y="59"/>
                    <a:pt x="65" y="59"/>
                  </a:cubicBezTo>
                  <a:cubicBezTo>
                    <a:pt x="60" y="59"/>
                    <a:pt x="56" y="55"/>
                    <a:pt x="56" y="50"/>
                  </a:cubicBezTo>
                  <a:cubicBezTo>
                    <a:pt x="56" y="46"/>
                    <a:pt x="60" y="42"/>
                    <a:pt x="65" y="42"/>
                  </a:cubicBezTo>
                  <a:close/>
                  <a:moveTo>
                    <a:pt x="14" y="77"/>
                  </a:moveTo>
                  <a:cubicBezTo>
                    <a:pt x="19" y="77"/>
                    <a:pt x="22" y="81"/>
                    <a:pt x="22" y="86"/>
                  </a:cubicBezTo>
                  <a:cubicBezTo>
                    <a:pt x="22" y="90"/>
                    <a:pt x="19" y="94"/>
                    <a:pt x="14" y="94"/>
                  </a:cubicBezTo>
                  <a:cubicBezTo>
                    <a:pt x="9" y="94"/>
                    <a:pt x="6" y="90"/>
                    <a:pt x="6" y="86"/>
                  </a:cubicBezTo>
                  <a:cubicBezTo>
                    <a:pt x="6" y="81"/>
                    <a:pt x="9" y="77"/>
                    <a:pt x="1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84"/>
            <p:cNvSpPr>
              <a:spLocks/>
            </p:cNvSpPr>
            <p:nvPr/>
          </p:nvSpPr>
          <p:spPr bwMode="auto">
            <a:xfrm>
              <a:off x="8174768" y="2801612"/>
              <a:ext cx="567557" cy="457200"/>
            </a:xfrm>
            <a:custGeom>
              <a:avLst/>
              <a:gdLst>
                <a:gd name="T0" fmla="*/ 189 w 192"/>
                <a:gd name="T1" fmla="*/ 149 h 155"/>
                <a:gd name="T2" fmla="*/ 6 w 192"/>
                <a:gd name="T3" fmla="*/ 149 h 155"/>
                <a:gd name="T4" fmla="*/ 6 w 192"/>
                <a:gd name="T5" fmla="*/ 3 h 155"/>
                <a:gd name="T6" fmla="*/ 3 w 192"/>
                <a:gd name="T7" fmla="*/ 0 h 155"/>
                <a:gd name="T8" fmla="*/ 0 w 192"/>
                <a:gd name="T9" fmla="*/ 3 h 155"/>
                <a:gd name="T10" fmla="*/ 0 w 192"/>
                <a:gd name="T11" fmla="*/ 152 h 155"/>
                <a:gd name="T12" fmla="*/ 3 w 192"/>
                <a:gd name="T13" fmla="*/ 155 h 155"/>
                <a:gd name="T14" fmla="*/ 189 w 192"/>
                <a:gd name="T15" fmla="*/ 155 h 155"/>
                <a:gd name="T16" fmla="*/ 192 w 192"/>
                <a:gd name="T17" fmla="*/ 152 h 155"/>
                <a:gd name="T18" fmla="*/ 189 w 192"/>
                <a:gd name="T19" fmla="*/ 14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55">
                  <a:moveTo>
                    <a:pt x="189" y="149"/>
                  </a:moveTo>
                  <a:cubicBezTo>
                    <a:pt x="6" y="149"/>
                    <a:pt x="6" y="149"/>
                    <a:pt x="6" y="149"/>
                  </a:cubicBezTo>
                  <a:cubicBezTo>
                    <a:pt x="6" y="3"/>
                    <a:pt x="6" y="3"/>
                    <a:pt x="6" y="3"/>
                  </a:cubicBezTo>
                  <a:cubicBezTo>
                    <a:pt x="6" y="1"/>
                    <a:pt x="4" y="0"/>
                    <a:pt x="3" y="0"/>
                  </a:cubicBezTo>
                  <a:cubicBezTo>
                    <a:pt x="1" y="0"/>
                    <a:pt x="0" y="1"/>
                    <a:pt x="0" y="3"/>
                  </a:cubicBezTo>
                  <a:cubicBezTo>
                    <a:pt x="0" y="152"/>
                    <a:pt x="0" y="152"/>
                    <a:pt x="0" y="152"/>
                  </a:cubicBezTo>
                  <a:cubicBezTo>
                    <a:pt x="0" y="153"/>
                    <a:pt x="1" y="155"/>
                    <a:pt x="3" y="155"/>
                  </a:cubicBezTo>
                  <a:cubicBezTo>
                    <a:pt x="189" y="155"/>
                    <a:pt x="189" y="155"/>
                    <a:pt x="189" y="155"/>
                  </a:cubicBezTo>
                  <a:cubicBezTo>
                    <a:pt x="191" y="155"/>
                    <a:pt x="192" y="153"/>
                    <a:pt x="192" y="152"/>
                  </a:cubicBezTo>
                  <a:cubicBezTo>
                    <a:pt x="192" y="150"/>
                    <a:pt x="191" y="149"/>
                    <a:pt x="189"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a:grpSpLocks noChangeAspect="1"/>
          </p:cNvGrpSpPr>
          <p:nvPr/>
        </p:nvGrpSpPr>
        <p:grpSpPr>
          <a:xfrm>
            <a:off x="8121960" y="2724389"/>
            <a:ext cx="910409" cy="886067"/>
            <a:chOff x="8682038" y="2844800"/>
            <a:chExt cx="296862" cy="288925"/>
          </a:xfrm>
          <a:solidFill>
            <a:schemeClr val="bg2"/>
          </a:solidFill>
        </p:grpSpPr>
        <p:sp>
          <p:nvSpPr>
            <p:cNvPr id="9" name="Freeform 691"/>
            <p:cNvSpPr>
              <a:spLocks noEditPoints="1"/>
            </p:cNvSpPr>
            <p:nvPr/>
          </p:nvSpPr>
          <p:spPr bwMode="auto">
            <a:xfrm>
              <a:off x="8682038" y="2844800"/>
              <a:ext cx="296862" cy="288925"/>
            </a:xfrm>
            <a:custGeom>
              <a:avLst/>
              <a:gdLst>
                <a:gd name="T0" fmla="*/ 169 w 192"/>
                <a:gd name="T1" fmla="*/ 11 h 187"/>
                <a:gd name="T2" fmla="*/ 141 w 192"/>
                <a:gd name="T3" fmla="*/ 11 h 187"/>
                <a:gd name="T4" fmla="*/ 114 w 192"/>
                <a:gd name="T5" fmla="*/ 0 h 187"/>
                <a:gd name="T6" fmla="*/ 88 w 192"/>
                <a:gd name="T7" fmla="*/ 11 h 187"/>
                <a:gd name="T8" fmla="*/ 60 w 192"/>
                <a:gd name="T9" fmla="*/ 11 h 187"/>
                <a:gd name="T10" fmla="*/ 36 w 192"/>
                <a:gd name="T11" fmla="*/ 0 h 187"/>
                <a:gd name="T12" fmla="*/ 20 w 192"/>
                <a:gd name="T13" fmla="*/ 11 h 187"/>
                <a:gd name="T14" fmla="*/ 0 w 192"/>
                <a:gd name="T15" fmla="*/ 167 h 187"/>
                <a:gd name="T16" fmla="*/ 171 w 192"/>
                <a:gd name="T17" fmla="*/ 187 h 187"/>
                <a:gd name="T18" fmla="*/ 192 w 192"/>
                <a:gd name="T19" fmla="*/ 32 h 187"/>
                <a:gd name="T20" fmla="*/ 155 w 192"/>
                <a:gd name="T21" fmla="*/ 6 h 187"/>
                <a:gd name="T22" fmla="*/ 147 w 192"/>
                <a:gd name="T23" fmla="*/ 11 h 187"/>
                <a:gd name="T24" fmla="*/ 114 w 192"/>
                <a:gd name="T25" fmla="*/ 6 h 187"/>
                <a:gd name="T26" fmla="*/ 107 w 192"/>
                <a:gd name="T27" fmla="*/ 11 h 187"/>
                <a:gd name="T28" fmla="*/ 74 w 192"/>
                <a:gd name="T29" fmla="*/ 6 h 187"/>
                <a:gd name="T30" fmla="*/ 66 w 192"/>
                <a:gd name="T31" fmla="*/ 11 h 187"/>
                <a:gd name="T32" fmla="*/ 36 w 192"/>
                <a:gd name="T33" fmla="*/ 6 h 187"/>
                <a:gd name="T34" fmla="*/ 28 w 192"/>
                <a:gd name="T35" fmla="*/ 11 h 187"/>
                <a:gd name="T36" fmla="*/ 20 w 192"/>
                <a:gd name="T37" fmla="*/ 17 h 187"/>
                <a:gd name="T38" fmla="*/ 36 w 192"/>
                <a:gd name="T39" fmla="*/ 29 h 187"/>
                <a:gd name="T40" fmla="*/ 36 w 192"/>
                <a:gd name="T41" fmla="*/ 23 h 187"/>
                <a:gd name="T42" fmla="*/ 47 w 192"/>
                <a:gd name="T43" fmla="*/ 17 h 187"/>
                <a:gd name="T44" fmla="*/ 47 w 192"/>
                <a:gd name="T45" fmla="*/ 17 h 187"/>
                <a:gd name="T46" fmla="*/ 74 w 192"/>
                <a:gd name="T47" fmla="*/ 29 h 187"/>
                <a:gd name="T48" fmla="*/ 74 w 192"/>
                <a:gd name="T49" fmla="*/ 23 h 187"/>
                <a:gd name="T50" fmla="*/ 85 w 192"/>
                <a:gd name="T51" fmla="*/ 17 h 187"/>
                <a:gd name="T52" fmla="*/ 85 w 192"/>
                <a:gd name="T53" fmla="*/ 17 h 187"/>
                <a:gd name="T54" fmla="*/ 114 w 192"/>
                <a:gd name="T55" fmla="*/ 29 h 187"/>
                <a:gd name="T56" fmla="*/ 114 w 192"/>
                <a:gd name="T57" fmla="*/ 23 h 187"/>
                <a:gd name="T58" fmla="*/ 126 w 192"/>
                <a:gd name="T59" fmla="*/ 17 h 187"/>
                <a:gd name="T60" fmla="*/ 126 w 192"/>
                <a:gd name="T61" fmla="*/ 17 h 187"/>
                <a:gd name="T62" fmla="*/ 155 w 192"/>
                <a:gd name="T63" fmla="*/ 29 h 187"/>
                <a:gd name="T64" fmla="*/ 155 w 192"/>
                <a:gd name="T65" fmla="*/ 23 h 187"/>
                <a:gd name="T66" fmla="*/ 166 w 192"/>
                <a:gd name="T67" fmla="*/ 17 h 187"/>
                <a:gd name="T68" fmla="*/ 167 w 192"/>
                <a:gd name="T69" fmla="*/ 17 h 187"/>
                <a:gd name="T70" fmla="*/ 186 w 192"/>
                <a:gd name="T71" fmla="*/ 32 h 187"/>
                <a:gd name="T72" fmla="*/ 5 w 192"/>
                <a:gd name="T73" fmla="*/ 37 h 187"/>
                <a:gd name="T74" fmla="*/ 20 w 192"/>
                <a:gd name="T75" fmla="*/ 17 h 187"/>
                <a:gd name="T76" fmla="*/ 20 w 192"/>
                <a:gd name="T77" fmla="*/ 181 h 187"/>
                <a:gd name="T78" fmla="*/ 5 w 192"/>
                <a:gd name="T79" fmla="*/ 43 h 187"/>
                <a:gd name="T80" fmla="*/ 186 w 192"/>
                <a:gd name="T81" fmla="*/ 16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 h="187">
                  <a:moveTo>
                    <a:pt x="171" y="11"/>
                  </a:moveTo>
                  <a:cubicBezTo>
                    <a:pt x="169" y="11"/>
                    <a:pt x="169" y="11"/>
                    <a:pt x="169" y="11"/>
                  </a:cubicBezTo>
                  <a:cubicBezTo>
                    <a:pt x="168" y="5"/>
                    <a:pt x="162" y="0"/>
                    <a:pt x="155" y="0"/>
                  </a:cubicBezTo>
                  <a:cubicBezTo>
                    <a:pt x="148" y="0"/>
                    <a:pt x="143" y="5"/>
                    <a:pt x="141" y="11"/>
                  </a:cubicBezTo>
                  <a:cubicBezTo>
                    <a:pt x="128" y="11"/>
                    <a:pt x="128" y="11"/>
                    <a:pt x="128" y="11"/>
                  </a:cubicBezTo>
                  <a:cubicBezTo>
                    <a:pt x="127" y="5"/>
                    <a:pt x="121" y="0"/>
                    <a:pt x="114" y="0"/>
                  </a:cubicBezTo>
                  <a:cubicBezTo>
                    <a:pt x="108" y="0"/>
                    <a:pt x="102" y="5"/>
                    <a:pt x="100" y="11"/>
                  </a:cubicBezTo>
                  <a:cubicBezTo>
                    <a:pt x="88" y="11"/>
                    <a:pt x="88" y="11"/>
                    <a:pt x="88" y="11"/>
                  </a:cubicBezTo>
                  <a:cubicBezTo>
                    <a:pt x="86" y="5"/>
                    <a:pt x="81" y="0"/>
                    <a:pt x="74" y="0"/>
                  </a:cubicBezTo>
                  <a:cubicBezTo>
                    <a:pt x="67" y="0"/>
                    <a:pt x="61" y="5"/>
                    <a:pt x="60" y="11"/>
                  </a:cubicBezTo>
                  <a:cubicBezTo>
                    <a:pt x="50" y="11"/>
                    <a:pt x="50" y="11"/>
                    <a:pt x="50" y="11"/>
                  </a:cubicBezTo>
                  <a:cubicBezTo>
                    <a:pt x="48" y="5"/>
                    <a:pt x="43" y="0"/>
                    <a:pt x="36" y="0"/>
                  </a:cubicBezTo>
                  <a:cubicBezTo>
                    <a:pt x="29" y="0"/>
                    <a:pt x="23" y="5"/>
                    <a:pt x="22" y="11"/>
                  </a:cubicBezTo>
                  <a:cubicBezTo>
                    <a:pt x="20" y="11"/>
                    <a:pt x="20" y="11"/>
                    <a:pt x="20" y="11"/>
                  </a:cubicBezTo>
                  <a:cubicBezTo>
                    <a:pt x="9" y="11"/>
                    <a:pt x="0" y="21"/>
                    <a:pt x="0" y="32"/>
                  </a:cubicBezTo>
                  <a:cubicBezTo>
                    <a:pt x="0" y="167"/>
                    <a:pt x="0" y="167"/>
                    <a:pt x="0" y="167"/>
                  </a:cubicBezTo>
                  <a:cubicBezTo>
                    <a:pt x="0" y="178"/>
                    <a:pt x="9" y="187"/>
                    <a:pt x="20" y="187"/>
                  </a:cubicBezTo>
                  <a:cubicBezTo>
                    <a:pt x="171" y="187"/>
                    <a:pt x="171" y="187"/>
                    <a:pt x="171" y="187"/>
                  </a:cubicBezTo>
                  <a:cubicBezTo>
                    <a:pt x="182" y="187"/>
                    <a:pt x="192" y="178"/>
                    <a:pt x="192" y="167"/>
                  </a:cubicBezTo>
                  <a:cubicBezTo>
                    <a:pt x="192" y="32"/>
                    <a:pt x="192" y="32"/>
                    <a:pt x="192" y="32"/>
                  </a:cubicBezTo>
                  <a:cubicBezTo>
                    <a:pt x="192" y="21"/>
                    <a:pt x="182" y="11"/>
                    <a:pt x="171" y="11"/>
                  </a:cubicBezTo>
                  <a:close/>
                  <a:moveTo>
                    <a:pt x="155" y="6"/>
                  </a:moveTo>
                  <a:cubicBezTo>
                    <a:pt x="159" y="6"/>
                    <a:pt x="162" y="8"/>
                    <a:pt x="163" y="11"/>
                  </a:cubicBezTo>
                  <a:cubicBezTo>
                    <a:pt x="147" y="11"/>
                    <a:pt x="147" y="11"/>
                    <a:pt x="147" y="11"/>
                  </a:cubicBezTo>
                  <a:cubicBezTo>
                    <a:pt x="148" y="8"/>
                    <a:pt x="152" y="6"/>
                    <a:pt x="155" y="6"/>
                  </a:cubicBezTo>
                  <a:close/>
                  <a:moveTo>
                    <a:pt x="114" y="6"/>
                  </a:moveTo>
                  <a:cubicBezTo>
                    <a:pt x="118" y="6"/>
                    <a:pt x="121" y="8"/>
                    <a:pt x="122" y="11"/>
                  </a:cubicBezTo>
                  <a:cubicBezTo>
                    <a:pt x="107" y="11"/>
                    <a:pt x="107" y="11"/>
                    <a:pt x="107" y="11"/>
                  </a:cubicBezTo>
                  <a:cubicBezTo>
                    <a:pt x="108" y="8"/>
                    <a:pt x="111" y="6"/>
                    <a:pt x="114" y="6"/>
                  </a:cubicBezTo>
                  <a:close/>
                  <a:moveTo>
                    <a:pt x="74" y="6"/>
                  </a:moveTo>
                  <a:cubicBezTo>
                    <a:pt x="77" y="6"/>
                    <a:pt x="80" y="8"/>
                    <a:pt x="82" y="11"/>
                  </a:cubicBezTo>
                  <a:cubicBezTo>
                    <a:pt x="66" y="11"/>
                    <a:pt x="66" y="11"/>
                    <a:pt x="66" y="11"/>
                  </a:cubicBezTo>
                  <a:cubicBezTo>
                    <a:pt x="67" y="8"/>
                    <a:pt x="70" y="6"/>
                    <a:pt x="74" y="6"/>
                  </a:cubicBezTo>
                  <a:close/>
                  <a:moveTo>
                    <a:pt x="36" y="6"/>
                  </a:moveTo>
                  <a:cubicBezTo>
                    <a:pt x="39" y="6"/>
                    <a:pt x="43" y="8"/>
                    <a:pt x="44" y="11"/>
                  </a:cubicBezTo>
                  <a:cubicBezTo>
                    <a:pt x="28" y="11"/>
                    <a:pt x="28" y="11"/>
                    <a:pt x="28" y="11"/>
                  </a:cubicBezTo>
                  <a:cubicBezTo>
                    <a:pt x="29" y="8"/>
                    <a:pt x="32" y="6"/>
                    <a:pt x="36" y="6"/>
                  </a:cubicBezTo>
                  <a:close/>
                  <a:moveTo>
                    <a:pt x="20" y="17"/>
                  </a:moveTo>
                  <a:cubicBezTo>
                    <a:pt x="22" y="17"/>
                    <a:pt x="22" y="17"/>
                    <a:pt x="22" y="17"/>
                  </a:cubicBezTo>
                  <a:cubicBezTo>
                    <a:pt x="23" y="24"/>
                    <a:pt x="29" y="29"/>
                    <a:pt x="36" y="29"/>
                  </a:cubicBezTo>
                  <a:cubicBezTo>
                    <a:pt x="37" y="29"/>
                    <a:pt x="39" y="27"/>
                    <a:pt x="39" y="26"/>
                  </a:cubicBezTo>
                  <a:cubicBezTo>
                    <a:pt x="39" y="24"/>
                    <a:pt x="37" y="23"/>
                    <a:pt x="36" y="23"/>
                  </a:cubicBezTo>
                  <a:cubicBezTo>
                    <a:pt x="32" y="23"/>
                    <a:pt x="29" y="21"/>
                    <a:pt x="28" y="17"/>
                  </a:cubicBezTo>
                  <a:cubicBezTo>
                    <a:pt x="47" y="17"/>
                    <a:pt x="47" y="17"/>
                    <a:pt x="47" y="17"/>
                  </a:cubicBezTo>
                  <a:cubicBezTo>
                    <a:pt x="47" y="17"/>
                    <a:pt x="47" y="17"/>
                    <a:pt x="47" y="17"/>
                  </a:cubicBezTo>
                  <a:cubicBezTo>
                    <a:pt x="47" y="17"/>
                    <a:pt x="47" y="17"/>
                    <a:pt x="47" y="17"/>
                  </a:cubicBezTo>
                  <a:cubicBezTo>
                    <a:pt x="60" y="17"/>
                    <a:pt x="60" y="17"/>
                    <a:pt x="60" y="17"/>
                  </a:cubicBezTo>
                  <a:cubicBezTo>
                    <a:pt x="61" y="24"/>
                    <a:pt x="67" y="29"/>
                    <a:pt x="74" y="29"/>
                  </a:cubicBezTo>
                  <a:cubicBezTo>
                    <a:pt x="75" y="29"/>
                    <a:pt x="77" y="27"/>
                    <a:pt x="77" y="26"/>
                  </a:cubicBezTo>
                  <a:cubicBezTo>
                    <a:pt x="77" y="24"/>
                    <a:pt x="75" y="23"/>
                    <a:pt x="74" y="23"/>
                  </a:cubicBezTo>
                  <a:cubicBezTo>
                    <a:pt x="70" y="23"/>
                    <a:pt x="67" y="21"/>
                    <a:pt x="66" y="17"/>
                  </a:cubicBezTo>
                  <a:cubicBezTo>
                    <a:pt x="85" y="17"/>
                    <a:pt x="85" y="17"/>
                    <a:pt x="85" y="17"/>
                  </a:cubicBezTo>
                  <a:cubicBezTo>
                    <a:pt x="85" y="17"/>
                    <a:pt x="85" y="17"/>
                    <a:pt x="85" y="17"/>
                  </a:cubicBezTo>
                  <a:cubicBezTo>
                    <a:pt x="85" y="17"/>
                    <a:pt x="85" y="17"/>
                    <a:pt x="85" y="17"/>
                  </a:cubicBezTo>
                  <a:cubicBezTo>
                    <a:pt x="100" y="17"/>
                    <a:pt x="100" y="17"/>
                    <a:pt x="100" y="17"/>
                  </a:cubicBezTo>
                  <a:cubicBezTo>
                    <a:pt x="102" y="24"/>
                    <a:pt x="108" y="29"/>
                    <a:pt x="114" y="29"/>
                  </a:cubicBezTo>
                  <a:cubicBezTo>
                    <a:pt x="116" y="29"/>
                    <a:pt x="117" y="27"/>
                    <a:pt x="117" y="26"/>
                  </a:cubicBezTo>
                  <a:cubicBezTo>
                    <a:pt x="117" y="24"/>
                    <a:pt x="116" y="23"/>
                    <a:pt x="114" y="23"/>
                  </a:cubicBezTo>
                  <a:cubicBezTo>
                    <a:pt x="111" y="23"/>
                    <a:pt x="108" y="21"/>
                    <a:pt x="107" y="17"/>
                  </a:cubicBezTo>
                  <a:cubicBezTo>
                    <a:pt x="126" y="17"/>
                    <a:pt x="126" y="17"/>
                    <a:pt x="126" y="17"/>
                  </a:cubicBezTo>
                  <a:cubicBezTo>
                    <a:pt x="126" y="17"/>
                    <a:pt x="126" y="17"/>
                    <a:pt x="126" y="17"/>
                  </a:cubicBezTo>
                  <a:cubicBezTo>
                    <a:pt x="126" y="17"/>
                    <a:pt x="126" y="17"/>
                    <a:pt x="126" y="17"/>
                  </a:cubicBezTo>
                  <a:cubicBezTo>
                    <a:pt x="141" y="17"/>
                    <a:pt x="141" y="17"/>
                    <a:pt x="141" y="17"/>
                  </a:cubicBezTo>
                  <a:cubicBezTo>
                    <a:pt x="143" y="24"/>
                    <a:pt x="148" y="29"/>
                    <a:pt x="155" y="29"/>
                  </a:cubicBezTo>
                  <a:cubicBezTo>
                    <a:pt x="157" y="29"/>
                    <a:pt x="158" y="27"/>
                    <a:pt x="158" y="26"/>
                  </a:cubicBezTo>
                  <a:cubicBezTo>
                    <a:pt x="158" y="24"/>
                    <a:pt x="157" y="23"/>
                    <a:pt x="155" y="23"/>
                  </a:cubicBezTo>
                  <a:cubicBezTo>
                    <a:pt x="152" y="23"/>
                    <a:pt x="148" y="21"/>
                    <a:pt x="147" y="17"/>
                  </a:cubicBezTo>
                  <a:cubicBezTo>
                    <a:pt x="166" y="17"/>
                    <a:pt x="166" y="17"/>
                    <a:pt x="166" y="17"/>
                  </a:cubicBezTo>
                  <a:cubicBezTo>
                    <a:pt x="166" y="17"/>
                    <a:pt x="166" y="17"/>
                    <a:pt x="166" y="17"/>
                  </a:cubicBezTo>
                  <a:cubicBezTo>
                    <a:pt x="167" y="17"/>
                    <a:pt x="167" y="17"/>
                    <a:pt x="167" y="17"/>
                  </a:cubicBezTo>
                  <a:cubicBezTo>
                    <a:pt x="171" y="17"/>
                    <a:pt x="171" y="17"/>
                    <a:pt x="171" y="17"/>
                  </a:cubicBezTo>
                  <a:cubicBezTo>
                    <a:pt x="179" y="17"/>
                    <a:pt x="186" y="24"/>
                    <a:pt x="186" y="32"/>
                  </a:cubicBezTo>
                  <a:cubicBezTo>
                    <a:pt x="186" y="37"/>
                    <a:pt x="186" y="37"/>
                    <a:pt x="186" y="37"/>
                  </a:cubicBezTo>
                  <a:cubicBezTo>
                    <a:pt x="5" y="37"/>
                    <a:pt x="5" y="37"/>
                    <a:pt x="5" y="37"/>
                  </a:cubicBezTo>
                  <a:cubicBezTo>
                    <a:pt x="5" y="32"/>
                    <a:pt x="5" y="32"/>
                    <a:pt x="5" y="32"/>
                  </a:cubicBezTo>
                  <a:cubicBezTo>
                    <a:pt x="5" y="24"/>
                    <a:pt x="12" y="17"/>
                    <a:pt x="20" y="17"/>
                  </a:cubicBezTo>
                  <a:close/>
                  <a:moveTo>
                    <a:pt x="171" y="181"/>
                  </a:moveTo>
                  <a:cubicBezTo>
                    <a:pt x="20" y="181"/>
                    <a:pt x="20" y="181"/>
                    <a:pt x="20" y="181"/>
                  </a:cubicBezTo>
                  <a:cubicBezTo>
                    <a:pt x="12" y="181"/>
                    <a:pt x="5" y="175"/>
                    <a:pt x="5" y="167"/>
                  </a:cubicBezTo>
                  <a:cubicBezTo>
                    <a:pt x="5" y="43"/>
                    <a:pt x="5" y="43"/>
                    <a:pt x="5" y="43"/>
                  </a:cubicBezTo>
                  <a:cubicBezTo>
                    <a:pt x="186" y="43"/>
                    <a:pt x="186" y="43"/>
                    <a:pt x="186" y="43"/>
                  </a:cubicBezTo>
                  <a:cubicBezTo>
                    <a:pt x="186" y="167"/>
                    <a:pt x="186" y="167"/>
                    <a:pt x="186" y="167"/>
                  </a:cubicBezTo>
                  <a:cubicBezTo>
                    <a:pt x="186" y="175"/>
                    <a:pt x="179" y="181"/>
                    <a:pt x="171"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92"/>
            <p:cNvSpPr>
              <a:spLocks noEditPoints="1"/>
            </p:cNvSpPr>
            <p:nvPr/>
          </p:nvSpPr>
          <p:spPr bwMode="auto">
            <a:xfrm>
              <a:off x="8839200" y="2928938"/>
              <a:ext cx="46037" cy="46038"/>
            </a:xfrm>
            <a:custGeom>
              <a:avLst/>
              <a:gdLst>
                <a:gd name="T0" fmla="*/ 26 w 29"/>
                <a:gd name="T1" fmla="*/ 0 h 29"/>
                <a:gd name="T2" fmla="*/ 3 w 29"/>
                <a:gd name="T3" fmla="*/ 0 h 29"/>
                <a:gd name="T4" fmla="*/ 0 w 29"/>
                <a:gd name="T5" fmla="*/ 3 h 29"/>
                <a:gd name="T6" fmla="*/ 0 w 29"/>
                <a:gd name="T7" fmla="*/ 26 h 29"/>
                <a:gd name="T8" fmla="*/ 3 w 29"/>
                <a:gd name="T9" fmla="*/ 29 h 29"/>
                <a:gd name="T10" fmla="*/ 26 w 29"/>
                <a:gd name="T11" fmla="*/ 29 h 29"/>
                <a:gd name="T12" fmla="*/ 29 w 29"/>
                <a:gd name="T13" fmla="*/ 26 h 29"/>
                <a:gd name="T14" fmla="*/ 29 w 29"/>
                <a:gd name="T15" fmla="*/ 3 h 29"/>
                <a:gd name="T16" fmla="*/ 26 w 29"/>
                <a:gd name="T17" fmla="*/ 0 h 29"/>
                <a:gd name="T18" fmla="*/ 23 w 29"/>
                <a:gd name="T19" fmla="*/ 23 h 29"/>
                <a:gd name="T20" fmla="*/ 6 w 29"/>
                <a:gd name="T21" fmla="*/ 23 h 29"/>
                <a:gd name="T22" fmla="*/ 6 w 29"/>
                <a:gd name="T23" fmla="*/ 6 h 29"/>
                <a:gd name="T24" fmla="*/ 23 w 29"/>
                <a:gd name="T25" fmla="*/ 6 h 29"/>
                <a:gd name="T26" fmla="*/ 23 w 29"/>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9">
                  <a:moveTo>
                    <a:pt x="26" y="0"/>
                  </a:moveTo>
                  <a:cubicBezTo>
                    <a:pt x="3" y="0"/>
                    <a:pt x="3" y="0"/>
                    <a:pt x="3" y="0"/>
                  </a:cubicBezTo>
                  <a:cubicBezTo>
                    <a:pt x="2" y="0"/>
                    <a:pt x="0" y="1"/>
                    <a:pt x="0" y="3"/>
                  </a:cubicBezTo>
                  <a:cubicBezTo>
                    <a:pt x="0" y="26"/>
                    <a:pt x="0" y="26"/>
                    <a:pt x="0" y="26"/>
                  </a:cubicBezTo>
                  <a:cubicBezTo>
                    <a:pt x="0" y="27"/>
                    <a:pt x="2" y="29"/>
                    <a:pt x="3" y="29"/>
                  </a:cubicBezTo>
                  <a:cubicBezTo>
                    <a:pt x="26" y="29"/>
                    <a:pt x="26" y="29"/>
                    <a:pt x="26" y="29"/>
                  </a:cubicBezTo>
                  <a:cubicBezTo>
                    <a:pt x="28" y="29"/>
                    <a:pt x="29" y="27"/>
                    <a:pt x="29" y="26"/>
                  </a:cubicBezTo>
                  <a:cubicBezTo>
                    <a:pt x="29" y="3"/>
                    <a:pt x="29" y="3"/>
                    <a:pt x="29" y="3"/>
                  </a:cubicBezTo>
                  <a:cubicBezTo>
                    <a:pt x="29" y="1"/>
                    <a:pt x="28" y="0"/>
                    <a:pt x="26" y="0"/>
                  </a:cubicBezTo>
                  <a:close/>
                  <a:moveTo>
                    <a:pt x="23" y="23"/>
                  </a:moveTo>
                  <a:cubicBezTo>
                    <a:pt x="6" y="23"/>
                    <a:pt x="6" y="23"/>
                    <a:pt x="6" y="23"/>
                  </a:cubicBezTo>
                  <a:cubicBezTo>
                    <a:pt x="6" y="6"/>
                    <a:pt x="6" y="6"/>
                    <a:pt x="6" y="6"/>
                  </a:cubicBezTo>
                  <a:cubicBezTo>
                    <a:pt x="23" y="6"/>
                    <a:pt x="23" y="6"/>
                    <a:pt x="23" y="6"/>
                  </a:cubicBez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93"/>
            <p:cNvSpPr>
              <a:spLocks noEditPoints="1"/>
            </p:cNvSpPr>
            <p:nvPr/>
          </p:nvSpPr>
          <p:spPr bwMode="auto">
            <a:xfrm>
              <a:off x="8905875" y="2928938"/>
              <a:ext cx="42862" cy="46038"/>
            </a:xfrm>
            <a:custGeom>
              <a:avLst/>
              <a:gdLst>
                <a:gd name="T0" fmla="*/ 26 w 28"/>
                <a:gd name="T1" fmla="*/ 0 h 29"/>
                <a:gd name="T2" fmla="*/ 3 w 28"/>
                <a:gd name="T3" fmla="*/ 0 h 29"/>
                <a:gd name="T4" fmla="*/ 0 w 28"/>
                <a:gd name="T5" fmla="*/ 3 h 29"/>
                <a:gd name="T6" fmla="*/ 0 w 28"/>
                <a:gd name="T7" fmla="*/ 26 h 29"/>
                <a:gd name="T8" fmla="*/ 3 w 28"/>
                <a:gd name="T9" fmla="*/ 29 h 29"/>
                <a:gd name="T10" fmla="*/ 26 w 28"/>
                <a:gd name="T11" fmla="*/ 29 h 29"/>
                <a:gd name="T12" fmla="*/ 28 w 28"/>
                <a:gd name="T13" fmla="*/ 26 h 29"/>
                <a:gd name="T14" fmla="*/ 28 w 28"/>
                <a:gd name="T15" fmla="*/ 3 h 29"/>
                <a:gd name="T16" fmla="*/ 26 w 28"/>
                <a:gd name="T17" fmla="*/ 0 h 29"/>
                <a:gd name="T18" fmla="*/ 23 w 28"/>
                <a:gd name="T19" fmla="*/ 23 h 29"/>
                <a:gd name="T20" fmla="*/ 6 w 28"/>
                <a:gd name="T21" fmla="*/ 23 h 29"/>
                <a:gd name="T22" fmla="*/ 6 w 28"/>
                <a:gd name="T23" fmla="*/ 6 h 29"/>
                <a:gd name="T24" fmla="*/ 23 w 28"/>
                <a:gd name="T25" fmla="*/ 6 h 29"/>
                <a:gd name="T26" fmla="*/ 23 w 28"/>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9">
                  <a:moveTo>
                    <a:pt x="26" y="0"/>
                  </a:moveTo>
                  <a:cubicBezTo>
                    <a:pt x="3" y="0"/>
                    <a:pt x="3" y="0"/>
                    <a:pt x="3" y="0"/>
                  </a:cubicBezTo>
                  <a:cubicBezTo>
                    <a:pt x="1" y="0"/>
                    <a:pt x="0" y="1"/>
                    <a:pt x="0" y="3"/>
                  </a:cubicBezTo>
                  <a:cubicBezTo>
                    <a:pt x="0" y="26"/>
                    <a:pt x="0" y="26"/>
                    <a:pt x="0" y="26"/>
                  </a:cubicBezTo>
                  <a:cubicBezTo>
                    <a:pt x="0" y="27"/>
                    <a:pt x="1" y="29"/>
                    <a:pt x="3" y="29"/>
                  </a:cubicBezTo>
                  <a:cubicBezTo>
                    <a:pt x="26" y="29"/>
                    <a:pt x="26" y="29"/>
                    <a:pt x="26" y="29"/>
                  </a:cubicBezTo>
                  <a:cubicBezTo>
                    <a:pt x="27" y="29"/>
                    <a:pt x="28" y="27"/>
                    <a:pt x="28" y="26"/>
                  </a:cubicBezTo>
                  <a:cubicBezTo>
                    <a:pt x="28" y="3"/>
                    <a:pt x="28" y="3"/>
                    <a:pt x="28" y="3"/>
                  </a:cubicBezTo>
                  <a:cubicBezTo>
                    <a:pt x="28" y="1"/>
                    <a:pt x="27" y="0"/>
                    <a:pt x="26" y="0"/>
                  </a:cubicBezTo>
                  <a:close/>
                  <a:moveTo>
                    <a:pt x="23" y="23"/>
                  </a:moveTo>
                  <a:cubicBezTo>
                    <a:pt x="6" y="23"/>
                    <a:pt x="6" y="23"/>
                    <a:pt x="6" y="23"/>
                  </a:cubicBezTo>
                  <a:cubicBezTo>
                    <a:pt x="6" y="6"/>
                    <a:pt x="6" y="6"/>
                    <a:pt x="6" y="6"/>
                  </a:cubicBezTo>
                  <a:cubicBezTo>
                    <a:pt x="23" y="6"/>
                    <a:pt x="23" y="6"/>
                    <a:pt x="23" y="6"/>
                  </a:cubicBez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94"/>
            <p:cNvSpPr>
              <a:spLocks noEditPoints="1"/>
            </p:cNvSpPr>
            <p:nvPr/>
          </p:nvSpPr>
          <p:spPr bwMode="auto">
            <a:xfrm>
              <a:off x="8710613" y="2997200"/>
              <a:ext cx="42862" cy="42863"/>
            </a:xfrm>
            <a:custGeom>
              <a:avLst/>
              <a:gdLst>
                <a:gd name="T0" fmla="*/ 25 w 28"/>
                <a:gd name="T1" fmla="*/ 0 h 28"/>
                <a:gd name="T2" fmla="*/ 2 w 28"/>
                <a:gd name="T3" fmla="*/ 0 h 28"/>
                <a:gd name="T4" fmla="*/ 0 w 28"/>
                <a:gd name="T5" fmla="*/ 2 h 28"/>
                <a:gd name="T6" fmla="*/ 0 w 28"/>
                <a:gd name="T7" fmla="*/ 25 h 28"/>
                <a:gd name="T8" fmla="*/ 2 w 28"/>
                <a:gd name="T9" fmla="*/ 28 h 28"/>
                <a:gd name="T10" fmla="*/ 25 w 28"/>
                <a:gd name="T11" fmla="*/ 28 h 28"/>
                <a:gd name="T12" fmla="*/ 28 w 28"/>
                <a:gd name="T13" fmla="*/ 25 h 28"/>
                <a:gd name="T14" fmla="*/ 28 w 28"/>
                <a:gd name="T15" fmla="*/ 2 h 28"/>
                <a:gd name="T16" fmla="*/ 25 w 28"/>
                <a:gd name="T17" fmla="*/ 0 h 28"/>
                <a:gd name="T18" fmla="*/ 22 w 28"/>
                <a:gd name="T19" fmla="*/ 22 h 28"/>
                <a:gd name="T20" fmla="*/ 5 w 28"/>
                <a:gd name="T21" fmla="*/ 22 h 28"/>
                <a:gd name="T22" fmla="*/ 5 w 28"/>
                <a:gd name="T23" fmla="*/ 5 h 28"/>
                <a:gd name="T24" fmla="*/ 22 w 28"/>
                <a:gd name="T25" fmla="*/ 5 h 28"/>
                <a:gd name="T26" fmla="*/ 22 w 28"/>
                <a:gd name="T2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8">
                  <a:moveTo>
                    <a:pt x="25" y="0"/>
                  </a:moveTo>
                  <a:cubicBezTo>
                    <a:pt x="2" y="0"/>
                    <a:pt x="2" y="0"/>
                    <a:pt x="2" y="0"/>
                  </a:cubicBezTo>
                  <a:cubicBezTo>
                    <a:pt x="1" y="0"/>
                    <a:pt x="0" y="1"/>
                    <a:pt x="0" y="2"/>
                  </a:cubicBezTo>
                  <a:cubicBezTo>
                    <a:pt x="0" y="25"/>
                    <a:pt x="0" y="25"/>
                    <a:pt x="0" y="25"/>
                  </a:cubicBezTo>
                  <a:cubicBezTo>
                    <a:pt x="0" y="27"/>
                    <a:pt x="1" y="28"/>
                    <a:pt x="2" y="28"/>
                  </a:cubicBezTo>
                  <a:cubicBezTo>
                    <a:pt x="25" y="28"/>
                    <a:pt x="25" y="28"/>
                    <a:pt x="25" y="28"/>
                  </a:cubicBezTo>
                  <a:cubicBezTo>
                    <a:pt x="27" y="28"/>
                    <a:pt x="28" y="27"/>
                    <a:pt x="28" y="25"/>
                  </a:cubicBezTo>
                  <a:cubicBezTo>
                    <a:pt x="28" y="2"/>
                    <a:pt x="28" y="2"/>
                    <a:pt x="28" y="2"/>
                  </a:cubicBezTo>
                  <a:cubicBezTo>
                    <a:pt x="28" y="1"/>
                    <a:pt x="27" y="0"/>
                    <a:pt x="25" y="0"/>
                  </a:cubicBezTo>
                  <a:close/>
                  <a:moveTo>
                    <a:pt x="22" y="22"/>
                  </a:moveTo>
                  <a:cubicBezTo>
                    <a:pt x="5" y="22"/>
                    <a:pt x="5" y="22"/>
                    <a:pt x="5" y="22"/>
                  </a:cubicBezTo>
                  <a:cubicBezTo>
                    <a:pt x="5" y="5"/>
                    <a:pt x="5" y="5"/>
                    <a:pt x="5" y="5"/>
                  </a:cubicBezTo>
                  <a:cubicBezTo>
                    <a:pt x="22" y="5"/>
                    <a:pt x="22" y="5"/>
                    <a:pt x="22" y="5"/>
                  </a:cubicBezTo>
                  <a:lnTo>
                    <a:pt x="2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95"/>
            <p:cNvSpPr>
              <a:spLocks noEditPoints="1"/>
            </p:cNvSpPr>
            <p:nvPr/>
          </p:nvSpPr>
          <p:spPr bwMode="auto">
            <a:xfrm>
              <a:off x="8775700" y="2997200"/>
              <a:ext cx="44450" cy="42863"/>
            </a:xfrm>
            <a:custGeom>
              <a:avLst/>
              <a:gdLst>
                <a:gd name="T0" fmla="*/ 26 w 29"/>
                <a:gd name="T1" fmla="*/ 0 h 28"/>
                <a:gd name="T2" fmla="*/ 3 w 29"/>
                <a:gd name="T3" fmla="*/ 0 h 28"/>
                <a:gd name="T4" fmla="*/ 0 w 29"/>
                <a:gd name="T5" fmla="*/ 2 h 28"/>
                <a:gd name="T6" fmla="*/ 0 w 29"/>
                <a:gd name="T7" fmla="*/ 25 h 28"/>
                <a:gd name="T8" fmla="*/ 3 w 29"/>
                <a:gd name="T9" fmla="*/ 28 h 28"/>
                <a:gd name="T10" fmla="*/ 26 w 29"/>
                <a:gd name="T11" fmla="*/ 28 h 28"/>
                <a:gd name="T12" fmla="*/ 29 w 29"/>
                <a:gd name="T13" fmla="*/ 25 h 28"/>
                <a:gd name="T14" fmla="*/ 29 w 29"/>
                <a:gd name="T15" fmla="*/ 2 h 28"/>
                <a:gd name="T16" fmla="*/ 26 w 29"/>
                <a:gd name="T17" fmla="*/ 0 h 28"/>
                <a:gd name="T18" fmla="*/ 23 w 29"/>
                <a:gd name="T19" fmla="*/ 22 h 28"/>
                <a:gd name="T20" fmla="*/ 6 w 29"/>
                <a:gd name="T21" fmla="*/ 22 h 28"/>
                <a:gd name="T22" fmla="*/ 6 w 29"/>
                <a:gd name="T23" fmla="*/ 5 h 28"/>
                <a:gd name="T24" fmla="*/ 23 w 29"/>
                <a:gd name="T25" fmla="*/ 5 h 28"/>
                <a:gd name="T26" fmla="*/ 23 w 29"/>
                <a:gd name="T2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8">
                  <a:moveTo>
                    <a:pt x="26" y="0"/>
                  </a:moveTo>
                  <a:cubicBezTo>
                    <a:pt x="3" y="0"/>
                    <a:pt x="3" y="0"/>
                    <a:pt x="3" y="0"/>
                  </a:cubicBezTo>
                  <a:cubicBezTo>
                    <a:pt x="1" y="0"/>
                    <a:pt x="0" y="1"/>
                    <a:pt x="0" y="2"/>
                  </a:cubicBezTo>
                  <a:cubicBezTo>
                    <a:pt x="0" y="25"/>
                    <a:pt x="0" y="25"/>
                    <a:pt x="0" y="25"/>
                  </a:cubicBezTo>
                  <a:cubicBezTo>
                    <a:pt x="0" y="27"/>
                    <a:pt x="1" y="28"/>
                    <a:pt x="3" y="28"/>
                  </a:cubicBezTo>
                  <a:cubicBezTo>
                    <a:pt x="26" y="28"/>
                    <a:pt x="26" y="28"/>
                    <a:pt x="26" y="28"/>
                  </a:cubicBezTo>
                  <a:cubicBezTo>
                    <a:pt x="27" y="28"/>
                    <a:pt x="29" y="27"/>
                    <a:pt x="29" y="25"/>
                  </a:cubicBezTo>
                  <a:cubicBezTo>
                    <a:pt x="29" y="2"/>
                    <a:pt x="29" y="2"/>
                    <a:pt x="29" y="2"/>
                  </a:cubicBezTo>
                  <a:cubicBezTo>
                    <a:pt x="29" y="1"/>
                    <a:pt x="27" y="0"/>
                    <a:pt x="26" y="0"/>
                  </a:cubicBezTo>
                  <a:close/>
                  <a:moveTo>
                    <a:pt x="23" y="22"/>
                  </a:moveTo>
                  <a:cubicBezTo>
                    <a:pt x="6" y="22"/>
                    <a:pt x="6" y="22"/>
                    <a:pt x="6" y="22"/>
                  </a:cubicBezTo>
                  <a:cubicBezTo>
                    <a:pt x="6" y="5"/>
                    <a:pt x="6" y="5"/>
                    <a:pt x="6" y="5"/>
                  </a:cubicBezTo>
                  <a:cubicBezTo>
                    <a:pt x="23" y="5"/>
                    <a:pt x="23" y="5"/>
                    <a:pt x="23" y="5"/>
                  </a:cubicBezTo>
                  <a:lnTo>
                    <a:pt x="2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96"/>
            <p:cNvSpPr>
              <a:spLocks noEditPoints="1"/>
            </p:cNvSpPr>
            <p:nvPr/>
          </p:nvSpPr>
          <p:spPr bwMode="auto">
            <a:xfrm>
              <a:off x="8839200" y="2997200"/>
              <a:ext cx="46037" cy="42863"/>
            </a:xfrm>
            <a:custGeom>
              <a:avLst/>
              <a:gdLst>
                <a:gd name="T0" fmla="*/ 26 w 29"/>
                <a:gd name="T1" fmla="*/ 0 h 28"/>
                <a:gd name="T2" fmla="*/ 3 w 29"/>
                <a:gd name="T3" fmla="*/ 0 h 28"/>
                <a:gd name="T4" fmla="*/ 0 w 29"/>
                <a:gd name="T5" fmla="*/ 2 h 28"/>
                <a:gd name="T6" fmla="*/ 0 w 29"/>
                <a:gd name="T7" fmla="*/ 25 h 28"/>
                <a:gd name="T8" fmla="*/ 3 w 29"/>
                <a:gd name="T9" fmla="*/ 28 h 28"/>
                <a:gd name="T10" fmla="*/ 26 w 29"/>
                <a:gd name="T11" fmla="*/ 28 h 28"/>
                <a:gd name="T12" fmla="*/ 29 w 29"/>
                <a:gd name="T13" fmla="*/ 25 h 28"/>
                <a:gd name="T14" fmla="*/ 29 w 29"/>
                <a:gd name="T15" fmla="*/ 2 h 28"/>
                <a:gd name="T16" fmla="*/ 26 w 29"/>
                <a:gd name="T17" fmla="*/ 0 h 28"/>
                <a:gd name="T18" fmla="*/ 23 w 29"/>
                <a:gd name="T19" fmla="*/ 22 h 28"/>
                <a:gd name="T20" fmla="*/ 6 w 29"/>
                <a:gd name="T21" fmla="*/ 22 h 28"/>
                <a:gd name="T22" fmla="*/ 6 w 29"/>
                <a:gd name="T23" fmla="*/ 5 h 28"/>
                <a:gd name="T24" fmla="*/ 23 w 29"/>
                <a:gd name="T25" fmla="*/ 5 h 28"/>
                <a:gd name="T26" fmla="*/ 23 w 29"/>
                <a:gd name="T2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8">
                  <a:moveTo>
                    <a:pt x="26" y="0"/>
                  </a:moveTo>
                  <a:cubicBezTo>
                    <a:pt x="3" y="0"/>
                    <a:pt x="3" y="0"/>
                    <a:pt x="3" y="0"/>
                  </a:cubicBezTo>
                  <a:cubicBezTo>
                    <a:pt x="2" y="0"/>
                    <a:pt x="0" y="1"/>
                    <a:pt x="0" y="2"/>
                  </a:cubicBezTo>
                  <a:cubicBezTo>
                    <a:pt x="0" y="25"/>
                    <a:pt x="0" y="25"/>
                    <a:pt x="0" y="25"/>
                  </a:cubicBezTo>
                  <a:cubicBezTo>
                    <a:pt x="0" y="27"/>
                    <a:pt x="2" y="28"/>
                    <a:pt x="3" y="28"/>
                  </a:cubicBezTo>
                  <a:cubicBezTo>
                    <a:pt x="26" y="28"/>
                    <a:pt x="26" y="28"/>
                    <a:pt x="26" y="28"/>
                  </a:cubicBezTo>
                  <a:cubicBezTo>
                    <a:pt x="28" y="28"/>
                    <a:pt x="29" y="27"/>
                    <a:pt x="29" y="25"/>
                  </a:cubicBezTo>
                  <a:cubicBezTo>
                    <a:pt x="29" y="2"/>
                    <a:pt x="29" y="2"/>
                    <a:pt x="29" y="2"/>
                  </a:cubicBezTo>
                  <a:cubicBezTo>
                    <a:pt x="29" y="1"/>
                    <a:pt x="28" y="0"/>
                    <a:pt x="26" y="0"/>
                  </a:cubicBezTo>
                  <a:close/>
                  <a:moveTo>
                    <a:pt x="23" y="22"/>
                  </a:moveTo>
                  <a:cubicBezTo>
                    <a:pt x="6" y="22"/>
                    <a:pt x="6" y="22"/>
                    <a:pt x="6" y="22"/>
                  </a:cubicBezTo>
                  <a:cubicBezTo>
                    <a:pt x="6" y="5"/>
                    <a:pt x="6" y="5"/>
                    <a:pt x="6" y="5"/>
                  </a:cubicBezTo>
                  <a:cubicBezTo>
                    <a:pt x="23" y="5"/>
                    <a:pt x="23" y="5"/>
                    <a:pt x="23" y="5"/>
                  </a:cubicBezTo>
                  <a:lnTo>
                    <a:pt x="2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97"/>
            <p:cNvSpPr>
              <a:spLocks noEditPoints="1"/>
            </p:cNvSpPr>
            <p:nvPr/>
          </p:nvSpPr>
          <p:spPr bwMode="auto">
            <a:xfrm>
              <a:off x="8905875" y="2997200"/>
              <a:ext cx="42862" cy="42863"/>
            </a:xfrm>
            <a:custGeom>
              <a:avLst/>
              <a:gdLst>
                <a:gd name="T0" fmla="*/ 26 w 28"/>
                <a:gd name="T1" fmla="*/ 0 h 28"/>
                <a:gd name="T2" fmla="*/ 3 w 28"/>
                <a:gd name="T3" fmla="*/ 0 h 28"/>
                <a:gd name="T4" fmla="*/ 0 w 28"/>
                <a:gd name="T5" fmla="*/ 2 h 28"/>
                <a:gd name="T6" fmla="*/ 0 w 28"/>
                <a:gd name="T7" fmla="*/ 25 h 28"/>
                <a:gd name="T8" fmla="*/ 3 w 28"/>
                <a:gd name="T9" fmla="*/ 28 h 28"/>
                <a:gd name="T10" fmla="*/ 26 w 28"/>
                <a:gd name="T11" fmla="*/ 28 h 28"/>
                <a:gd name="T12" fmla="*/ 28 w 28"/>
                <a:gd name="T13" fmla="*/ 25 h 28"/>
                <a:gd name="T14" fmla="*/ 28 w 28"/>
                <a:gd name="T15" fmla="*/ 2 h 28"/>
                <a:gd name="T16" fmla="*/ 26 w 28"/>
                <a:gd name="T17" fmla="*/ 0 h 28"/>
                <a:gd name="T18" fmla="*/ 23 w 28"/>
                <a:gd name="T19" fmla="*/ 22 h 28"/>
                <a:gd name="T20" fmla="*/ 6 w 28"/>
                <a:gd name="T21" fmla="*/ 22 h 28"/>
                <a:gd name="T22" fmla="*/ 6 w 28"/>
                <a:gd name="T23" fmla="*/ 5 h 28"/>
                <a:gd name="T24" fmla="*/ 23 w 28"/>
                <a:gd name="T25" fmla="*/ 5 h 28"/>
                <a:gd name="T26" fmla="*/ 23 w 28"/>
                <a:gd name="T2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8">
                  <a:moveTo>
                    <a:pt x="26" y="0"/>
                  </a:moveTo>
                  <a:cubicBezTo>
                    <a:pt x="3" y="0"/>
                    <a:pt x="3" y="0"/>
                    <a:pt x="3" y="0"/>
                  </a:cubicBezTo>
                  <a:cubicBezTo>
                    <a:pt x="1" y="0"/>
                    <a:pt x="0" y="1"/>
                    <a:pt x="0" y="2"/>
                  </a:cubicBezTo>
                  <a:cubicBezTo>
                    <a:pt x="0" y="25"/>
                    <a:pt x="0" y="25"/>
                    <a:pt x="0" y="25"/>
                  </a:cubicBezTo>
                  <a:cubicBezTo>
                    <a:pt x="0" y="27"/>
                    <a:pt x="1" y="28"/>
                    <a:pt x="3" y="28"/>
                  </a:cubicBezTo>
                  <a:cubicBezTo>
                    <a:pt x="26" y="28"/>
                    <a:pt x="26" y="28"/>
                    <a:pt x="26" y="28"/>
                  </a:cubicBezTo>
                  <a:cubicBezTo>
                    <a:pt x="27" y="28"/>
                    <a:pt x="28" y="27"/>
                    <a:pt x="28" y="25"/>
                  </a:cubicBezTo>
                  <a:cubicBezTo>
                    <a:pt x="28" y="2"/>
                    <a:pt x="28" y="2"/>
                    <a:pt x="28" y="2"/>
                  </a:cubicBezTo>
                  <a:cubicBezTo>
                    <a:pt x="28" y="1"/>
                    <a:pt x="27" y="0"/>
                    <a:pt x="26" y="0"/>
                  </a:cubicBezTo>
                  <a:close/>
                  <a:moveTo>
                    <a:pt x="23" y="22"/>
                  </a:moveTo>
                  <a:cubicBezTo>
                    <a:pt x="6" y="22"/>
                    <a:pt x="6" y="22"/>
                    <a:pt x="6" y="22"/>
                  </a:cubicBezTo>
                  <a:cubicBezTo>
                    <a:pt x="6" y="5"/>
                    <a:pt x="6" y="5"/>
                    <a:pt x="6" y="5"/>
                  </a:cubicBezTo>
                  <a:cubicBezTo>
                    <a:pt x="23" y="5"/>
                    <a:pt x="23" y="5"/>
                    <a:pt x="23" y="5"/>
                  </a:cubicBezTo>
                  <a:lnTo>
                    <a:pt x="2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98"/>
            <p:cNvSpPr>
              <a:spLocks noEditPoints="1"/>
            </p:cNvSpPr>
            <p:nvPr/>
          </p:nvSpPr>
          <p:spPr bwMode="auto">
            <a:xfrm>
              <a:off x="8710613" y="3063875"/>
              <a:ext cx="42862" cy="44450"/>
            </a:xfrm>
            <a:custGeom>
              <a:avLst/>
              <a:gdLst>
                <a:gd name="T0" fmla="*/ 25 w 28"/>
                <a:gd name="T1" fmla="*/ 0 h 29"/>
                <a:gd name="T2" fmla="*/ 2 w 28"/>
                <a:gd name="T3" fmla="*/ 0 h 29"/>
                <a:gd name="T4" fmla="*/ 0 w 28"/>
                <a:gd name="T5" fmla="*/ 3 h 29"/>
                <a:gd name="T6" fmla="*/ 0 w 28"/>
                <a:gd name="T7" fmla="*/ 26 h 29"/>
                <a:gd name="T8" fmla="*/ 2 w 28"/>
                <a:gd name="T9" fmla="*/ 29 h 29"/>
                <a:gd name="T10" fmla="*/ 25 w 28"/>
                <a:gd name="T11" fmla="*/ 29 h 29"/>
                <a:gd name="T12" fmla="*/ 28 w 28"/>
                <a:gd name="T13" fmla="*/ 26 h 29"/>
                <a:gd name="T14" fmla="*/ 28 w 28"/>
                <a:gd name="T15" fmla="*/ 3 h 29"/>
                <a:gd name="T16" fmla="*/ 25 w 28"/>
                <a:gd name="T17" fmla="*/ 0 h 29"/>
                <a:gd name="T18" fmla="*/ 22 w 28"/>
                <a:gd name="T19" fmla="*/ 23 h 29"/>
                <a:gd name="T20" fmla="*/ 5 w 28"/>
                <a:gd name="T21" fmla="*/ 23 h 29"/>
                <a:gd name="T22" fmla="*/ 5 w 28"/>
                <a:gd name="T23" fmla="*/ 6 h 29"/>
                <a:gd name="T24" fmla="*/ 22 w 28"/>
                <a:gd name="T25" fmla="*/ 6 h 29"/>
                <a:gd name="T26" fmla="*/ 22 w 28"/>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9">
                  <a:moveTo>
                    <a:pt x="25" y="0"/>
                  </a:moveTo>
                  <a:cubicBezTo>
                    <a:pt x="2" y="0"/>
                    <a:pt x="2" y="0"/>
                    <a:pt x="2" y="0"/>
                  </a:cubicBezTo>
                  <a:cubicBezTo>
                    <a:pt x="1" y="0"/>
                    <a:pt x="0" y="1"/>
                    <a:pt x="0" y="3"/>
                  </a:cubicBezTo>
                  <a:cubicBezTo>
                    <a:pt x="0" y="26"/>
                    <a:pt x="0" y="26"/>
                    <a:pt x="0" y="26"/>
                  </a:cubicBezTo>
                  <a:cubicBezTo>
                    <a:pt x="0" y="28"/>
                    <a:pt x="1" y="29"/>
                    <a:pt x="2" y="29"/>
                  </a:cubicBezTo>
                  <a:cubicBezTo>
                    <a:pt x="25" y="29"/>
                    <a:pt x="25" y="29"/>
                    <a:pt x="25" y="29"/>
                  </a:cubicBezTo>
                  <a:cubicBezTo>
                    <a:pt x="27" y="29"/>
                    <a:pt x="28" y="28"/>
                    <a:pt x="28" y="26"/>
                  </a:cubicBezTo>
                  <a:cubicBezTo>
                    <a:pt x="28" y="3"/>
                    <a:pt x="28" y="3"/>
                    <a:pt x="28" y="3"/>
                  </a:cubicBezTo>
                  <a:cubicBezTo>
                    <a:pt x="28" y="1"/>
                    <a:pt x="27" y="0"/>
                    <a:pt x="25" y="0"/>
                  </a:cubicBezTo>
                  <a:close/>
                  <a:moveTo>
                    <a:pt x="22" y="23"/>
                  </a:moveTo>
                  <a:cubicBezTo>
                    <a:pt x="5" y="23"/>
                    <a:pt x="5" y="23"/>
                    <a:pt x="5" y="23"/>
                  </a:cubicBezTo>
                  <a:cubicBezTo>
                    <a:pt x="5" y="6"/>
                    <a:pt x="5" y="6"/>
                    <a:pt x="5" y="6"/>
                  </a:cubicBezTo>
                  <a:cubicBezTo>
                    <a:pt x="22" y="6"/>
                    <a:pt x="22" y="6"/>
                    <a:pt x="22" y="6"/>
                  </a:cubicBezTo>
                  <a:lnTo>
                    <a:pt x="2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99"/>
            <p:cNvSpPr>
              <a:spLocks noEditPoints="1"/>
            </p:cNvSpPr>
            <p:nvPr/>
          </p:nvSpPr>
          <p:spPr bwMode="auto">
            <a:xfrm>
              <a:off x="8775700" y="3063875"/>
              <a:ext cx="44450" cy="44450"/>
            </a:xfrm>
            <a:custGeom>
              <a:avLst/>
              <a:gdLst>
                <a:gd name="T0" fmla="*/ 26 w 29"/>
                <a:gd name="T1" fmla="*/ 0 h 29"/>
                <a:gd name="T2" fmla="*/ 3 w 29"/>
                <a:gd name="T3" fmla="*/ 0 h 29"/>
                <a:gd name="T4" fmla="*/ 0 w 29"/>
                <a:gd name="T5" fmla="*/ 3 h 29"/>
                <a:gd name="T6" fmla="*/ 0 w 29"/>
                <a:gd name="T7" fmla="*/ 26 h 29"/>
                <a:gd name="T8" fmla="*/ 3 w 29"/>
                <a:gd name="T9" fmla="*/ 29 h 29"/>
                <a:gd name="T10" fmla="*/ 26 w 29"/>
                <a:gd name="T11" fmla="*/ 29 h 29"/>
                <a:gd name="T12" fmla="*/ 29 w 29"/>
                <a:gd name="T13" fmla="*/ 26 h 29"/>
                <a:gd name="T14" fmla="*/ 29 w 29"/>
                <a:gd name="T15" fmla="*/ 3 h 29"/>
                <a:gd name="T16" fmla="*/ 26 w 29"/>
                <a:gd name="T17" fmla="*/ 0 h 29"/>
                <a:gd name="T18" fmla="*/ 23 w 29"/>
                <a:gd name="T19" fmla="*/ 23 h 29"/>
                <a:gd name="T20" fmla="*/ 6 w 29"/>
                <a:gd name="T21" fmla="*/ 23 h 29"/>
                <a:gd name="T22" fmla="*/ 6 w 29"/>
                <a:gd name="T23" fmla="*/ 6 h 29"/>
                <a:gd name="T24" fmla="*/ 23 w 29"/>
                <a:gd name="T25" fmla="*/ 6 h 29"/>
                <a:gd name="T26" fmla="*/ 23 w 29"/>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9">
                  <a:moveTo>
                    <a:pt x="26" y="0"/>
                  </a:moveTo>
                  <a:cubicBezTo>
                    <a:pt x="3" y="0"/>
                    <a:pt x="3" y="0"/>
                    <a:pt x="3" y="0"/>
                  </a:cubicBezTo>
                  <a:cubicBezTo>
                    <a:pt x="1" y="0"/>
                    <a:pt x="0" y="1"/>
                    <a:pt x="0" y="3"/>
                  </a:cubicBezTo>
                  <a:cubicBezTo>
                    <a:pt x="0" y="26"/>
                    <a:pt x="0" y="26"/>
                    <a:pt x="0" y="26"/>
                  </a:cubicBezTo>
                  <a:cubicBezTo>
                    <a:pt x="0" y="28"/>
                    <a:pt x="1" y="29"/>
                    <a:pt x="3" y="29"/>
                  </a:cubicBezTo>
                  <a:cubicBezTo>
                    <a:pt x="26" y="29"/>
                    <a:pt x="26" y="29"/>
                    <a:pt x="26" y="29"/>
                  </a:cubicBezTo>
                  <a:cubicBezTo>
                    <a:pt x="27" y="29"/>
                    <a:pt x="29" y="28"/>
                    <a:pt x="29" y="26"/>
                  </a:cubicBezTo>
                  <a:cubicBezTo>
                    <a:pt x="29" y="3"/>
                    <a:pt x="29" y="3"/>
                    <a:pt x="29" y="3"/>
                  </a:cubicBezTo>
                  <a:cubicBezTo>
                    <a:pt x="29" y="1"/>
                    <a:pt x="27" y="0"/>
                    <a:pt x="26" y="0"/>
                  </a:cubicBezTo>
                  <a:close/>
                  <a:moveTo>
                    <a:pt x="23" y="23"/>
                  </a:moveTo>
                  <a:cubicBezTo>
                    <a:pt x="6" y="23"/>
                    <a:pt x="6" y="23"/>
                    <a:pt x="6" y="23"/>
                  </a:cubicBezTo>
                  <a:cubicBezTo>
                    <a:pt x="6" y="6"/>
                    <a:pt x="6" y="6"/>
                    <a:pt x="6" y="6"/>
                  </a:cubicBezTo>
                  <a:cubicBezTo>
                    <a:pt x="23" y="6"/>
                    <a:pt x="23" y="6"/>
                    <a:pt x="23" y="6"/>
                  </a:cubicBez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00"/>
            <p:cNvSpPr>
              <a:spLocks noEditPoints="1"/>
            </p:cNvSpPr>
            <p:nvPr/>
          </p:nvSpPr>
          <p:spPr bwMode="auto">
            <a:xfrm>
              <a:off x="8839200" y="3063875"/>
              <a:ext cx="46037" cy="44450"/>
            </a:xfrm>
            <a:custGeom>
              <a:avLst/>
              <a:gdLst>
                <a:gd name="T0" fmla="*/ 26 w 29"/>
                <a:gd name="T1" fmla="*/ 0 h 29"/>
                <a:gd name="T2" fmla="*/ 3 w 29"/>
                <a:gd name="T3" fmla="*/ 0 h 29"/>
                <a:gd name="T4" fmla="*/ 0 w 29"/>
                <a:gd name="T5" fmla="*/ 3 h 29"/>
                <a:gd name="T6" fmla="*/ 0 w 29"/>
                <a:gd name="T7" fmla="*/ 26 h 29"/>
                <a:gd name="T8" fmla="*/ 3 w 29"/>
                <a:gd name="T9" fmla="*/ 29 h 29"/>
                <a:gd name="T10" fmla="*/ 26 w 29"/>
                <a:gd name="T11" fmla="*/ 29 h 29"/>
                <a:gd name="T12" fmla="*/ 29 w 29"/>
                <a:gd name="T13" fmla="*/ 26 h 29"/>
                <a:gd name="T14" fmla="*/ 29 w 29"/>
                <a:gd name="T15" fmla="*/ 3 h 29"/>
                <a:gd name="T16" fmla="*/ 26 w 29"/>
                <a:gd name="T17" fmla="*/ 0 h 29"/>
                <a:gd name="T18" fmla="*/ 23 w 29"/>
                <a:gd name="T19" fmla="*/ 23 h 29"/>
                <a:gd name="T20" fmla="*/ 6 w 29"/>
                <a:gd name="T21" fmla="*/ 23 h 29"/>
                <a:gd name="T22" fmla="*/ 6 w 29"/>
                <a:gd name="T23" fmla="*/ 6 h 29"/>
                <a:gd name="T24" fmla="*/ 23 w 29"/>
                <a:gd name="T25" fmla="*/ 6 h 29"/>
                <a:gd name="T26" fmla="*/ 23 w 29"/>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9">
                  <a:moveTo>
                    <a:pt x="26" y="0"/>
                  </a:moveTo>
                  <a:cubicBezTo>
                    <a:pt x="3" y="0"/>
                    <a:pt x="3" y="0"/>
                    <a:pt x="3" y="0"/>
                  </a:cubicBezTo>
                  <a:cubicBezTo>
                    <a:pt x="2" y="0"/>
                    <a:pt x="0" y="1"/>
                    <a:pt x="0" y="3"/>
                  </a:cubicBezTo>
                  <a:cubicBezTo>
                    <a:pt x="0" y="26"/>
                    <a:pt x="0" y="26"/>
                    <a:pt x="0" y="26"/>
                  </a:cubicBezTo>
                  <a:cubicBezTo>
                    <a:pt x="0" y="28"/>
                    <a:pt x="2" y="29"/>
                    <a:pt x="3" y="29"/>
                  </a:cubicBezTo>
                  <a:cubicBezTo>
                    <a:pt x="26" y="29"/>
                    <a:pt x="26" y="29"/>
                    <a:pt x="26" y="29"/>
                  </a:cubicBezTo>
                  <a:cubicBezTo>
                    <a:pt x="28" y="29"/>
                    <a:pt x="29" y="28"/>
                    <a:pt x="29" y="26"/>
                  </a:cubicBezTo>
                  <a:cubicBezTo>
                    <a:pt x="29" y="3"/>
                    <a:pt x="29" y="3"/>
                    <a:pt x="29" y="3"/>
                  </a:cubicBezTo>
                  <a:cubicBezTo>
                    <a:pt x="29" y="1"/>
                    <a:pt x="28" y="0"/>
                    <a:pt x="26" y="0"/>
                  </a:cubicBezTo>
                  <a:close/>
                  <a:moveTo>
                    <a:pt x="23" y="23"/>
                  </a:moveTo>
                  <a:cubicBezTo>
                    <a:pt x="6" y="23"/>
                    <a:pt x="6" y="23"/>
                    <a:pt x="6" y="23"/>
                  </a:cubicBezTo>
                  <a:cubicBezTo>
                    <a:pt x="6" y="6"/>
                    <a:pt x="6" y="6"/>
                    <a:pt x="6" y="6"/>
                  </a:cubicBezTo>
                  <a:cubicBezTo>
                    <a:pt x="23" y="6"/>
                    <a:pt x="23" y="6"/>
                    <a:pt x="23" y="6"/>
                  </a:cubicBez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Freeform 1490"/>
          <p:cNvSpPr>
            <a:spLocks noEditPoints="1"/>
          </p:cNvSpPr>
          <p:nvPr/>
        </p:nvSpPr>
        <p:spPr bwMode="auto">
          <a:xfrm rot="10800000">
            <a:off x="3156858" y="2655609"/>
            <a:ext cx="945534" cy="954846"/>
          </a:xfrm>
          <a:custGeom>
            <a:avLst/>
            <a:gdLst>
              <a:gd name="T0" fmla="*/ 120 w 148"/>
              <a:gd name="T1" fmla="*/ 77 h 149"/>
              <a:gd name="T2" fmla="*/ 148 w 148"/>
              <a:gd name="T3" fmla="*/ 74 h 149"/>
              <a:gd name="T4" fmla="*/ 0 w 148"/>
              <a:gd name="T5" fmla="*/ 74 h 149"/>
              <a:gd name="T6" fmla="*/ 77 w 148"/>
              <a:gd name="T7" fmla="*/ 146 h 149"/>
              <a:gd name="T8" fmla="*/ 76 w 148"/>
              <a:gd name="T9" fmla="*/ 114 h 149"/>
              <a:gd name="T10" fmla="*/ 57 w 148"/>
              <a:gd name="T11" fmla="*/ 119 h 149"/>
              <a:gd name="T12" fmla="*/ 57 w 148"/>
              <a:gd name="T13" fmla="*/ 100 h 149"/>
              <a:gd name="T14" fmla="*/ 76 w 148"/>
              <a:gd name="T15" fmla="*/ 106 h 149"/>
              <a:gd name="T16" fmla="*/ 77 w 148"/>
              <a:gd name="T17" fmla="*/ 77 h 149"/>
              <a:gd name="T18" fmla="*/ 94 w 148"/>
              <a:gd name="T19" fmla="*/ 92 h 149"/>
              <a:gd name="T20" fmla="*/ 125 w 148"/>
              <a:gd name="T21" fmla="*/ 92 h 149"/>
              <a:gd name="T22" fmla="*/ 71 w 148"/>
              <a:gd name="T23" fmla="*/ 33 h 149"/>
              <a:gd name="T24" fmla="*/ 73 w 148"/>
              <a:gd name="T25" fmla="*/ 35 h 149"/>
              <a:gd name="T26" fmla="*/ 74 w 148"/>
              <a:gd name="T27" fmla="*/ 35 h 149"/>
              <a:gd name="T28" fmla="*/ 75 w 148"/>
              <a:gd name="T29" fmla="*/ 35 h 149"/>
              <a:gd name="T30" fmla="*/ 78 w 148"/>
              <a:gd name="T31" fmla="*/ 34 h 149"/>
              <a:gd name="T32" fmla="*/ 85 w 148"/>
              <a:gd name="T33" fmla="*/ 31 h 149"/>
              <a:gd name="T34" fmla="*/ 91 w 148"/>
              <a:gd name="T35" fmla="*/ 29 h 149"/>
              <a:gd name="T36" fmla="*/ 95 w 148"/>
              <a:gd name="T37" fmla="*/ 30 h 149"/>
              <a:gd name="T38" fmla="*/ 100 w 148"/>
              <a:gd name="T39" fmla="*/ 36 h 149"/>
              <a:gd name="T40" fmla="*/ 101 w 148"/>
              <a:gd name="T41" fmla="*/ 41 h 149"/>
              <a:gd name="T42" fmla="*/ 99 w 148"/>
              <a:gd name="T43" fmla="*/ 44 h 149"/>
              <a:gd name="T44" fmla="*/ 97 w 148"/>
              <a:gd name="T45" fmla="*/ 46 h 149"/>
              <a:gd name="T46" fmla="*/ 91 w 148"/>
              <a:gd name="T47" fmla="*/ 48 h 149"/>
              <a:gd name="T48" fmla="*/ 72 w 148"/>
              <a:gd name="T49" fmla="*/ 42 h 149"/>
              <a:gd name="T50" fmla="*/ 71 w 148"/>
              <a:gd name="T51" fmla="*/ 71 h 149"/>
              <a:gd name="T52" fmla="*/ 54 w 148"/>
              <a:gd name="T53" fmla="*/ 57 h 149"/>
              <a:gd name="T54" fmla="*/ 23 w 148"/>
              <a:gd name="T55" fmla="*/ 57 h 149"/>
              <a:gd name="T56" fmla="*/ 6 w 148"/>
              <a:gd name="T57" fmla="*/ 71 h 149"/>
              <a:gd name="T58" fmla="*/ 71 w 148"/>
              <a:gd name="T59" fmla="*/ 99 h 149"/>
              <a:gd name="T60" fmla="*/ 41 w 148"/>
              <a:gd name="T61" fmla="*/ 110 h 149"/>
              <a:gd name="T62" fmla="*/ 71 w 148"/>
              <a:gd name="T63" fmla="*/ 121 h 149"/>
              <a:gd name="T64" fmla="*/ 6 w 148"/>
              <a:gd name="T65" fmla="*/ 77 h 149"/>
              <a:gd name="T66" fmla="*/ 35 w 148"/>
              <a:gd name="T67" fmla="*/ 76 h 149"/>
              <a:gd name="T68" fmla="*/ 29 w 148"/>
              <a:gd name="T69" fmla="*/ 57 h 149"/>
              <a:gd name="T70" fmla="*/ 48 w 148"/>
              <a:gd name="T71" fmla="*/ 57 h 149"/>
              <a:gd name="T72" fmla="*/ 42 w 148"/>
              <a:gd name="T73" fmla="*/ 76 h 149"/>
              <a:gd name="T74" fmla="*/ 71 w 148"/>
              <a:gd name="T75" fmla="*/ 77 h 149"/>
              <a:gd name="T76" fmla="*/ 100 w 148"/>
              <a:gd name="T77" fmla="*/ 92 h 149"/>
              <a:gd name="T78" fmla="*/ 106 w 148"/>
              <a:gd name="T79" fmla="*/ 73 h 149"/>
              <a:gd name="T80" fmla="*/ 77 w 148"/>
              <a:gd name="T81" fmla="*/ 71 h 149"/>
              <a:gd name="T82" fmla="*/ 91 w 148"/>
              <a:gd name="T83" fmla="*/ 54 h 149"/>
              <a:gd name="T84" fmla="*/ 101 w 148"/>
              <a:gd name="T85" fmla="*/ 51 h 149"/>
              <a:gd name="T86" fmla="*/ 103 w 148"/>
              <a:gd name="T87" fmla="*/ 48 h 149"/>
              <a:gd name="T88" fmla="*/ 106 w 148"/>
              <a:gd name="T89" fmla="*/ 42 h 149"/>
              <a:gd name="T90" fmla="*/ 106 w 148"/>
              <a:gd name="T91" fmla="*/ 34 h 149"/>
              <a:gd name="T92" fmla="*/ 97 w 148"/>
              <a:gd name="T93" fmla="*/ 25 h 149"/>
              <a:gd name="T94" fmla="*/ 91 w 148"/>
              <a:gd name="T95" fmla="*/ 23 h 149"/>
              <a:gd name="T96" fmla="*/ 83 w 148"/>
              <a:gd name="T97" fmla="*/ 26 h 149"/>
              <a:gd name="T98" fmla="*/ 77 w 148"/>
              <a:gd name="T99" fmla="*/ 28 h 149"/>
              <a:gd name="T100" fmla="*/ 142 w 148"/>
              <a:gd name="T101" fmla="*/ 71 h 149"/>
              <a:gd name="T102" fmla="*/ 113 w 148"/>
              <a:gd name="T103" fmla="*/ 73 h 149"/>
              <a:gd name="T104" fmla="*/ 119 w 148"/>
              <a:gd name="T105" fmla="*/ 92 h 149"/>
              <a:gd name="T106" fmla="*/ 100 w 148"/>
              <a:gd name="T107" fmla="*/ 9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49">
                <a:moveTo>
                  <a:pt x="125" y="92"/>
                </a:moveTo>
                <a:cubicBezTo>
                  <a:pt x="125" y="88"/>
                  <a:pt x="122" y="82"/>
                  <a:pt x="120" y="77"/>
                </a:cubicBezTo>
                <a:cubicBezTo>
                  <a:pt x="145" y="77"/>
                  <a:pt x="145" y="77"/>
                  <a:pt x="145" y="77"/>
                </a:cubicBezTo>
                <a:cubicBezTo>
                  <a:pt x="147" y="77"/>
                  <a:pt x="148" y="76"/>
                  <a:pt x="148" y="74"/>
                </a:cubicBezTo>
                <a:cubicBezTo>
                  <a:pt x="148" y="33"/>
                  <a:pt x="115" y="0"/>
                  <a:pt x="74" y="0"/>
                </a:cubicBezTo>
                <a:cubicBezTo>
                  <a:pt x="33" y="0"/>
                  <a:pt x="0" y="33"/>
                  <a:pt x="0" y="74"/>
                </a:cubicBezTo>
                <a:cubicBezTo>
                  <a:pt x="0" y="115"/>
                  <a:pt x="33" y="149"/>
                  <a:pt x="74" y="149"/>
                </a:cubicBezTo>
                <a:cubicBezTo>
                  <a:pt x="76" y="149"/>
                  <a:pt x="77" y="147"/>
                  <a:pt x="77" y="146"/>
                </a:cubicBezTo>
                <a:cubicBezTo>
                  <a:pt x="77" y="116"/>
                  <a:pt x="77" y="116"/>
                  <a:pt x="77" y="116"/>
                </a:cubicBezTo>
                <a:cubicBezTo>
                  <a:pt x="77" y="115"/>
                  <a:pt x="76" y="114"/>
                  <a:pt x="76" y="114"/>
                </a:cubicBezTo>
                <a:cubicBezTo>
                  <a:pt x="75" y="113"/>
                  <a:pt x="74" y="113"/>
                  <a:pt x="73" y="113"/>
                </a:cubicBezTo>
                <a:cubicBezTo>
                  <a:pt x="67" y="116"/>
                  <a:pt x="59" y="119"/>
                  <a:pt x="57" y="119"/>
                </a:cubicBezTo>
                <a:cubicBezTo>
                  <a:pt x="51" y="119"/>
                  <a:pt x="47" y="115"/>
                  <a:pt x="47" y="110"/>
                </a:cubicBezTo>
                <a:cubicBezTo>
                  <a:pt x="47" y="105"/>
                  <a:pt x="51" y="100"/>
                  <a:pt x="57" y="100"/>
                </a:cubicBezTo>
                <a:cubicBezTo>
                  <a:pt x="59" y="100"/>
                  <a:pt x="67" y="104"/>
                  <a:pt x="73" y="107"/>
                </a:cubicBezTo>
                <a:cubicBezTo>
                  <a:pt x="74" y="107"/>
                  <a:pt x="75" y="107"/>
                  <a:pt x="76" y="106"/>
                </a:cubicBezTo>
                <a:cubicBezTo>
                  <a:pt x="76" y="106"/>
                  <a:pt x="77" y="105"/>
                  <a:pt x="77" y="104"/>
                </a:cubicBezTo>
                <a:cubicBezTo>
                  <a:pt x="77" y="77"/>
                  <a:pt x="77" y="77"/>
                  <a:pt x="77" y="77"/>
                </a:cubicBezTo>
                <a:cubicBezTo>
                  <a:pt x="99" y="77"/>
                  <a:pt x="99" y="77"/>
                  <a:pt x="99" y="77"/>
                </a:cubicBezTo>
                <a:cubicBezTo>
                  <a:pt x="97" y="82"/>
                  <a:pt x="94" y="88"/>
                  <a:pt x="94" y="92"/>
                </a:cubicBezTo>
                <a:cubicBezTo>
                  <a:pt x="94" y="100"/>
                  <a:pt x="101" y="107"/>
                  <a:pt x="110" y="107"/>
                </a:cubicBezTo>
                <a:cubicBezTo>
                  <a:pt x="118" y="107"/>
                  <a:pt x="125" y="100"/>
                  <a:pt x="125" y="92"/>
                </a:cubicBezTo>
                <a:close/>
                <a:moveTo>
                  <a:pt x="71" y="6"/>
                </a:moveTo>
                <a:cubicBezTo>
                  <a:pt x="71" y="33"/>
                  <a:pt x="71" y="33"/>
                  <a:pt x="71" y="33"/>
                </a:cubicBezTo>
                <a:cubicBezTo>
                  <a:pt x="71" y="34"/>
                  <a:pt x="72" y="34"/>
                  <a:pt x="72" y="35"/>
                </a:cubicBezTo>
                <a:cubicBezTo>
                  <a:pt x="73" y="35"/>
                  <a:pt x="73" y="35"/>
                  <a:pt x="73" y="35"/>
                </a:cubicBezTo>
                <a:cubicBezTo>
                  <a:pt x="73" y="35"/>
                  <a:pt x="73" y="35"/>
                  <a:pt x="73" y="35"/>
                </a:cubicBezTo>
                <a:cubicBezTo>
                  <a:pt x="73" y="35"/>
                  <a:pt x="74" y="35"/>
                  <a:pt x="74" y="35"/>
                </a:cubicBezTo>
                <a:cubicBezTo>
                  <a:pt x="74" y="35"/>
                  <a:pt x="74" y="35"/>
                  <a:pt x="74" y="35"/>
                </a:cubicBezTo>
                <a:cubicBezTo>
                  <a:pt x="74" y="35"/>
                  <a:pt x="74" y="35"/>
                  <a:pt x="75" y="35"/>
                </a:cubicBezTo>
                <a:cubicBezTo>
                  <a:pt x="75" y="35"/>
                  <a:pt x="75" y="35"/>
                  <a:pt x="75" y="35"/>
                </a:cubicBezTo>
                <a:cubicBezTo>
                  <a:pt x="75" y="35"/>
                  <a:pt x="76" y="35"/>
                  <a:pt x="78" y="34"/>
                </a:cubicBezTo>
                <a:cubicBezTo>
                  <a:pt x="79" y="33"/>
                  <a:pt x="81" y="33"/>
                  <a:pt x="82" y="32"/>
                </a:cubicBezTo>
                <a:cubicBezTo>
                  <a:pt x="83" y="32"/>
                  <a:pt x="84" y="31"/>
                  <a:pt x="85" y="31"/>
                </a:cubicBezTo>
                <a:cubicBezTo>
                  <a:pt x="86" y="30"/>
                  <a:pt x="88" y="30"/>
                  <a:pt x="89" y="30"/>
                </a:cubicBezTo>
                <a:cubicBezTo>
                  <a:pt x="91" y="29"/>
                  <a:pt x="91" y="29"/>
                  <a:pt x="91" y="29"/>
                </a:cubicBezTo>
                <a:cubicBezTo>
                  <a:pt x="92" y="29"/>
                  <a:pt x="93" y="29"/>
                  <a:pt x="94" y="30"/>
                </a:cubicBezTo>
                <a:cubicBezTo>
                  <a:pt x="94" y="30"/>
                  <a:pt x="95" y="30"/>
                  <a:pt x="95" y="30"/>
                </a:cubicBezTo>
                <a:cubicBezTo>
                  <a:pt x="97" y="31"/>
                  <a:pt x="99" y="33"/>
                  <a:pt x="100" y="35"/>
                </a:cubicBezTo>
                <a:cubicBezTo>
                  <a:pt x="100" y="35"/>
                  <a:pt x="100" y="36"/>
                  <a:pt x="100" y="36"/>
                </a:cubicBezTo>
                <a:cubicBezTo>
                  <a:pt x="101" y="37"/>
                  <a:pt x="101" y="38"/>
                  <a:pt x="101" y="39"/>
                </a:cubicBezTo>
                <a:cubicBezTo>
                  <a:pt x="101" y="39"/>
                  <a:pt x="101" y="40"/>
                  <a:pt x="101" y="41"/>
                </a:cubicBezTo>
                <a:cubicBezTo>
                  <a:pt x="100" y="41"/>
                  <a:pt x="100" y="42"/>
                  <a:pt x="100" y="43"/>
                </a:cubicBezTo>
                <a:cubicBezTo>
                  <a:pt x="99" y="44"/>
                  <a:pt x="99" y="44"/>
                  <a:pt x="99" y="44"/>
                </a:cubicBezTo>
                <a:cubicBezTo>
                  <a:pt x="98" y="45"/>
                  <a:pt x="98" y="45"/>
                  <a:pt x="98" y="45"/>
                </a:cubicBezTo>
                <a:cubicBezTo>
                  <a:pt x="98" y="46"/>
                  <a:pt x="97" y="46"/>
                  <a:pt x="97" y="46"/>
                </a:cubicBezTo>
                <a:cubicBezTo>
                  <a:pt x="97" y="46"/>
                  <a:pt x="96" y="47"/>
                  <a:pt x="96" y="47"/>
                </a:cubicBezTo>
                <a:cubicBezTo>
                  <a:pt x="95" y="48"/>
                  <a:pt x="93" y="48"/>
                  <a:pt x="91" y="48"/>
                </a:cubicBezTo>
                <a:cubicBezTo>
                  <a:pt x="89" y="48"/>
                  <a:pt x="81" y="45"/>
                  <a:pt x="75" y="42"/>
                </a:cubicBezTo>
                <a:cubicBezTo>
                  <a:pt x="74" y="42"/>
                  <a:pt x="73" y="42"/>
                  <a:pt x="72" y="42"/>
                </a:cubicBezTo>
                <a:cubicBezTo>
                  <a:pt x="72" y="43"/>
                  <a:pt x="71" y="44"/>
                  <a:pt x="71" y="45"/>
                </a:cubicBezTo>
                <a:cubicBezTo>
                  <a:pt x="71" y="71"/>
                  <a:pt x="71" y="71"/>
                  <a:pt x="71" y="71"/>
                </a:cubicBezTo>
                <a:cubicBezTo>
                  <a:pt x="49" y="71"/>
                  <a:pt x="49" y="71"/>
                  <a:pt x="49" y="71"/>
                </a:cubicBezTo>
                <a:cubicBezTo>
                  <a:pt x="51" y="67"/>
                  <a:pt x="54" y="60"/>
                  <a:pt x="54" y="57"/>
                </a:cubicBezTo>
                <a:cubicBezTo>
                  <a:pt x="54" y="49"/>
                  <a:pt x="47" y="42"/>
                  <a:pt x="38" y="42"/>
                </a:cubicBezTo>
                <a:cubicBezTo>
                  <a:pt x="30" y="42"/>
                  <a:pt x="23" y="49"/>
                  <a:pt x="23" y="57"/>
                </a:cubicBezTo>
                <a:cubicBezTo>
                  <a:pt x="23" y="60"/>
                  <a:pt x="26" y="67"/>
                  <a:pt x="28" y="71"/>
                </a:cubicBezTo>
                <a:cubicBezTo>
                  <a:pt x="6" y="71"/>
                  <a:pt x="6" y="71"/>
                  <a:pt x="6" y="71"/>
                </a:cubicBezTo>
                <a:cubicBezTo>
                  <a:pt x="7" y="36"/>
                  <a:pt x="36" y="7"/>
                  <a:pt x="71" y="6"/>
                </a:cubicBezTo>
                <a:close/>
                <a:moveTo>
                  <a:pt x="71" y="99"/>
                </a:moveTo>
                <a:cubicBezTo>
                  <a:pt x="67" y="97"/>
                  <a:pt x="60" y="95"/>
                  <a:pt x="57" y="95"/>
                </a:cubicBezTo>
                <a:cubicBezTo>
                  <a:pt x="48" y="95"/>
                  <a:pt x="41" y="102"/>
                  <a:pt x="41" y="110"/>
                </a:cubicBezTo>
                <a:cubicBezTo>
                  <a:pt x="41" y="118"/>
                  <a:pt x="48" y="125"/>
                  <a:pt x="57" y="125"/>
                </a:cubicBezTo>
                <a:cubicBezTo>
                  <a:pt x="60" y="125"/>
                  <a:pt x="67" y="122"/>
                  <a:pt x="71" y="121"/>
                </a:cubicBezTo>
                <a:cubicBezTo>
                  <a:pt x="71" y="143"/>
                  <a:pt x="71" y="143"/>
                  <a:pt x="71" y="143"/>
                </a:cubicBezTo>
                <a:cubicBezTo>
                  <a:pt x="36" y="141"/>
                  <a:pt x="7" y="113"/>
                  <a:pt x="6" y="77"/>
                </a:cubicBezTo>
                <a:cubicBezTo>
                  <a:pt x="32" y="77"/>
                  <a:pt x="32" y="77"/>
                  <a:pt x="32" y="77"/>
                </a:cubicBezTo>
                <a:cubicBezTo>
                  <a:pt x="33" y="77"/>
                  <a:pt x="34" y="77"/>
                  <a:pt x="35" y="76"/>
                </a:cubicBezTo>
                <a:cubicBezTo>
                  <a:pt x="35" y="75"/>
                  <a:pt x="35" y="74"/>
                  <a:pt x="35" y="73"/>
                </a:cubicBezTo>
                <a:cubicBezTo>
                  <a:pt x="32" y="67"/>
                  <a:pt x="29" y="59"/>
                  <a:pt x="29" y="57"/>
                </a:cubicBezTo>
                <a:cubicBezTo>
                  <a:pt x="29" y="52"/>
                  <a:pt x="33" y="48"/>
                  <a:pt x="38" y="48"/>
                </a:cubicBezTo>
                <a:cubicBezTo>
                  <a:pt x="43" y="48"/>
                  <a:pt x="48" y="52"/>
                  <a:pt x="48" y="57"/>
                </a:cubicBezTo>
                <a:cubicBezTo>
                  <a:pt x="48" y="59"/>
                  <a:pt x="45" y="67"/>
                  <a:pt x="42" y="73"/>
                </a:cubicBezTo>
                <a:cubicBezTo>
                  <a:pt x="41" y="74"/>
                  <a:pt x="41" y="75"/>
                  <a:pt x="42" y="76"/>
                </a:cubicBezTo>
                <a:cubicBezTo>
                  <a:pt x="42" y="77"/>
                  <a:pt x="43" y="77"/>
                  <a:pt x="44" y="77"/>
                </a:cubicBezTo>
                <a:cubicBezTo>
                  <a:pt x="71" y="77"/>
                  <a:pt x="71" y="77"/>
                  <a:pt x="71" y="77"/>
                </a:cubicBezTo>
                <a:lnTo>
                  <a:pt x="71" y="99"/>
                </a:lnTo>
                <a:close/>
                <a:moveTo>
                  <a:pt x="100" y="92"/>
                </a:moveTo>
                <a:cubicBezTo>
                  <a:pt x="100" y="89"/>
                  <a:pt x="103" y="82"/>
                  <a:pt x="106" y="76"/>
                </a:cubicBezTo>
                <a:cubicBezTo>
                  <a:pt x="107" y="75"/>
                  <a:pt x="107" y="74"/>
                  <a:pt x="106" y="73"/>
                </a:cubicBezTo>
                <a:cubicBezTo>
                  <a:pt x="106" y="72"/>
                  <a:pt x="105" y="71"/>
                  <a:pt x="104" y="71"/>
                </a:cubicBezTo>
                <a:cubicBezTo>
                  <a:pt x="77" y="71"/>
                  <a:pt x="77" y="71"/>
                  <a:pt x="77" y="71"/>
                </a:cubicBezTo>
                <a:cubicBezTo>
                  <a:pt x="77" y="49"/>
                  <a:pt x="77" y="49"/>
                  <a:pt x="77" y="49"/>
                </a:cubicBezTo>
                <a:cubicBezTo>
                  <a:pt x="81" y="51"/>
                  <a:pt x="88" y="54"/>
                  <a:pt x="91" y="54"/>
                </a:cubicBezTo>
                <a:cubicBezTo>
                  <a:pt x="94" y="54"/>
                  <a:pt x="97" y="53"/>
                  <a:pt x="99" y="52"/>
                </a:cubicBezTo>
                <a:cubicBezTo>
                  <a:pt x="100" y="51"/>
                  <a:pt x="100" y="51"/>
                  <a:pt x="101" y="51"/>
                </a:cubicBezTo>
                <a:cubicBezTo>
                  <a:pt x="101" y="50"/>
                  <a:pt x="102" y="50"/>
                  <a:pt x="102" y="49"/>
                </a:cubicBezTo>
                <a:cubicBezTo>
                  <a:pt x="102" y="49"/>
                  <a:pt x="103" y="48"/>
                  <a:pt x="103" y="48"/>
                </a:cubicBezTo>
                <a:cubicBezTo>
                  <a:pt x="104" y="47"/>
                  <a:pt x="104" y="47"/>
                  <a:pt x="105" y="46"/>
                </a:cubicBezTo>
                <a:cubicBezTo>
                  <a:pt x="105" y="45"/>
                  <a:pt x="106" y="43"/>
                  <a:pt x="106" y="42"/>
                </a:cubicBezTo>
                <a:cubicBezTo>
                  <a:pt x="106" y="41"/>
                  <a:pt x="107" y="40"/>
                  <a:pt x="107" y="39"/>
                </a:cubicBezTo>
                <a:cubicBezTo>
                  <a:pt x="107" y="37"/>
                  <a:pt x="106" y="36"/>
                  <a:pt x="106" y="34"/>
                </a:cubicBezTo>
                <a:cubicBezTo>
                  <a:pt x="106" y="34"/>
                  <a:pt x="106" y="33"/>
                  <a:pt x="105" y="33"/>
                </a:cubicBezTo>
                <a:cubicBezTo>
                  <a:pt x="104" y="29"/>
                  <a:pt x="101" y="26"/>
                  <a:pt x="97" y="25"/>
                </a:cubicBezTo>
                <a:cubicBezTo>
                  <a:pt x="97" y="24"/>
                  <a:pt x="96" y="24"/>
                  <a:pt x="96" y="24"/>
                </a:cubicBezTo>
                <a:cubicBezTo>
                  <a:pt x="94" y="24"/>
                  <a:pt x="93" y="23"/>
                  <a:pt x="91" y="23"/>
                </a:cubicBezTo>
                <a:cubicBezTo>
                  <a:pt x="90" y="23"/>
                  <a:pt x="89" y="24"/>
                  <a:pt x="87" y="24"/>
                </a:cubicBezTo>
                <a:cubicBezTo>
                  <a:pt x="86" y="24"/>
                  <a:pt x="85" y="25"/>
                  <a:pt x="83" y="26"/>
                </a:cubicBezTo>
                <a:cubicBezTo>
                  <a:pt x="82" y="26"/>
                  <a:pt x="81" y="26"/>
                  <a:pt x="80" y="27"/>
                </a:cubicBezTo>
                <a:cubicBezTo>
                  <a:pt x="79" y="27"/>
                  <a:pt x="78" y="28"/>
                  <a:pt x="77" y="28"/>
                </a:cubicBezTo>
                <a:cubicBezTo>
                  <a:pt x="77" y="6"/>
                  <a:pt x="77" y="6"/>
                  <a:pt x="77" y="6"/>
                </a:cubicBezTo>
                <a:cubicBezTo>
                  <a:pt x="112" y="7"/>
                  <a:pt x="141" y="36"/>
                  <a:pt x="142" y="71"/>
                </a:cubicBezTo>
                <a:cubicBezTo>
                  <a:pt x="116" y="71"/>
                  <a:pt x="116" y="71"/>
                  <a:pt x="116" y="71"/>
                </a:cubicBezTo>
                <a:cubicBezTo>
                  <a:pt x="115" y="71"/>
                  <a:pt x="114" y="72"/>
                  <a:pt x="113" y="73"/>
                </a:cubicBezTo>
                <a:cubicBezTo>
                  <a:pt x="113" y="74"/>
                  <a:pt x="113" y="75"/>
                  <a:pt x="113" y="76"/>
                </a:cubicBezTo>
                <a:cubicBezTo>
                  <a:pt x="116" y="82"/>
                  <a:pt x="119" y="90"/>
                  <a:pt x="119" y="92"/>
                </a:cubicBezTo>
                <a:cubicBezTo>
                  <a:pt x="119" y="97"/>
                  <a:pt x="115" y="101"/>
                  <a:pt x="110" y="101"/>
                </a:cubicBezTo>
                <a:cubicBezTo>
                  <a:pt x="104" y="101"/>
                  <a:pt x="100" y="97"/>
                  <a:pt x="100" y="92"/>
                </a:cubicBez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59256" y="4017034"/>
            <a:ext cx="2308243" cy="653793"/>
          </a:xfrm>
          <a:prstGeom prst="rect">
            <a:avLst/>
          </a:prstGeom>
          <a:noFill/>
        </p:spPr>
        <p:txBody>
          <a:bodyPr wrap="square" rtlCol="0">
            <a:noAutofit/>
          </a:bodyPr>
          <a:lstStyle/>
          <a:p>
            <a:pPr algn="ctr">
              <a:lnSpc>
                <a:spcPct val="90000"/>
              </a:lnSpc>
            </a:pPr>
            <a:r>
              <a:rPr lang="en-US" sz="2400" dirty="0">
                <a:solidFill>
                  <a:schemeClr val="bg2"/>
                </a:solidFill>
              </a:rPr>
              <a:t>Accumulation potential </a:t>
            </a:r>
          </a:p>
        </p:txBody>
      </p:sp>
      <p:sp>
        <p:nvSpPr>
          <p:cNvPr id="21" name="TextBox 20"/>
          <p:cNvSpPr txBox="1"/>
          <p:nvPr/>
        </p:nvSpPr>
        <p:spPr>
          <a:xfrm>
            <a:off x="2516864" y="4017034"/>
            <a:ext cx="2308243" cy="653793"/>
          </a:xfrm>
          <a:prstGeom prst="rect">
            <a:avLst/>
          </a:prstGeom>
          <a:noFill/>
        </p:spPr>
        <p:txBody>
          <a:bodyPr wrap="square" rtlCol="0">
            <a:noAutofit/>
          </a:bodyPr>
          <a:lstStyle/>
          <a:p>
            <a:pPr algn="ctr">
              <a:lnSpc>
                <a:spcPct val="90000"/>
              </a:lnSpc>
            </a:pPr>
            <a:r>
              <a:rPr lang="en-US" sz="2400" dirty="0">
                <a:solidFill>
                  <a:schemeClr val="bg2"/>
                </a:solidFill>
              </a:rPr>
              <a:t>Tax-deferred growth</a:t>
            </a:r>
          </a:p>
        </p:txBody>
      </p:sp>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5433" y="2556260"/>
            <a:ext cx="827442" cy="1103168"/>
          </a:xfrm>
          <a:prstGeom prst="rect">
            <a:avLst/>
          </a:prstGeom>
        </p:spPr>
      </p:pic>
      <p:sp>
        <p:nvSpPr>
          <p:cNvPr id="23" name="TextBox 22"/>
          <p:cNvSpPr txBox="1"/>
          <p:nvPr/>
        </p:nvSpPr>
        <p:spPr>
          <a:xfrm>
            <a:off x="5053523" y="4017034"/>
            <a:ext cx="2308243" cy="653793"/>
          </a:xfrm>
          <a:prstGeom prst="rect">
            <a:avLst/>
          </a:prstGeom>
          <a:noFill/>
        </p:spPr>
        <p:txBody>
          <a:bodyPr wrap="square" rtlCol="0">
            <a:noAutofit/>
          </a:bodyPr>
          <a:lstStyle/>
          <a:p>
            <a:pPr algn="ctr">
              <a:lnSpc>
                <a:spcPct val="90000"/>
              </a:lnSpc>
            </a:pPr>
            <a:r>
              <a:rPr lang="en-US" sz="2400" dirty="0">
                <a:solidFill>
                  <a:schemeClr val="bg2"/>
                </a:solidFill>
              </a:rPr>
              <a:t>Level of protection</a:t>
            </a:r>
          </a:p>
        </p:txBody>
      </p:sp>
      <p:sp>
        <p:nvSpPr>
          <p:cNvPr id="24" name="TextBox 23"/>
          <p:cNvSpPr txBox="1"/>
          <p:nvPr/>
        </p:nvSpPr>
        <p:spPr>
          <a:xfrm>
            <a:off x="7432080" y="4017034"/>
            <a:ext cx="2308243" cy="653793"/>
          </a:xfrm>
          <a:prstGeom prst="rect">
            <a:avLst/>
          </a:prstGeom>
          <a:noFill/>
        </p:spPr>
        <p:txBody>
          <a:bodyPr wrap="square" rtlCol="0">
            <a:noAutofit/>
          </a:bodyPr>
          <a:lstStyle/>
          <a:p>
            <a:pPr algn="ctr">
              <a:lnSpc>
                <a:spcPct val="90000"/>
              </a:lnSpc>
            </a:pPr>
            <a:r>
              <a:rPr lang="en-US" sz="2400" dirty="0">
                <a:solidFill>
                  <a:schemeClr val="bg2"/>
                </a:solidFill>
              </a:rPr>
              <a:t>Retirement income</a:t>
            </a:r>
          </a:p>
        </p:txBody>
      </p:sp>
      <p:sp>
        <p:nvSpPr>
          <p:cNvPr id="25" name="TextBox 24">
            <a:extLst>
              <a:ext uri="{FF2B5EF4-FFF2-40B4-BE49-F238E27FC236}">
                <a16:creationId xmlns:a16="http://schemas.microsoft.com/office/drawing/2014/main" id="{75B0D0DF-9943-F249-A61A-140A467F1C25}"/>
              </a:ext>
            </a:extLst>
          </p:cNvPr>
          <p:cNvSpPr txBox="1"/>
          <p:nvPr/>
        </p:nvSpPr>
        <p:spPr>
          <a:xfrm>
            <a:off x="380041" y="5903033"/>
            <a:ext cx="11808783" cy="406317"/>
          </a:xfrm>
          <a:prstGeom prst="rect">
            <a:avLst/>
          </a:prstGeom>
          <a:noFill/>
        </p:spPr>
        <p:txBody>
          <a:bodyPr wrap="square" rtlCol="0">
            <a:noAutofit/>
          </a:bodyPr>
          <a:lstStyle/>
          <a:p>
            <a:pPr>
              <a:lnSpc>
                <a:spcPct val="90000"/>
              </a:lnSpc>
            </a:pPr>
            <a:r>
              <a:rPr lang="en-US" sz="1400" dirty="0"/>
              <a:t>Guarantees are backed by the financial strength and claims-paying ability of the issuing company.</a:t>
            </a:r>
          </a:p>
        </p:txBody>
      </p:sp>
      <p:sp>
        <p:nvSpPr>
          <p:cNvPr id="26" name="TextBox 25"/>
          <p:cNvSpPr txBox="1"/>
          <p:nvPr/>
        </p:nvSpPr>
        <p:spPr>
          <a:xfrm>
            <a:off x="9889689" y="4017034"/>
            <a:ext cx="1888776" cy="653793"/>
          </a:xfrm>
          <a:prstGeom prst="rect">
            <a:avLst/>
          </a:prstGeom>
          <a:noFill/>
        </p:spPr>
        <p:txBody>
          <a:bodyPr wrap="square" rtlCol="0">
            <a:noAutofit/>
          </a:bodyPr>
          <a:lstStyle/>
          <a:p>
            <a:pPr algn="ctr">
              <a:lnSpc>
                <a:spcPct val="90000"/>
              </a:lnSpc>
            </a:pPr>
            <a:r>
              <a:rPr lang="en-US" sz="2400" dirty="0" smtClean="0">
                <a:solidFill>
                  <a:schemeClr val="bg2"/>
                </a:solidFill>
              </a:rPr>
              <a:t>Death Benefits </a:t>
            </a:r>
            <a:endParaRPr lang="en-US" sz="2400" dirty="0">
              <a:solidFill>
                <a:schemeClr val="bg2"/>
              </a:solidFill>
            </a:endParaRPr>
          </a:p>
        </p:txBody>
      </p:sp>
      <p:sp>
        <p:nvSpPr>
          <p:cNvPr id="27" name="Freeform 72"/>
          <p:cNvSpPr>
            <a:spLocks noChangeAspect="1" noEditPoints="1"/>
          </p:cNvSpPr>
          <p:nvPr/>
        </p:nvSpPr>
        <p:spPr bwMode="auto">
          <a:xfrm>
            <a:off x="10368817" y="2653588"/>
            <a:ext cx="910225" cy="1005840"/>
          </a:xfrm>
          <a:custGeom>
            <a:avLst/>
            <a:gdLst>
              <a:gd name="T0" fmla="*/ 225 w 248"/>
              <a:gd name="T1" fmla="*/ 151 h 274"/>
              <a:gd name="T2" fmla="*/ 189 w 248"/>
              <a:gd name="T3" fmla="*/ 57 h 274"/>
              <a:gd name="T4" fmla="*/ 72 w 248"/>
              <a:gd name="T5" fmla="*/ 29 h 274"/>
              <a:gd name="T6" fmla="*/ 28 w 248"/>
              <a:gd name="T7" fmla="*/ 121 h 274"/>
              <a:gd name="T8" fmla="*/ 17 w 248"/>
              <a:gd name="T9" fmla="*/ 153 h 274"/>
              <a:gd name="T10" fmla="*/ 10 w 248"/>
              <a:gd name="T11" fmla="*/ 215 h 274"/>
              <a:gd name="T12" fmla="*/ 21 w 248"/>
              <a:gd name="T13" fmla="*/ 241 h 274"/>
              <a:gd name="T14" fmla="*/ 58 w 248"/>
              <a:gd name="T15" fmla="*/ 241 h 274"/>
              <a:gd name="T16" fmla="*/ 63 w 248"/>
              <a:gd name="T17" fmla="*/ 213 h 274"/>
              <a:gd name="T18" fmla="*/ 101 w 248"/>
              <a:gd name="T19" fmla="*/ 215 h 274"/>
              <a:gd name="T20" fmla="*/ 102 w 248"/>
              <a:gd name="T21" fmla="*/ 215 h 274"/>
              <a:gd name="T22" fmla="*/ 131 w 248"/>
              <a:gd name="T23" fmla="*/ 208 h 274"/>
              <a:gd name="T24" fmla="*/ 163 w 248"/>
              <a:gd name="T25" fmla="*/ 264 h 274"/>
              <a:gd name="T26" fmla="*/ 192 w 248"/>
              <a:gd name="T27" fmla="*/ 214 h 274"/>
              <a:gd name="T28" fmla="*/ 222 w 248"/>
              <a:gd name="T29" fmla="*/ 274 h 274"/>
              <a:gd name="T30" fmla="*/ 212 w 248"/>
              <a:gd name="T31" fmla="*/ 151 h 274"/>
              <a:gd name="T32" fmla="*/ 200 w 248"/>
              <a:gd name="T33" fmla="*/ 151 h 274"/>
              <a:gd name="T34" fmla="*/ 101 w 248"/>
              <a:gd name="T35" fmla="*/ 4 h 274"/>
              <a:gd name="T36" fmla="*/ 25 w 248"/>
              <a:gd name="T37" fmla="*/ 135 h 274"/>
              <a:gd name="T38" fmla="*/ 72 w 248"/>
              <a:gd name="T39" fmla="*/ 169 h 274"/>
              <a:gd name="T40" fmla="*/ 51 w 248"/>
              <a:gd name="T41" fmla="*/ 150 h 274"/>
              <a:gd name="T42" fmla="*/ 21 w 248"/>
              <a:gd name="T43" fmla="*/ 151 h 274"/>
              <a:gd name="T44" fmla="*/ 54 w 248"/>
              <a:gd name="T45" fmla="*/ 167 h 274"/>
              <a:gd name="T46" fmla="*/ 54 w 248"/>
              <a:gd name="T47" fmla="*/ 231 h 274"/>
              <a:gd name="T48" fmla="*/ 42 w 248"/>
              <a:gd name="T49" fmla="*/ 241 h 274"/>
              <a:gd name="T50" fmla="*/ 37 w 248"/>
              <a:gd name="T51" fmla="*/ 241 h 274"/>
              <a:gd name="T52" fmla="*/ 25 w 248"/>
              <a:gd name="T53" fmla="*/ 240 h 274"/>
              <a:gd name="T54" fmla="*/ 27 w 248"/>
              <a:gd name="T55" fmla="*/ 167 h 274"/>
              <a:gd name="T56" fmla="*/ 4 w 248"/>
              <a:gd name="T57" fmla="*/ 205 h 274"/>
              <a:gd name="T58" fmla="*/ 21 w 248"/>
              <a:gd name="T59" fmla="*/ 155 h 274"/>
              <a:gd name="T60" fmla="*/ 69 w 248"/>
              <a:gd name="T61" fmla="*/ 183 h 274"/>
              <a:gd name="T62" fmla="*/ 116 w 248"/>
              <a:gd name="T63" fmla="*/ 270 h 274"/>
              <a:gd name="T64" fmla="*/ 97 w 248"/>
              <a:gd name="T65" fmla="*/ 213 h 274"/>
              <a:gd name="T66" fmla="*/ 76 w 248"/>
              <a:gd name="T67" fmla="*/ 214 h 274"/>
              <a:gd name="T68" fmla="*/ 76 w 248"/>
              <a:gd name="T69" fmla="*/ 169 h 274"/>
              <a:gd name="T70" fmla="*/ 50 w 248"/>
              <a:gd name="T71" fmla="*/ 117 h 274"/>
              <a:gd name="T72" fmla="*/ 64 w 248"/>
              <a:gd name="T73" fmla="*/ 63 h 274"/>
              <a:gd name="T74" fmla="*/ 128 w 248"/>
              <a:gd name="T75" fmla="*/ 83 h 274"/>
              <a:gd name="T76" fmla="*/ 115 w 248"/>
              <a:gd name="T77" fmla="*/ 170 h 274"/>
              <a:gd name="T78" fmla="*/ 127 w 248"/>
              <a:gd name="T79" fmla="*/ 207 h 274"/>
              <a:gd name="T80" fmla="*/ 167 w 248"/>
              <a:gd name="T81" fmla="*/ 261 h 274"/>
              <a:gd name="T82" fmla="*/ 160 w 248"/>
              <a:gd name="T83" fmla="*/ 217 h 274"/>
              <a:gd name="T84" fmla="*/ 142 w 248"/>
              <a:gd name="T85" fmla="*/ 218 h 274"/>
              <a:gd name="T86" fmla="*/ 141 w 248"/>
              <a:gd name="T87" fmla="*/ 123 h 274"/>
              <a:gd name="T88" fmla="*/ 108 w 248"/>
              <a:gd name="T89" fmla="*/ 157 h 274"/>
              <a:gd name="T90" fmla="*/ 195 w 248"/>
              <a:gd name="T91" fmla="*/ 85 h 274"/>
              <a:gd name="T92" fmla="*/ 185 w 248"/>
              <a:gd name="T93" fmla="*/ 123 h 274"/>
              <a:gd name="T94" fmla="*/ 185 w 248"/>
              <a:gd name="T95" fmla="*/ 215 h 274"/>
              <a:gd name="T96" fmla="*/ 131 w 248"/>
              <a:gd name="T97" fmla="*/ 149 h 274"/>
              <a:gd name="T98" fmla="*/ 189 w 248"/>
              <a:gd name="T99" fmla="*/ 123 h 274"/>
              <a:gd name="T100" fmla="*/ 232 w 248"/>
              <a:gd name="T101" fmla="*/ 190 h 274"/>
              <a:gd name="T102" fmla="*/ 229 w 248"/>
              <a:gd name="T103" fmla="*/ 233 h 274"/>
              <a:gd name="T104" fmla="*/ 215 w 248"/>
              <a:gd name="T105" fmla="*/ 233 h 274"/>
              <a:gd name="T106" fmla="*/ 203 w 248"/>
              <a:gd name="T107" fmla="*/ 270 h 274"/>
              <a:gd name="T108" fmla="*/ 196 w 248"/>
              <a:gd name="T109" fmla="*/ 203 h 274"/>
              <a:gd name="T110" fmla="*/ 186 w 248"/>
              <a:gd name="T111" fmla="*/ 211 h 274"/>
              <a:gd name="T112" fmla="*/ 188 w 248"/>
              <a:gd name="T113" fmla="*/ 156 h 274"/>
              <a:gd name="T114" fmla="*/ 244 w 248"/>
              <a:gd name="T115" fmla="*/ 20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 h="274">
                <a:moveTo>
                  <a:pt x="233" y="214"/>
                </a:moveTo>
                <a:cubicBezTo>
                  <a:pt x="235" y="215"/>
                  <a:pt x="236" y="215"/>
                  <a:pt x="238" y="215"/>
                </a:cubicBezTo>
                <a:cubicBezTo>
                  <a:pt x="244" y="215"/>
                  <a:pt x="248" y="211"/>
                  <a:pt x="248" y="205"/>
                </a:cubicBezTo>
                <a:cubicBezTo>
                  <a:pt x="248" y="164"/>
                  <a:pt x="248" y="164"/>
                  <a:pt x="248" y="164"/>
                </a:cubicBezTo>
                <a:cubicBezTo>
                  <a:pt x="248" y="164"/>
                  <a:pt x="248" y="164"/>
                  <a:pt x="248" y="164"/>
                </a:cubicBezTo>
                <a:cubicBezTo>
                  <a:pt x="248" y="158"/>
                  <a:pt x="244" y="154"/>
                  <a:pt x="238" y="152"/>
                </a:cubicBezTo>
                <a:cubicBezTo>
                  <a:pt x="233" y="152"/>
                  <a:pt x="229" y="151"/>
                  <a:pt x="225" y="151"/>
                </a:cubicBezTo>
                <a:cubicBezTo>
                  <a:pt x="230" y="147"/>
                  <a:pt x="233" y="141"/>
                  <a:pt x="233" y="134"/>
                </a:cubicBezTo>
                <a:cubicBezTo>
                  <a:pt x="233" y="123"/>
                  <a:pt x="224" y="114"/>
                  <a:pt x="213" y="113"/>
                </a:cubicBezTo>
                <a:cubicBezTo>
                  <a:pt x="213" y="113"/>
                  <a:pt x="208" y="93"/>
                  <a:pt x="208" y="93"/>
                </a:cubicBezTo>
                <a:cubicBezTo>
                  <a:pt x="208" y="93"/>
                  <a:pt x="208" y="92"/>
                  <a:pt x="208" y="92"/>
                </a:cubicBezTo>
                <a:cubicBezTo>
                  <a:pt x="206" y="87"/>
                  <a:pt x="202" y="83"/>
                  <a:pt x="195" y="81"/>
                </a:cubicBezTo>
                <a:cubicBezTo>
                  <a:pt x="189" y="80"/>
                  <a:pt x="183" y="79"/>
                  <a:pt x="176" y="79"/>
                </a:cubicBezTo>
                <a:cubicBezTo>
                  <a:pt x="184" y="74"/>
                  <a:pt x="189" y="66"/>
                  <a:pt x="189" y="57"/>
                </a:cubicBezTo>
                <a:cubicBezTo>
                  <a:pt x="189" y="43"/>
                  <a:pt x="177" y="32"/>
                  <a:pt x="163" y="32"/>
                </a:cubicBezTo>
                <a:cubicBezTo>
                  <a:pt x="149" y="32"/>
                  <a:pt x="138" y="43"/>
                  <a:pt x="138" y="57"/>
                </a:cubicBezTo>
                <a:cubicBezTo>
                  <a:pt x="138" y="58"/>
                  <a:pt x="138" y="58"/>
                  <a:pt x="138" y="59"/>
                </a:cubicBezTo>
                <a:cubicBezTo>
                  <a:pt x="130" y="57"/>
                  <a:pt x="122" y="56"/>
                  <a:pt x="114" y="56"/>
                </a:cubicBezTo>
                <a:cubicBezTo>
                  <a:pt x="124" y="51"/>
                  <a:pt x="131" y="41"/>
                  <a:pt x="131" y="29"/>
                </a:cubicBezTo>
                <a:cubicBezTo>
                  <a:pt x="131" y="13"/>
                  <a:pt x="117" y="0"/>
                  <a:pt x="101" y="0"/>
                </a:cubicBezTo>
                <a:cubicBezTo>
                  <a:pt x="85" y="0"/>
                  <a:pt x="72" y="13"/>
                  <a:pt x="72" y="29"/>
                </a:cubicBezTo>
                <a:cubicBezTo>
                  <a:pt x="72" y="41"/>
                  <a:pt x="79" y="51"/>
                  <a:pt x="89" y="56"/>
                </a:cubicBezTo>
                <a:cubicBezTo>
                  <a:pt x="80" y="56"/>
                  <a:pt x="72" y="58"/>
                  <a:pt x="63" y="59"/>
                </a:cubicBezTo>
                <a:cubicBezTo>
                  <a:pt x="60" y="60"/>
                  <a:pt x="57" y="61"/>
                  <a:pt x="54" y="63"/>
                </a:cubicBezTo>
                <a:cubicBezTo>
                  <a:pt x="52" y="65"/>
                  <a:pt x="51" y="66"/>
                  <a:pt x="50" y="68"/>
                </a:cubicBezTo>
                <a:cubicBezTo>
                  <a:pt x="25" y="115"/>
                  <a:pt x="25" y="115"/>
                  <a:pt x="25" y="115"/>
                </a:cubicBezTo>
                <a:cubicBezTo>
                  <a:pt x="24" y="117"/>
                  <a:pt x="25" y="119"/>
                  <a:pt x="26" y="120"/>
                </a:cubicBezTo>
                <a:cubicBezTo>
                  <a:pt x="27" y="120"/>
                  <a:pt x="27" y="121"/>
                  <a:pt x="28" y="121"/>
                </a:cubicBezTo>
                <a:cubicBezTo>
                  <a:pt x="24" y="123"/>
                  <a:pt x="22" y="127"/>
                  <a:pt x="21" y="131"/>
                </a:cubicBezTo>
                <a:cubicBezTo>
                  <a:pt x="21" y="131"/>
                  <a:pt x="20" y="131"/>
                  <a:pt x="20" y="131"/>
                </a:cubicBezTo>
                <a:cubicBezTo>
                  <a:pt x="20" y="131"/>
                  <a:pt x="20" y="131"/>
                  <a:pt x="19" y="131"/>
                </a:cubicBezTo>
                <a:cubicBezTo>
                  <a:pt x="18" y="131"/>
                  <a:pt x="16" y="132"/>
                  <a:pt x="16" y="133"/>
                </a:cubicBezTo>
                <a:cubicBezTo>
                  <a:pt x="14" y="137"/>
                  <a:pt x="14" y="137"/>
                  <a:pt x="14" y="137"/>
                </a:cubicBezTo>
                <a:cubicBezTo>
                  <a:pt x="12" y="140"/>
                  <a:pt x="12" y="143"/>
                  <a:pt x="13" y="147"/>
                </a:cubicBezTo>
                <a:cubicBezTo>
                  <a:pt x="14" y="149"/>
                  <a:pt x="15" y="151"/>
                  <a:pt x="17" y="153"/>
                </a:cubicBezTo>
                <a:cubicBezTo>
                  <a:pt x="14" y="154"/>
                  <a:pt x="12" y="156"/>
                  <a:pt x="12" y="158"/>
                </a:cubicBezTo>
                <a:cubicBezTo>
                  <a:pt x="11" y="158"/>
                  <a:pt x="11" y="159"/>
                  <a:pt x="11" y="159"/>
                </a:cubicBezTo>
                <a:cubicBezTo>
                  <a:pt x="11" y="159"/>
                  <a:pt x="11" y="160"/>
                  <a:pt x="11" y="160"/>
                </a:cubicBezTo>
                <a:cubicBezTo>
                  <a:pt x="0" y="204"/>
                  <a:pt x="0" y="204"/>
                  <a:pt x="0" y="204"/>
                </a:cubicBezTo>
                <a:cubicBezTo>
                  <a:pt x="0" y="206"/>
                  <a:pt x="0" y="209"/>
                  <a:pt x="2" y="211"/>
                </a:cubicBezTo>
                <a:cubicBezTo>
                  <a:pt x="3" y="213"/>
                  <a:pt x="5" y="214"/>
                  <a:pt x="7" y="215"/>
                </a:cubicBezTo>
                <a:cubicBezTo>
                  <a:pt x="8" y="215"/>
                  <a:pt x="9" y="215"/>
                  <a:pt x="10" y="215"/>
                </a:cubicBezTo>
                <a:cubicBezTo>
                  <a:pt x="12" y="215"/>
                  <a:pt x="14" y="214"/>
                  <a:pt x="16" y="213"/>
                </a:cubicBezTo>
                <a:cubicBezTo>
                  <a:pt x="13" y="228"/>
                  <a:pt x="13" y="228"/>
                  <a:pt x="13" y="228"/>
                </a:cubicBezTo>
                <a:cubicBezTo>
                  <a:pt x="12" y="229"/>
                  <a:pt x="13" y="231"/>
                  <a:pt x="13" y="233"/>
                </a:cubicBezTo>
                <a:cubicBezTo>
                  <a:pt x="15" y="234"/>
                  <a:pt x="16" y="235"/>
                  <a:pt x="18" y="235"/>
                </a:cubicBezTo>
                <a:cubicBezTo>
                  <a:pt x="21" y="235"/>
                  <a:pt x="21" y="235"/>
                  <a:pt x="21" y="235"/>
                </a:cubicBezTo>
                <a:cubicBezTo>
                  <a:pt x="21" y="240"/>
                  <a:pt x="21" y="240"/>
                  <a:pt x="21" y="240"/>
                </a:cubicBezTo>
                <a:cubicBezTo>
                  <a:pt x="21" y="240"/>
                  <a:pt x="21" y="241"/>
                  <a:pt x="21" y="241"/>
                </a:cubicBezTo>
                <a:cubicBezTo>
                  <a:pt x="21" y="241"/>
                  <a:pt x="21" y="241"/>
                  <a:pt x="21" y="241"/>
                </a:cubicBezTo>
                <a:cubicBezTo>
                  <a:pt x="21" y="264"/>
                  <a:pt x="21" y="264"/>
                  <a:pt x="21" y="264"/>
                </a:cubicBezTo>
                <a:cubicBezTo>
                  <a:pt x="21" y="269"/>
                  <a:pt x="25" y="274"/>
                  <a:pt x="31" y="274"/>
                </a:cubicBezTo>
                <a:cubicBezTo>
                  <a:pt x="34" y="274"/>
                  <a:pt x="38" y="272"/>
                  <a:pt x="39" y="269"/>
                </a:cubicBezTo>
                <a:cubicBezTo>
                  <a:pt x="41" y="272"/>
                  <a:pt x="44" y="274"/>
                  <a:pt x="48" y="274"/>
                </a:cubicBezTo>
                <a:cubicBezTo>
                  <a:pt x="54" y="274"/>
                  <a:pt x="58" y="269"/>
                  <a:pt x="58" y="264"/>
                </a:cubicBezTo>
                <a:cubicBezTo>
                  <a:pt x="58" y="241"/>
                  <a:pt x="58" y="241"/>
                  <a:pt x="58" y="241"/>
                </a:cubicBezTo>
                <a:cubicBezTo>
                  <a:pt x="58" y="241"/>
                  <a:pt x="58" y="241"/>
                  <a:pt x="58" y="241"/>
                </a:cubicBezTo>
                <a:cubicBezTo>
                  <a:pt x="58" y="241"/>
                  <a:pt x="58" y="240"/>
                  <a:pt x="58" y="240"/>
                </a:cubicBezTo>
                <a:cubicBezTo>
                  <a:pt x="58" y="235"/>
                  <a:pt x="58" y="235"/>
                  <a:pt x="58" y="235"/>
                </a:cubicBezTo>
                <a:cubicBezTo>
                  <a:pt x="61" y="235"/>
                  <a:pt x="61" y="235"/>
                  <a:pt x="61" y="235"/>
                </a:cubicBezTo>
                <a:cubicBezTo>
                  <a:pt x="62" y="235"/>
                  <a:pt x="64" y="234"/>
                  <a:pt x="65" y="233"/>
                </a:cubicBezTo>
                <a:cubicBezTo>
                  <a:pt x="66" y="231"/>
                  <a:pt x="66" y="229"/>
                  <a:pt x="66" y="228"/>
                </a:cubicBezTo>
                <a:cubicBezTo>
                  <a:pt x="63" y="213"/>
                  <a:pt x="63" y="213"/>
                  <a:pt x="63" y="213"/>
                </a:cubicBezTo>
                <a:cubicBezTo>
                  <a:pt x="64" y="214"/>
                  <a:pt x="67" y="215"/>
                  <a:pt x="69" y="215"/>
                </a:cubicBezTo>
                <a:cubicBezTo>
                  <a:pt x="70" y="215"/>
                  <a:pt x="71" y="215"/>
                  <a:pt x="71" y="215"/>
                </a:cubicBezTo>
                <a:cubicBezTo>
                  <a:pt x="71" y="215"/>
                  <a:pt x="72" y="215"/>
                  <a:pt x="72" y="215"/>
                </a:cubicBezTo>
                <a:cubicBezTo>
                  <a:pt x="72" y="215"/>
                  <a:pt x="72" y="259"/>
                  <a:pt x="72" y="259"/>
                </a:cubicBezTo>
                <a:cubicBezTo>
                  <a:pt x="72" y="267"/>
                  <a:pt x="78" y="274"/>
                  <a:pt x="86" y="274"/>
                </a:cubicBezTo>
                <a:cubicBezTo>
                  <a:pt x="94" y="274"/>
                  <a:pt x="101" y="267"/>
                  <a:pt x="101" y="259"/>
                </a:cubicBezTo>
                <a:cubicBezTo>
                  <a:pt x="101" y="215"/>
                  <a:pt x="101" y="215"/>
                  <a:pt x="101" y="215"/>
                </a:cubicBezTo>
                <a:cubicBezTo>
                  <a:pt x="101" y="215"/>
                  <a:pt x="101" y="215"/>
                  <a:pt x="101" y="214"/>
                </a:cubicBezTo>
                <a:cubicBezTo>
                  <a:pt x="101" y="214"/>
                  <a:pt x="101" y="214"/>
                  <a:pt x="101" y="213"/>
                </a:cubicBezTo>
                <a:cubicBezTo>
                  <a:pt x="101" y="184"/>
                  <a:pt x="101" y="184"/>
                  <a:pt x="101" y="184"/>
                </a:cubicBezTo>
                <a:cubicBezTo>
                  <a:pt x="102" y="184"/>
                  <a:pt x="102" y="184"/>
                  <a:pt x="102" y="184"/>
                </a:cubicBezTo>
                <a:cubicBezTo>
                  <a:pt x="102" y="213"/>
                  <a:pt x="102" y="213"/>
                  <a:pt x="102" y="213"/>
                </a:cubicBezTo>
                <a:cubicBezTo>
                  <a:pt x="102" y="214"/>
                  <a:pt x="102" y="214"/>
                  <a:pt x="102" y="214"/>
                </a:cubicBezTo>
                <a:cubicBezTo>
                  <a:pt x="102" y="215"/>
                  <a:pt x="102" y="215"/>
                  <a:pt x="102" y="215"/>
                </a:cubicBezTo>
                <a:cubicBezTo>
                  <a:pt x="102" y="259"/>
                  <a:pt x="102" y="259"/>
                  <a:pt x="102" y="259"/>
                </a:cubicBezTo>
                <a:cubicBezTo>
                  <a:pt x="102" y="267"/>
                  <a:pt x="108" y="274"/>
                  <a:pt x="116" y="274"/>
                </a:cubicBezTo>
                <a:cubicBezTo>
                  <a:pt x="124" y="274"/>
                  <a:pt x="131" y="267"/>
                  <a:pt x="131" y="259"/>
                </a:cubicBezTo>
                <a:cubicBezTo>
                  <a:pt x="131" y="215"/>
                  <a:pt x="131" y="215"/>
                  <a:pt x="131" y="215"/>
                </a:cubicBezTo>
                <a:cubicBezTo>
                  <a:pt x="131" y="215"/>
                  <a:pt x="131" y="215"/>
                  <a:pt x="131" y="214"/>
                </a:cubicBezTo>
                <a:cubicBezTo>
                  <a:pt x="131" y="214"/>
                  <a:pt x="131" y="214"/>
                  <a:pt x="131" y="213"/>
                </a:cubicBezTo>
                <a:cubicBezTo>
                  <a:pt x="131" y="208"/>
                  <a:pt x="131" y="208"/>
                  <a:pt x="131" y="208"/>
                </a:cubicBezTo>
                <a:cubicBezTo>
                  <a:pt x="138" y="208"/>
                  <a:pt x="138" y="208"/>
                  <a:pt x="138" y="208"/>
                </a:cubicBezTo>
                <a:cubicBezTo>
                  <a:pt x="138" y="217"/>
                  <a:pt x="138" y="217"/>
                  <a:pt x="138" y="217"/>
                </a:cubicBezTo>
                <a:cubicBezTo>
                  <a:pt x="138" y="217"/>
                  <a:pt x="138" y="217"/>
                  <a:pt x="138" y="218"/>
                </a:cubicBezTo>
                <a:cubicBezTo>
                  <a:pt x="138" y="218"/>
                  <a:pt x="138" y="218"/>
                  <a:pt x="138" y="218"/>
                </a:cubicBezTo>
                <a:cubicBezTo>
                  <a:pt x="138" y="261"/>
                  <a:pt x="138" y="261"/>
                  <a:pt x="138" y="261"/>
                </a:cubicBezTo>
                <a:cubicBezTo>
                  <a:pt x="138" y="268"/>
                  <a:pt x="144" y="274"/>
                  <a:pt x="151" y="274"/>
                </a:cubicBezTo>
                <a:cubicBezTo>
                  <a:pt x="157" y="274"/>
                  <a:pt x="162" y="269"/>
                  <a:pt x="163" y="264"/>
                </a:cubicBezTo>
                <a:cubicBezTo>
                  <a:pt x="165" y="269"/>
                  <a:pt x="170" y="274"/>
                  <a:pt x="176" y="274"/>
                </a:cubicBezTo>
                <a:cubicBezTo>
                  <a:pt x="183" y="274"/>
                  <a:pt x="189" y="268"/>
                  <a:pt x="189" y="261"/>
                </a:cubicBezTo>
                <a:cubicBezTo>
                  <a:pt x="189" y="218"/>
                  <a:pt x="189" y="218"/>
                  <a:pt x="189" y="218"/>
                </a:cubicBezTo>
                <a:cubicBezTo>
                  <a:pt x="189" y="218"/>
                  <a:pt x="189" y="218"/>
                  <a:pt x="189" y="218"/>
                </a:cubicBezTo>
                <a:cubicBezTo>
                  <a:pt x="189" y="217"/>
                  <a:pt x="189" y="217"/>
                  <a:pt x="189" y="217"/>
                </a:cubicBezTo>
                <a:cubicBezTo>
                  <a:pt x="189" y="215"/>
                  <a:pt x="189" y="215"/>
                  <a:pt x="189" y="215"/>
                </a:cubicBezTo>
                <a:cubicBezTo>
                  <a:pt x="190" y="215"/>
                  <a:pt x="191" y="214"/>
                  <a:pt x="192" y="214"/>
                </a:cubicBezTo>
                <a:cubicBezTo>
                  <a:pt x="192" y="233"/>
                  <a:pt x="192" y="233"/>
                  <a:pt x="192" y="233"/>
                </a:cubicBezTo>
                <a:cubicBezTo>
                  <a:pt x="192" y="233"/>
                  <a:pt x="192" y="233"/>
                  <a:pt x="192" y="233"/>
                </a:cubicBezTo>
                <a:cubicBezTo>
                  <a:pt x="192" y="233"/>
                  <a:pt x="192" y="234"/>
                  <a:pt x="192" y="234"/>
                </a:cubicBezTo>
                <a:cubicBezTo>
                  <a:pt x="192" y="263"/>
                  <a:pt x="192" y="263"/>
                  <a:pt x="192" y="263"/>
                </a:cubicBezTo>
                <a:cubicBezTo>
                  <a:pt x="192" y="269"/>
                  <a:pt x="196" y="274"/>
                  <a:pt x="203" y="274"/>
                </a:cubicBezTo>
                <a:cubicBezTo>
                  <a:pt x="207" y="274"/>
                  <a:pt x="211" y="271"/>
                  <a:pt x="212" y="268"/>
                </a:cubicBezTo>
                <a:cubicBezTo>
                  <a:pt x="214" y="271"/>
                  <a:pt x="218" y="274"/>
                  <a:pt x="222" y="274"/>
                </a:cubicBezTo>
                <a:cubicBezTo>
                  <a:pt x="228" y="274"/>
                  <a:pt x="233" y="269"/>
                  <a:pt x="233" y="263"/>
                </a:cubicBezTo>
                <a:cubicBezTo>
                  <a:pt x="233" y="234"/>
                  <a:pt x="233" y="234"/>
                  <a:pt x="233" y="234"/>
                </a:cubicBezTo>
                <a:cubicBezTo>
                  <a:pt x="233" y="234"/>
                  <a:pt x="233" y="233"/>
                  <a:pt x="233" y="233"/>
                </a:cubicBezTo>
                <a:cubicBezTo>
                  <a:pt x="233" y="233"/>
                  <a:pt x="233" y="233"/>
                  <a:pt x="233" y="233"/>
                </a:cubicBezTo>
                <a:lnTo>
                  <a:pt x="233" y="214"/>
                </a:lnTo>
                <a:close/>
                <a:moveTo>
                  <a:pt x="229" y="134"/>
                </a:moveTo>
                <a:cubicBezTo>
                  <a:pt x="229" y="143"/>
                  <a:pt x="222" y="151"/>
                  <a:pt x="212" y="151"/>
                </a:cubicBezTo>
                <a:cubicBezTo>
                  <a:pt x="203" y="151"/>
                  <a:pt x="196" y="143"/>
                  <a:pt x="196" y="134"/>
                </a:cubicBezTo>
                <a:cubicBezTo>
                  <a:pt x="196" y="125"/>
                  <a:pt x="203" y="117"/>
                  <a:pt x="212" y="117"/>
                </a:cubicBezTo>
                <a:cubicBezTo>
                  <a:pt x="222" y="117"/>
                  <a:pt x="229" y="125"/>
                  <a:pt x="229" y="134"/>
                </a:cubicBezTo>
                <a:close/>
                <a:moveTo>
                  <a:pt x="200" y="151"/>
                </a:moveTo>
                <a:cubicBezTo>
                  <a:pt x="199" y="151"/>
                  <a:pt x="198" y="151"/>
                  <a:pt x="197" y="151"/>
                </a:cubicBezTo>
                <a:cubicBezTo>
                  <a:pt x="195" y="146"/>
                  <a:pt x="195" y="146"/>
                  <a:pt x="195" y="146"/>
                </a:cubicBezTo>
                <a:cubicBezTo>
                  <a:pt x="196" y="148"/>
                  <a:pt x="198" y="149"/>
                  <a:pt x="200" y="151"/>
                </a:cubicBezTo>
                <a:close/>
                <a:moveTo>
                  <a:pt x="163" y="36"/>
                </a:moveTo>
                <a:cubicBezTo>
                  <a:pt x="175" y="36"/>
                  <a:pt x="185" y="45"/>
                  <a:pt x="185" y="57"/>
                </a:cubicBezTo>
                <a:cubicBezTo>
                  <a:pt x="185" y="69"/>
                  <a:pt x="175" y="78"/>
                  <a:pt x="163" y="78"/>
                </a:cubicBezTo>
                <a:cubicBezTo>
                  <a:pt x="152" y="78"/>
                  <a:pt x="142" y="69"/>
                  <a:pt x="142" y="57"/>
                </a:cubicBezTo>
                <a:cubicBezTo>
                  <a:pt x="142" y="45"/>
                  <a:pt x="152" y="36"/>
                  <a:pt x="163" y="36"/>
                </a:cubicBezTo>
                <a:close/>
                <a:moveTo>
                  <a:pt x="76" y="29"/>
                </a:moveTo>
                <a:cubicBezTo>
                  <a:pt x="76" y="15"/>
                  <a:pt x="87" y="4"/>
                  <a:pt x="101" y="4"/>
                </a:cubicBezTo>
                <a:cubicBezTo>
                  <a:pt x="115" y="4"/>
                  <a:pt x="127" y="15"/>
                  <a:pt x="127" y="29"/>
                </a:cubicBezTo>
                <a:cubicBezTo>
                  <a:pt x="127" y="43"/>
                  <a:pt x="115" y="55"/>
                  <a:pt x="101" y="55"/>
                </a:cubicBezTo>
                <a:cubicBezTo>
                  <a:pt x="87" y="55"/>
                  <a:pt x="76" y="43"/>
                  <a:pt x="76" y="29"/>
                </a:cubicBezTo>
                <a:close/>
                <a:moveTo>
                  <a:pt x="39" y="121"/>
                </a:moveTo>
                <a:cubicBezTo>
                  <a:pt x="48" y="121"/>
                  <a:pt x="54" y="127"/>
                  <a:pt x="54" y="135"/>
                </a:cubicBezTo>
                <a:cubicBezTo>
                  <a:pt x="54" y="144"/>
                  <a:pt x="48" y="150"/>
                  <a:pt x="39" y="150"/>
                </a:cubicBezTo>
                <a:cubicBezTo>
                  <a:pt x="31" y="150"/>
                  <a:pt x="25" y="144"/>
                  <a:pt x="25" y="135"/>
                </a:cubicBezTo>
                <a:cubicBezTo>
                  <a:pt x="25" y="127"/>
                  <a:pt x="31" y="121"/>
                  <a:pt x="39" y="121"/>
                </a:cubicBezTo>
                <a:close/>
                <a:moveTo>
                  <a:pt x="51" y="121"/>
                </a:moveTo>
                <a:cubicBezTo>
                  <a:pt x="51" y="121"/>
                  <a:pt x="51" y="121"/>
                  <a:pt x="51" y="121"/>
                </a:cubicBezTo>
                <a:cubicBezTo>
                  <a:pt x="52" y="120"/>
                  <a:pt x="53" y="120"/>
                  <a:pt x="53" y="119"/>
                </a:cubicBezTo>
                <a:cubicBezTo>
                  <a:pt x="69" y="88"/>
                  <a:pt x="69" y="88"/>
                  <a:pt x="69" y="88"/>
                </a:cubicBezTo>
                <a:cubicBezTo>
                  <a:pt x="70" y="88"/>
                  <a:pt x="70" y="88"/>
                  <a:pt x="71" y="88"/>
                </a:cubicBezTo>
                <a:cubicBezTo>
                  <a:pt x="72" y="169"/>
                  <a:pt x="72" y="169"/>
                  <a:pt x="72" y="169"/>
                </a:cubicBezTo>
                <a:cubicBezTo>
                  <a:pt x="72" y="169"/>
                  <a:pt x="72" y="169"/>
                  <a:pt x="72" y="169"/>
                </a:cubicBezTo>
                <a:cubicBezTo>
                  <a:pt x="72" y="176"/>
                  <a:pt x="72" y="176"/>
                  <a:pt x="72" y="176"/>
                </a:cubicBezTo>
                <a:cubicBezTo>
                  <a:pt x="68" y="160"/>
                  <a:pt x="68" y="160"/>
                  <a:pt x="68" y="160"/>
                </a:cubicBezTo>
                <a:cubicBezTo>
                  <a:pt x="68" y="160"/>
                  <a:pt x="68" y="160"/>
                  <a:pt x="68" y="159"/>
                </a:cubicBezTo>
                <a:cubicBezTo>
                  <a:pt x="68" y="159"/>
                  <a:pt x="67" y="159"/>
                  <a:pt x="67" y="159"/>
                </a:cubicBezTo>
                <a:cubicBezTo>
                  <a:pt x="66" y="155"/>
                  <a:pt x="62" y="152"/>
                  <a:pt x="58" y="151"/>
                </a:cubicBezTo>
                <a:cubicBezTo>
                  <a:pt x="56" y="151"/>
                  <a:pt x="53" y="150"/>
                  <a:pt x="51" y="150"/>
                </a:cubicBezTo>
                <a:cubicBezTo>
                  <a:pt x="55" y="147"/>
                  <a:pt x="58" y="141"/>
                  <a:pt x="58" y="135"/>
                </a:cubicBezTo>
                <a:cubicBezTo>
                  <a:pt x="58" y="129"/>
                  <a:pt x="55" y="124"/>
                  <a:pt x="51" y="121"/>
                </a:cubicBezTo>
                <a:close/>
                <a:moveTo>
                  <a:pt x="17" y="139"/>
                </a:moveTo>
                <a:cubicBezTo>
                  <a:pt x="19" y="135"/>
                  <a:pt x="19" y="135"/>
                  <a:pt x="19" y="135"/>
                </a:cubicBezTo>
                <a:cubicBezTo>
                  <a:pt x="20" y="142"/>
                  <a:pt x="23" y="148"/>
                  <a:pt x="29" y="151"/>
                </a:cubicBezTo>
                <a:cubicBezTo>
                  <a:pt x="27" y="151"/>
                  <a:pt x="25" y="151"/>
                  <a:pt x="23" y="152"/>
                </a:cubicBezTo>
                <a:cubicBezTo>
                  <a:pt x="22" y="151"/>
                  <a:pt x="22" y="151"/>
                  <a:pt x="21" y="151"/>
                </a:cubicBezTo>
                <a:cubicBezTo>
                  <a:pt x="17" y="149"/>
                  <a:pt x="15" y="143"/>
                  <a:pt x="17" y="139"/>
                </a:cubicBezTo>
                <a:close/>
                <a:moveTo>
                  <a:pt x="70" y="211"/>
                </a:moveTo>
                <a:cubicBezTo>
                  <a:pt x="68" y="212"/>
                  <a:pt x="65" y="210"/>
                  <a:pt x="64" y="207"/>
                </a:cubicBezTo>
                <a:cubicBezTo>
                  <a:pt x="59" y="185"/>
                  <a:pt x="59" y="185"/>
                  <a:pt x="59" y="185"/>
                </a:cubicBezTo>
                <a:cubicBezTo>
                  <a:pt x="59" y="185"/>
                  <a:pt x="59" y="185"/>
                  <a:pt x="59" y="185"/>
                </a:cubicBezTo>
                <a:cubicBezTo>
                  <a:pt x="59" y="185"/>
                  <a:pt x="59" y="185"/>
                  <a:pt x="59" y="185"/>
                </a:cubicBezTo>
                <a:cubicBezTo>
                  <a:pt x="54" y="167"/>
                  <a:pt x="54" y="167"/>
                  <a:pt x="54" y="167"/>
                </a:cubicBezTo>
                <a:cubicBezTo>
                  <a:pt x="53" y="167"/>
                  <a:pt x="52" y="167"/>
                  <a:pt x="52" y="167"/>
                </a:cubicBezTo>
                <a:cubicBezTo>
                  <a:pt x="51" y="181"/>
                  <a:pt x="51" y="181"/>
                  <a:pt x="51" y="181"/>
                </a:cubicBezTo>
                <a:cubicBezTo>
                  <a:pt x="51" y="181"/>
                  <a:pt x="51" y="181"/>
                  <a:pt x="51" y="181"/>
                </a:cubicBezTo>
                <a:cubicBezTo>
                  <a:pt x="62" y="229"/>
                  <a:pt x="62" y="229"/>
                  <a:pt x="62" y="229"/>
                </a:cubicBezTo>
                <a:cubicBezTo>
                  <a:pt x="62" y="229"/>
                  <a:pt x="62" y="230"/>
                  <a:pt x="62" y="230"/>
                </a:cubicBezTo>
                <a:cubicBezTo>
                  <a:pt x="62" y="231"/>
                  <a:pt x="61" y="231"/>
                  <a:pt x="61" y="231"/>
                </a:cubicBezTo>
                <a:cubicBezTo>
                  <a:pt x="54" y="231"/>
                  <a:pt x="54" y="231"/>
                  <a:pt x="54" y="231"/>
                </a:cubicBezTo>
                <a:cubicBezTo>
                  <a:pt x="54" y="240"/>
                  <a:pt x="54" y="240"/>
                  <a:pt x="54" y="240"/>
                </a:cubicBezTo>
                <a:cubicBezTo>
                  <a:pt x="54" y="240"/>
                  <a:pt x="54" y="241"/>
                  <a:pt x="54" y="241"/>
                </a:cubicBezTo>
                <a:cubicBezTo>
                  <a:pt x="54" y="241"/>
                  <a:pt x="54" y="241"/>
                  <a:pt x="54" y="241"/>
                </a:cubicBezTo>
                <a:cubicBezTo>
                  <a:pt x="54" y="264"/>
                  <a:pt x="54" y="264"/>
                  <a:pt x="54" y="264"/>
                </a:cubicBezTo>
                <a:cubicBezTo>
                  <a:pt x="54" y="267"/>
                  <a:pt x="51" y="270"/>
                  <a:pt x="48" y="270"/>
                </a:cubicBezTo>
                <a:cubicBezTo>
                  <a:pt x="45" y="270"/>
                  <a:pt x="42" y="267"/>
                  <a:pt x="42" y="264"/>
                </a:cubicBezTo>
                <a:cubicBezTo>
                  <a:pt x="42" y="241"/>
                  <a:pt x="42" y="241"/>
                  <a:pt x="42" y="241"/>
                </a:cubicBezTo>
                <a:cubicBezTo>
                  <a:pt x="42" y="241"/>
                  <a:pt x="42" y="241"/>
                  <a:pt x="42" y="241"/>
                </a:cubicBezTo>
                <a:cubicBezTo>
                  <a:pt x="42" y="241"/>
                  <a:pt x="42" y="240"/>
                  <a:pt x="42" y="240"/>
                </a:cubicBezTo>
                <a:cubicBezTo>
                  <a:pt x="42" y="231"/>
                  <a:pt x="42" y="231"/>
                  <a:pt x="42" y="231"/>
                </a:cubicBezTo>
                <a:cubicBezTo>
                  <a:pt x="39" y="231"/>
                  <a:pt x="39" y="231"/>
                  <a:pt x="39" y="231"/>
                </a:cubicBezTo>
                <a:cubicBezTo>
                  <a:pt x="37" y="231"/>
                  <a:pt x="37" y="231"/>
                  <a:pt x="37" y="231"/>
                </a:cubicBezTo>
                <a:cubicBezTo>
                  <a:pt x="37" y="240"/>
                  <a:pt x="37" y="240"/>
                  <a:pt x="37" y="240"/>
                </a:cubicBezTo>
                <a:cubicBezTo>
                  <a:pt x="37" y="240"/>
                  <a:pt x="37" y="241"/>
                  <a:pt x="37" y="241"/>
                </a:cubicBezTo>
                <a:cubicBezTo>
                  <a:pt x="37" y="241"/>
                  <a:pt x="37" y="241"/>
                  <a:pt x="37" y="241"/>
                </a:cubicBezTo>
                <a:cubicBezTo>
                  <a:pt x="37" y="264"/>
                  <a:pt x="37" y="264"/>
                  <a:pt x="37" y="264"/>
                </a:cubicBezTo>
                <a:cubicBezTo>
                  <a:pt x="37" y="267"/>
                  <a:pt x="34" y="270"/>
                  <a:pt x="31" y="270"/>
                </a:cubicBezTo>
                <a:cubicBezTo>
                  <a:pt x="27" y="270"/>
                  <a:pt x="25" y="267"/>
                  <a:pt x="25" y="264"/>
                </a:cubicBezTo>
                <a:cubicBezTo>
                  <a:pt x="25" y="241"/>
                  <a:pt x="25" y="241"/>
                  <a:pt x="25" y="241"/>
                </a:cubicBezTo>
                <a:cubicBezTo>
                  <a:pt x="25" y="241"/>
                  <a:pt x="25" y="241"/>
                  <a:pt x="25" y="241"/>
                </a:cubicBezTo>
                <a:cubicBezTo>
                  <a:pt x="25" y="241"/>
                  <a:pt x="25" y="240"/>
                  <a:pt x="25" y="240"/>
                </a:cubicBezTo>
                <a:cubicBezTo>
                  <a:pt x="25" y="231"/>
                  <a:pt x="25" y="231"/>
                  <a:pt x="25" y="231"/>
                </a:cubicBezTo>
                <a:cubicBezTo>
                  <a:pt x="18" y="231"/>
                  <a:pt x="18" y="231"/>
                  <a:pt x="18" y="231"/>
                </a:cubicBezTo>
                <a:cubicBezTo>
                  <a:pt x="18" y="231"/>
                  <a:pt x="17" y="231"/>
                  <a:pt x="17" y="230"/>
                </a:cubicBezTo>
                <a:cubicBezTo>
                  <a:pt x="17" y="230"/>
                  <a:pt x="16" y="229"/>
                  <a:pt x="17" y="229"/>
                </a:cubicBezTo>
                <a:cubicBezTo>
                  <a:pt x="27" y="181"/>
                  <a:pt x="27" y="181"/>
                  <a:pt x="27" y="181"/>
                </a:cubicBezTo>
                <a:cubicBezTo>
                  <a:pt x="27" y="181"/>
                  <a:pt x="27" y="181"/>
                  <a:pt x="27" y="181"/>
                </a:cubicBezTo>
                <a:cubicBezTo>
                  <a:pt x="27" y="167"/>
                  <a:pt x="27" y="167"/>
                  <a:pt x="27" y="167"/>
                </a:cubicBezTo>
                <a:cubicBezTo>
                  <a:pt x="26" y="167"/>
                  <a:pt x="25" y="167"/>
                  <a:pt x="24" y="167"/>
                </a:cubicBezTo>
                <a:cubicBezTo>
                  <a:pt x="20" y="185"/>
                  <a:pt x="20" y="185"/>
                  <a:pt x="20" y="185"/>
                </a:cubicBezTo>
                <a:cubicBezTo>
                  <a:pt x="20" y="185"/>
                  <a:pt x="20" y="185"/>
                  <a:pt x="20" y="185"/>
                </a:cubicBezTo>
                <a:cubicBezTo>
                  <a:pt x="20" y="185"/>
                  <a:pt x="20" y="185"/>
                  <a:pt x="20" y="185"/>
                </a:cubicBezTo>
                <a:cubicBezTo>
                  <a:pt x="15" y="207"/>
                  <a:pt x="15" y="207"/>
                  <a:pt x="15" y="207"/>
                </a:cubicBezTo>
                <a:cubicBezTo>
                  <a:pt x="14" y="210"/>
                  <a:pt x="11" y="212"/>
                  <a:pt x="8" y="211"/>
                </a:cubicBezTo>
                <a:cubicBezTo>
                  <a:pt x="5" y="210"/>
                  <a:pt x="4" y="208"/>
                  <a:pt x="4" y="205"/>
                </a:cubicBezTo>
                <a:cubicBezTo>
                  <a:pt x="10" y="183"/>
                  <a:pt x="10" y="183"/>
                  <a:pt x="10" y="183"/>
                </a:cubicBezTo>
                <a:cubicBezTo>
                  <a:pt x="10" y="183"/>
                  <a:pt x="10" y="183"/>
                  <a:pt x="10" y="183"/>
                </a:cubicBezTo>
                <a:cubicBezTo>
                  <a:pt x="15" y="161"/>
                  <a:pt x="15" y="161"/>
                  <a:pt x="15" y="161"/>
                </a:cubicBezTo>
                <a:cubicBezTo>
                  <a:pt x="15" y="161"/>
                  <a:pt x="15" y="161"/>
                  <a:pt x="15" y="161"/>
                </a:cubicBezTo>
                <a:cubicBezTo>
                  <a:pt x="15" y="160"/>
                  <a:pt x="15" y="160"/>
                  <a:pt x="15" y="160"/>
                </a:cubicBezTo>
                <a:cubicBezTo>
                  <a:pt x="15" y="160"/>
                  <a:pt x="15" y="160"/>
                  <a:pt x="15" y="160"/>
                </a:cubicBezTo>
                <a:cubicBezTo>
                  <a:pt x="16" y="158"/>
                  <a:pt x="18" y="156"/>
                  <a:pt x="21" y="155"/>
                </a:cubicBezTo>
                <a:cubicBezTo>
                  <a:pt x="36" y="152"/>
                  <a:pt x="43" y="152"/>
                  <a:pt x="57" y="155"/>
                </a:cubicBezTo>
                <a:cubicBezTo>
                  <a:pt x="61" y="156"/>
                  <a:pt x="63" y="158"/>
                  <a:pt x="64" y="160"/>
                </a:cubicBezTo>
                <a:cubicBezTo>
                  <a:pt x="64" y="160"/>
                  <a:pt x="64" y="160"/>
                  <a:pt x="64" y="160"/>
                </a:cubicBezTo>
                <a:cubicBezTo>
                  <a:pt x="64" y="160"/>
                  <a:pt x="64" y="160"/>
                  <a:pt x="64" y="161"/>
                </a:cubicBezTo>
                <a:cubicBezTo>
                  <a:pt x="64" y="161"/>
                  <a:pt x="64" y="161"/>
                  <a:pt x="64" y="161"/>
                </a:cubicBezTo>
                <a:cubicBezTo>
                  <a:pt x="69" y="183"/>
                  <a:pt x="69" y="183"/>
                  <a:pt x="69" y="183"/>
                </a:cubicBezTo>
                <a:cubicBezTo>
                  <a:pt x="69" y="183"/>
                  <a:pt x="69" y="183"/>
                  <a:pt x="69" y="183"/>
                </a:cubicBezTo>
                <a:cubicBezTo>
                  <a:pt x="74" y="205"/>
                  <a:pt x="74" y="205"/>
                  <a:pt x="74" y="205"/>
                </a:cubicBezTo>
                <a:cubicBezTo>
                  <a:pt x="75" y="208"/>
                  <a:pt x="73" y="210"/>
                  <a:pt x="70" y="211"/>
                </a:cubicBezTo>
                <a:close/>
                <a:moveTo>
                  <a:pt x="127" y="213"/>
                </a:moveTo>
                <a:cubicBezTo>
                  <a:pt x="127" y="214"/>
                  <a:pt x="127" y="214"/>
                  <a:pt x="127" y="214"/>
                </a:cubicBezTo>
                <a:cubicBezTo>
                  <a:pt x="127" y="215"/>
                  <a:pt x="127" y="215"/>
                  <a:pt x="127" y="215"/>
                </a:cubicBezTo>
                <a:cubicBezTo>
                  <a:pt x="127" y="259"/>
                  <a:pt x="127" y="259"/>
                  <a:pt x="127" y="259"/>
                </a:cubicBezTo>
                <a:cubicBezTo>
                  <a:pt x="127" y="265"/>
                  <a:pt x="122" y="270"/>
                  <a:pt x="116" y="270"/>
                </a:cubicBezTo>
                <a:cubicBezTo>
                  <a:pt x="110" y="270"/>
                  <a:pt x="106" y="265"/>
                  <a:pt x="106" y="259"/>
                </a:cubicBezTo>
                <a:cubicBezTo>
                  <a:pt x="106" y="215"/>
                  <a:pt x="106" y="215"/>
                  <a:pt x="106" y="215"/>
                </a:cubicBezTo>
                <a:cubicBezTo>
                  <a:pt x="106" y="215"/>
                  <a:pt x="106" y="215"/>
                  <a:pt x="106" y="214"/>
                </a:cubicBezTo>
                <a:cubicBezTo>
                  <a:pt x="106" y="214"/>
                  <a:pt x="106" y="214"/>
                  <a:pt x="106" y="213"/>
                </a:cubicBezTo>
                <a:cubicBezTo>
                  <a:pt x="106" y="180"/>
                  <a:pt x="106" y="180"/>
                  <a:pt x="106" y="180"/>
                </a:cubicBezTo>
                <a:cubicBezTo>
                  <a:pt x="97" y="180"/>
                  <a:pt x="97" y="180"/>
                  <a:pt x="97" y="180"/>
                </a:cubicBezTo>
                <a:cubicBezTo>
                  <a:pt x="97" y="213"/>
                  <a:pt x="97" y="213"/>
                  <a:pt x="97" y="213"/>
                </a:cubicBezTo>
                <a:cubicBezTo>
                  <a:pt x="97" y="214"/>
                  <a:pt x="97" y="214"/>
                  <a:pt x="97" y="214"/>
                </a:cubicBezTo>
                <a:cubicBezTo>
                  <a:pt x="97" y="215"/>
                  <a:pt x="97" y="215"/>
                  <a:pt x="97" y="215"/>
                </a:cubicBezTo>
                <a:cubicBezTo>
                  <a:pt x="97" y="259"/>
                  <a:pt x="97" y="259"/>
                  <a:pt x="97" y="259"/>
                </a:cubicBezTo>
                <a:cubicBezTo>
                  <a:pt x="97" y="265"/>
                  <a:pt x="92" y="270"/>
                  <a:pt x="86" y="270"/>
                </a:cubicBezTo>
                <a:cubicBezTo>
                  <a:pt x="80" y="270"/>
                  <a:pt x="76" y="265"/>
                  <a:pt x="76" y="259"/>
                </a:cubicBezTo>
                <a:cubicBezTo>
                  <a:pt x="76" y="215"/>
                  <a:pt x="76" y="215"/>
                  <a:pt x="76" y="215"/>
                </a:cubicBezTo>
                <a:cubicBezTo>
                  <a:pt x="76" y="215"/>
                  <a:pt x="76" y="215"/>
                  <a:pt x="76" y="214"/>
                </a:cubicBezTo>
                <a:cubicBezTo>
                  <a:pt x="76" y="214"/>
                  <a:pt x="76" y="214"/>
                  <a:pt x="76" y="213"/>
                </a:cubicBezTo>
                <a:cubicBezTo>
                  <a:pt x="76" y="212"/>
                  <a:pt x="76" y="212"/>
                  <a:pt x="76" y="212"/>
                </a:cubicBezTo>
                <a:cubicBezTo>
                  <a:pt x="76" y="211"/>
                  <a:pt x="76" y="211"/>
                  <a:pt x="77" y="211"/>
                </a:cubicBezTo>
                <a:cubicBezTo>
                  <a:pt x="78" y="209"/>
                  <a:pt x="78" y="206"/>
                  <a:pt x="78" y="204"/>
                </a:cubicBezTo>
                <a:cubicBezTo>
                  <a:pt x="76" y="195"/>
                  <a:pt x="76" y="195"/>
                  <a:pt x="76" y="195"/>
                </a:cubicBezTo>
                <a:cubicBezTo>
                  <a:pt x="76" y="169"/>
                  <a:pt x="76" y="169"/>
                  <a:pt x="76" y="169"/>
                </a:cubicBezTo>
                <a:cubicBezTo>
                  <a:pt x="76" y="169"/>
                  <a:pt x="76" y="169"/>
                  <a:pt x="76" y="169"/>
                </a:cubicBezTo>
                <a:cubicBezTo>
                  <a:pt x="76" y="169"/>
                  <a:pt x="76" y="169"/>
                  <a:pt x="76" y="169"/>
                </a:cubicBezTo>
                <a:cubicBezTo>
                  <a:pt x="75" y="83"/>
                  <a:pt x="75" y="83"/>
                  <a:pt x="75" y="83"/>
                </a:cubicBezTo>
                <a:cubicBezTo>
                  <a:pt x="72" y="83"/>
                  <a:pt x="70" y="84"/>
                  <a:pt x="68" y="84"/>
                </a:cubicBezTo>
                <a:cubicBezTo>
                  <a:pt x="68" y="84"/>
                  <a:pt x="67" y="84"/>
                  <a:pt x="67" y="84"/>
                </a:cubicBezTo>
                <a:cubicBezTo>
                  <a:pt x="52" y="113"/>
                  <a:pt x="52" y="113"/>
                  <a:pt x="52" y="113"/>
                </a:cubicBezTo>
                <a:cubicBezTo>
                  <a:pt x="52" y="113"/>
                  <a:pt x="52" y="113"/>
                  <a:pt x="52" y="113"/>
                </a:cubicBezTo>
                <a:cubicBezTo>
                  <a:pt x="50" y="117"/>
                  <a:pt x="50" y="117"/>
                  <a:pt x="50" y="117"/>
                </a:cubicBezTo>
                <a:cubicBezTo>
                  <a:pt x="47" y="115"/>
                  <a:pt x="43" y="114"/>
                  <a:pt x="39" y="114"/>
                </a:cubicBezTo>
                <a:cubicBezTo>
                  <a:pt x="35" y="114"/>
                  <a:pt x="32" y="115"/>
                  <a:pt x="29" y="117"/>
                </a:cubicBezTo>
                <a:cubicBezTo>
                  <a:pt x="35" y="104"/>
                  <a:pt x="35" y="104"/>
                  <a:pt x="35" y="104"/>
                </a:cubicBezTo>
                <a:cubicBezTo>
                  <a:pt x="35" y="104"/>
                  <a:pt x="35" y="104"/>
                  <a:pt x="35" y="104"/>
                </a:cubicBezTo>
                <a:cubicBezTo>
                  <a:pt x="53" y="70"/>
                  <a:pt x="53" y="70"/>
                  <a:pt x="53" y="70"/>
                </a:cubicBezTo>
                <a:cubicBezTo>
                  <a:pt x="54" y="68"/>
                  <a:pt x="55" y="67"/>
                  <a:pt x="57" y="66"/>
                </a:cubicBezTo>
                <a:cubicBezTo>
                  <a:pt x="59" y="65"/>
                  <a:pt x="61" y="64"/>
                  <a:pt x="64" y="63"/>
                </a:cubicBezTo>
                <a:cubicBezTo>
                  <a:pt x="89" y="58"/>
                  <a:pt x="114" y="58"/>
                  <a:pt x="138" y="63"/>
                </a:cubicBezTo>
                <a:cubicBezTo>
                  <a:pt x="139" y="63"/>
                  <a:pt x="139" y="63"/>
                  <a:pt x="140" y="63"/>
                </a:cubicBezTo>
                <a:cubicBezTo>
                  <a:pt x="141" y="69"/>
                  <a:pt x="145" y="74"/>
                  <a:pt x="150" y="78"/>
                </a:cubicBezTo>
                <a:cubicBezTo>
                  <a:pt x="150" y="79"/>
                  <a:pt x="150" y="79"/>
                  <a:pt x="150" y="79"/>
                </a:cubicBezTo>
                <a:cubicBezTo>
                  <a:pt x="144" y="80"/>
                  <a:pt x="138" y="81"/>
                  <a:pt x="132" y="82"/>
                </a:cubicBezTo>
                <a:cubicBezTo>
                  <a:pt x="130" y="82"/>
                  <a:pt x="129" y="83"/>
                  <a:pt x="128" y="83"/>
                </a:cubicBezTo>
                <a:cubicBezTo>
                  <a:pt x="128" y="83"/>
                  <a:pt x="128" y="83"/>
                  <a:pt x="128" y="83"/>
                </a:cubicBezTo>
                <a:cubicBezTo>
                  <a:pt x="128" y="83"/>
                  <a:pt x="128" y="83"/>
                  <a:pt x="128" y="83"/>
                </a:cubicBezTo>
                <a:cubicBezTo>
                  <a:pt x="124" y="85"/>
                  <a:pt x="121" y="88"/>
                  <a:pt x="120" y="92"/>
                </a:cubicBezTo>
                <a:cubicBezTo>
                  <a:pt x="120" y="92"/>
                  <a:pt x="119" y="93"/>
                  <a:pt x="119" y="93"/>
                </a:cubicBezTo>
                <a:cubicBezTo>
                  <a:pt x="104" y="156"/>
                  <a:pt x="104" y="156"/>
                  <a:pt x="104" y="156"/>
                </a:cubicBezTo>
                <a:cubicBezTo>
                  <a:pt x="104" y="159"/>
                  <a:pt x="104" y="162"/>
                  <a:pt x="106" y="165"/>
                </a:cubicBezTo>
                <a:cubicBezTo>
                  <a:pt x="107" y="167"/>
                  <a:pt x="110" y="169"/>
                  <a:pt x="113" y="170"/>
                </a:cubicBezTo>
                <a:cubicBezTo>
                  <a:pt x="113" y="170"/>
                  <a:pt x="114" y="170"/>
                  <a:pt x="115" y="170"/>
                </a:cubicBezTo>
                <a:cubicBezTo>
                  <a:pt x="120" y="170"/>
                  <a:pt x="125" y="166"/>
                  <a:pt x="126" y="161"/>
                </a:cubicBezTo>
                <a:cubicBezTo>
                  <a:pt x="127" y="158"/>
                  <a:pt x="127" y="158"/>
                  <a:pt x="127" y="158"/>
                </a:cubicBezTo>
                <a:cubicBezTo>
                  <a:pt x="127" y="168"/>
                  <a:pt x="127" y="168"/>
                  <a:pt x="127" y="168"/>
                </a:cubicBezTo>
                <a:cubicBezTo>
                  <a:pt x="119" y="199"/>
                  <a:pt x="119" y="199"/>
                  <a:pt x="119" y="199"/>
                </a:cubicBezTo>
                <a:cubicBezTo>
                  <a:pt x="118" y="201"/>
                  <a:pt x="119" y="203"/>
                  <a:pt x="120" y="205"/>
                </a:cubicBezTo>
                <a:cubicBezTo>
                  <a:pt x="121" y="206"/>
                  <a:pt x="123" y="207"/>
                  <a:pt x="125" y="207"/>
                </a:cubicBezTo>
                <a:cubicBezTo>
                  <a:pt x="127" y="207"/>
                  <a:pt x="127" y="207"/>
                  <a:pt x="127" y="207"/>
                </a:cubicBezTo>
                <a:lnTo>
                  <a:pt x="127" y="213"/>
                </a:lnTo>
                <a:close/>
                <a:moveTo>
                  <a:pt x="185" y="217"/>
                </a:moveTo>
                <a:cubicBezTo>
                  <a:pt x="185" y="217"/>
                  <a:pt x="185" y="217"/>
                  <a:pt x="185" y="218"/>
                </a:cubicBezTo>
                <a:cubicBezTo>
                  <a:pt x="185" y="218"/>
                  <a:pt x="185" y="218"/>
                  <a:pt x="185" y="218"/>
                </a:cubicBezTo>
                <a:cubicBezTo>
                  <a:pt x="185" y="261"/>
                  <a:pt x="185" y="261"/>
                  <a:pt x="185" y="261"/>
                </a:cubicBezTo>
                <a:cubicBezTo>
                  <a:pt x="185" y="266"/>
                  <a:pt x="181" y="270"/>
                  <a:pt x="176" y="270"/>
                </a:cubicBezTo>
                <a:cubicBezTo>
                  <a:pt x="171" y="270"/>
                  <a:pt x="167" y="266"/>
                  <a:pt x="167" y="261"/>
                </a:cubicBezTo>
                <a:cubicBezTo>
                  <a:pt x="167" y="218"/>
                  <a:pt x="167" y="218"/>
                  <a:pt x="167" y="218"/>
                </a:cubicBezTo>
                <a:cubicBezTo>
                  <a:pt x="167" y="218"/>
                  <a:pt x="167" y="218"/>
                  <a:pt x="167" y="218"/>
                </a:cubicBezTo>
                <a:cubicBezTo>
                  <a:pt x="167" y="217"/>
                  <a:pt x="167" y="217"/>
                  <a:pt x="167" y="217"/>
                </a:cubicBezTo>
                <a:cubicBezTo>
                  <a:pt x="167" y="204"/>
                  <a:pt x="167" y="204"/>
                  <a:pt x="167" y="204"/>
                </a:cubicBezTo>
                <a:cubicBezTo>
                  <a:pt x="163" y="204"/>
                  <a:pt x="163" y="204"/>
                  <a:pt x="163" y="204"/>
                </a:cubicBezTo>
                <a:cubicBezTo>
                  <a:pt x="160" y="204"/>
                  <a:pt x="160" y="204"/>
                  <a:pt x="160" y="204"/>
                </a:cubicBezTo>
                <a:cubicBezTo>
                  <a:pt x="160" y="217"/>
                  <a:pt x="160" y="217"/>
                  <a:pt x="160" y="217"/>
                </a:cubicBezTo>
                <a:cubicBezTo>
                  <a:pt x="160" y="217"/>
                  <a:pt x="160" y="217"/>
                  <a:pt x="160" y="218"/>
                </a:cubicBezTo>
                <a:cubicBezTo>
                  <a:pt x="160" y="218"/>
                  <a:pt x="160" y="218"/>
                  <a:pt x="160" y="218"/>
                </a:cubicBezTo>
                <a:cubicBezTo>
                  <a:pt x="160" y="261"/>
                  <a:pt x="160" y="261"/>
                  <a:pt x="160" y="261"/>
                </a:cubicBezTo>
                <a:cubicBezTo>
                  <a:pt x="160" y="266"/>
                  <a:pt x="156" y="270"/>
                  <a:pt x="151" y="270"/>
                </a:cubicBezTo>
                <a:cubicBezTo>
                  <a:pt x="146" y="270"/>
                  <a:pt x="142" y="266"/>
                  <a:pt x="142" y="261"/>
                </a:cubicBezTo>
                <a:cubicBezTo>
                  <a:pt x="142" y="218"/>
                  <a:pt x="142" y="218"/>
                  <a:pt x="142" y="218"/>
                </a:cubicBezTo>
                <a:cubicBezTo>
                  <a:pt x="142" y="218"/>
                  <a:pt x="142" y="218"/>
                  <a:pt x="142" y="218"/>
                </a:cubicBezTo>
                <a:cubicBezTo>
                  <a:pt x="142" y="217"/>
                  <a:pt x="142" y="217"/>
                  <a:pt x="142" y="217"/>
                </a:cubicBezTo>
                <a:cubicBezTo>
                  <a:pt x="142" y="204"/>
                  <a:pt x="142" y="204"/>
                  <a:pt x="142" y="204"/>
                </a:cubicBezTo>
                <a:cubicBezTo>
                  <a:pt x="125" y="204"/>
                  <a:pt x="125" y="204"/>
                  <a:pt x="125" y="204"/>
                </a:cubicBezTo>
                <a:cubicBezTo>
                  <a:pt x="124" y="204"/>
                  <a:pt x="123" y="203"/>
                  <a:pt x="123" y="203"/>
                </a:cubicBezTo>
                <a:cubicBezTo>
                  <a:pt x="122" y="202"/>
                  <a:pt x="122" y="201"/>
                  <a:pt x="122" y="200"/>
                </a:cubicBezTo>
                <a:cubicBezTo>
                  <a:pt x="141" y="123"/>
                  <a:pt x="141" y="123"/>
                  <a:pt x="141" y="123"/>
                </a:cubicBezTo>
                <a:cubicBezTo>
                  <a:pt x="141" y="123"/>
                  <a:pt x="141" y="123"/>
                  <a:pt x="141" y="123"/>
                </a:cubicBezTo>
                <a:cubicBezTo>
                  <a:pt x="141" y="102"/>
                  <a:pt x="141" y="102"/>
                  <a:pt x="141" y="102"/>
                </a:cubicBezTo>
                <a:cubicBezTo>
                  <a:pt x="140" y="102"/>
                  <a:pt x="138" y="103"/>
                  <a:pt x="136" y="103"/>
                </a:cubicBezTo>
                <a:cubicBezTo>
                  <a:pt x="130" y="129"/>
                  <a:pt x="130" y="129"/>
                  <a:pt x="130" y="129"/>
                </a:cubicBezTo>
                <a:cubicBezTo>
                  <a:pt x="130" y="129"/>
                  <a:pt x="130" y="129"/>
                  <a:pt x="130" y="129"/>
                </a:cubicBezTo>
                <a:cubicBezTo>
                  <a:pt x="123" y="161"/>
                  <a:pt x="123" y="161"/>
                  <a:pt x="123" y="161"/>
                </a:cubicBezTo>
                <a:cubicBezTo>
                  <a:pt x="122" y="165"/>
                  <a:pt x="118" y="167"/>
                  <a:pt x="113" y="166"/>
                </a:cubicBezTo>
                <a:cubicBezTo>
                  <a:pt x="109" y="165"/>
                  <a:pt x="107" y="161"/>
                  <a:pt x="108" y="157"/>
                </a:cubicBezTo>
                <a:cubicBezTo>
                  <a:pt x="115" y="125"/>
                  <a:pt x="115" y="125"/>
                  <a:pt x="115" y="125"/>
                </a:cubicBezTo>
                <a:cubicBezTo>
                  <a:pt x="115" y="125"/>
                  <a:pt x="115" y="125"/>
                  <a:pt x="115" y="125"/>
                </a:cubicBezTo>
                <a:cubicBezTo>
                  <a:pt x="115" y="125"/>
                  <a:pt x="115" y="125"/>
                  <a:pt x="115" y="125"/>
                </a:cubicBezTo>
                <a:cubicBezTo>
                  <a:pt x="123" y="94"/>
                  <a:pt x="123" y="94"/>
                  <a:pt x="123" y="94"/>
                </a:cubicBezTo>
                <a:cubicBezTo>
                  <a:pt x="123" y="94"/>
                  <a:pt x="123" y="93"/>
                  <a:pt x="123" y="93"/>
                </a:cubicBezTo>
                <a:cubicBezTo>
                  <a:pt x="124" y="90"/>
                  <a:pt x="127" y="86"/>
                  <a:pt x="132" y="85"/>
                </a:cubicBezTo>
                <a:cubicBezTo>
                  <a:pt x="153" y="81"/>
                  <a:pt x="174" y="81"/>
                  <a:pt x="195" y="85"/>
                </a:cubicBezTo>
                <a:cubicBezTo>
                  <a:pt x="199" y="86"/>
                  <a:pt x="203" y="90"/>
                  <a:pt x="204" y="93"/>
                </a:cubicBezTo>
                <a:cubicBezTo>
                  <a:pt x="204" y="93"/>
                  <a:pt x="204" y="94"/>
                  <a:pt x="204" y="94"/>
                </a:cubicBezTo>
                <a:cubicBezTo>
                  <a:pt x="209" y="114"/>
                  <a:pt x="209" y="114"/>
                  <a:pt x="209" y="114"/>
                </a:cubicBezTo>
                <a:cubicBezTo>
                  <a:pt x="203" y="115"/>
                  <a:pt x="198" y="119"/>
                  <a:pt x="195" y="123"/>
                </a:cubicBezTo>
                <a:cubicBezTo>
                  <a:pt x="190" y="103"/>
                  <a:pt x="190" y="103"/>
                  <a:pt x="190" y="103"/>
                </a:cubicBezTo>
                <a:cubicBezTo>
                  <a:pt x="189" y="103"/>
                  <a:pt x="187" y="102"/>
                  <a:pt x="186" y="102"/>
                </a:cubicBezTo>
                <a:cubicBezTo>
                  <a:pt x="185" y="123"/>
                  <a:pt x="185" y="123"/>
                  <a:pt x="185" y="123"/>
                </a:cubicBezTo>
                <a:cubicBezTo>
                  <a:pt x="185" y="123"/>
                  <a:pt x="185" y="123"/>
                  <a:pt x="185" y="123"/>
                </a:cubicBezTo>
                <a:cubicBezTo>
                  <a:pt x="193" y="152"/>
                  <a:pt x="193" y="152"/>
                  <a:pt x="193" y="152"/>
                </a:cubicBezTo>
                <a:cubicBezTo>
                  <a:pt x="191" y="152"/>
                  <a:pt x="189" y="153"/>
                  <a:pt x="187" y="153"/>
                </a:cubicBezTo>
                <a:cubicBezTo>
                  <a:pt x="181" y="154"/>
                  <a:pt x="177" y="159"/>
                  <a:pt x="177" y="164"/>
                </a:cubicBezTo>
                <a:cubicBezTo>
                  <a:pt x="177" y="164"/>
                  <a:pt x="177" y="164"/>
                  <a:pt x="177" y="164"/>
                </a:cubicBezTo>
                <a:cubicBezTo>
                  <a:pt x="177" y="205"/>
                  <a:pt x="177" y="205"/>
                  <a:pt x="177" y="205"/>
                </a:cubicBezTo>
                <a:cubicBezTo>
                  <a:pt x="177" y="210"/>
                  <a:pt x="180" y="214"/>
                  <a:pt x="185" y="215"/>
                </a:cubicBezTo>
                <a:lnTo>
                  <a:pt x="185" y="217"/>
                </a:lnTo>
                <a:close/>
                <a:moveTo>
                  <a:pt x="128" y="155"/>
                </a:moveTo>
                <a:cubicBezTo>
                  <a:pt x="129" y="152"/>
                  <a:pt x="129" y="152"/>
                  <a:pt x="129" y="152"/>
                </a:cubicBezTo>
                <a:cubicBezTo>
                  <a:pt x="129" y="152"/>
                  <a:pt x="129" y="153"/>
                  <a:pt x="130" y="153"/>
                </a:cubicBezTo>
                <a:cubicBezTo>
                  <a:pt x="129" y="155"/>
                  <a:pt x="129" y="155"/>
                  <a:pt x="129" y="155"/>
                </a:cubicBezTo>
                <a:cubicBezTo>
                  <a:pt x="129" y="155"/>
                  <a:pt x="129" y="155"/>
                  <a:pt x="128" y="155"/>
                </a:cubicBezTo>
                <a:close/>
                <a:moveTo>
                  <a:pt x="131" y="149"/>
                </a:moveTo>
                <a:cubicBezTo>
                  <a:pt x="131" y="139"/>
                  <a:pt x="131" y="139"/>
                  <a:pt x="131" y="139"/>
                </a:cubicBezTo>
                <a:cubicBezTo>
                  <a:pt x="138" y="112"/>
                  <a:pt x="138" y="112"/>
                  <a:pt x="138" y="112"/>
                </a:cubicBezTo>
                <a:cubicBezTo>
                  <a:pt x="138" y="123"/>
                  <a:pt x="138" y="123"/>
                  <a:pt x="138" y="123"/>
                </a:cubicBezTo>
                <a:lnTo>
                  <a:pt x="131" y="149"/>
                </a:lnTo>
                <a:close/>
                <a:moveTo>
                  <a:pt x="193" y="127"/>
                </a:moveTo>
                <a:cubicBezTo>
                  <a:pt x="192" y="128"/>
                  <a:pt x="192" y="130"/>
                  <a:pt x="192" y="132"/>
                </a:cubicBezTo>
                <a:cubicBezTo>
                  <a:pt x="189" y="123"/>
                  <a:pt x="189" y="123"/>
                  <a:pt x="189" y="123"/>
                </a:cubicBezTo>
                <a:cubicBezTo>
                  <a:pt x="189" y="116"/>
                  <a:pt x="189" y="116"/>
                  <a:pt x="189" y="116"/>
                </a:cubicBezTo>
                <a:cubicBezTo>
                  <a:pt x="191" y="124"/>
                  <a:pt x="191" y="124"/>
                  <a:pt x="191" y="124"/>
                </a:cubicBezTo>
                <a:cubicBezTo>
                  <a:pt x="192" y="125"/>
                  <a:pt x="192" y="126"/>
                  <a:pt x="193" y="127"/>
                </a:cubicBezTo>
                <a:close/>
                <a:moveTo>
                  <a:pt x="232" y="205"/>
                </a:moveTo>
                <a:cubicBezTo>
                  <a:pt x="232" y="190"/>
                  <a:pt x="232" y="190"/>
                  <a:pt x="232" y="190"/>
                </a:cubicBezTo>
                <a:cubicBezTo>
                  <a:pt x="232" y="190"/>
                  <a:pt x="232" y="190"/>
                  <a:pt x="232" y="190"/>
                </a:cubicBezTo>
                <a:cubicBezTo>
                  <a:pt x="232" y="190"/>
                  <a:pt x="232" y="190"/>
                  <a:pt x="232" y="190"/>
                </a:cubicBezTo>
                <a:cubicBezTo>
                  <a:pt x="232" y="170"/>
                  <a:pt x="232" y="170"/>
                  <a:pt x="232" y="170"/>
                </a:cubicBezTo>
                <a:cubicBezTo>
                  <a:pt x="231" y="170"/>
                  <a:pt x="231" y="170"/>
                  <a:pt x="230" y="169"/>
                </a:cubicBezTo>
                <a:cubicBezTo>
                  <a:pt x="229" y="203"/>
                  <a:pt x="229" y="203"/>
                  <a:pt x="229" y="203"/>
                </a:cubicBezTo>
                <a:cubicBezTo>
                  <a:pt x="229" y="203"/>
                  <a:pt x="229" y="203"/>
                  <a:pt x="229" y="203"/>
                </a:cubicBezTo>
                <a:cubicBezTo>
                  <a:pt x="229" y="203"/>
                  <a:pt x="229" y="204"/>
                  <a:pt x="229" y="204"/>
                </a:cubicBezTo>
                <a:cubicBezTo>
                  <a:pt x="229" y="233"/>
                  <a:pt x="229" y="233"/>
                  <a:pt x="229" y="233"/>
                </a:cubicBezTo>
                <a:cubicBezTo>
                  <a:pt x="229" y="233"/>
                  <a:pt x="229" y="233"/>
                  <a:pt x="229" y="233"/>
                </a:cubicBezTo>
                <a:cubicBezTo>
                  <a:pt x="229" y="233"/>
                  <a:pt x="229" y="234"/>
                  <a:pt x="229" y="234"/>
                </a:cubicBezTo>
                <a:cubicBezTo>
                  <a:pt x="229" y="263"/>
                  <a:pt x="229" y="263"/>
                  <a:pt x="229" y="263"/>
                </a:cubicBezTo>
                <a:cubicBezTo>
                  <a:pt x="229" y="267"/>
                  <a:pt x="226" y="270"/>
                  <a:pt x="222" y="270"/>
                </a:cubicBezTo>
                <a:cubicBezTo>
                  <a:pt x="218" y="270"/>
                  <a:pt x="215" y="267"/>
                  <a:pt x="215" y="263"/>
                </a:cubicBezTo>
                <a:cubicBezTo>
                  <a:pt x="215" y="234"/>
                  <a:pt x="215" y="234"/>
                  <a:pt x="215" y="234"/>
                </a:cubicBezTo>
                <a:cubicBezTo>
                  <a:pt x="215" y="234"/>
                  <a:pt x="215" y="233"/>
                  <a:pt x="215" y="233"/>
                </a:cubicBezTo>
                <a:cubicBezTo>
                  <a:pt x="215" y="233"/>
                  <a:pt x="215" y="233"/>
                  <a:pt x="215" y="233"/>
                </a:cubicBezTo>
                <a:cubicBezTo>
                  <a:pt x="215" y="211"/>
                  <a:pt x="215" y="211"/>
                  <a:pt x="215" y="211"/>
                </a:cubicBezTo>
                <a:cubicBezTo>
                  <a:pt x="209" y="211"/>
                  <a:pt x="209" y="211"/>
                  <a:pt x="209" y="211"/>
                </a:cubicBezTo>
                <a:cubicBezTo>
                  <a:pt x="209" y="233"/>
                  <a:pt x="209" y="233"/>
                  <a:pt x="209" y="233"/>
                </a:cubicBezTo>
                <a:cubicBezTo>
                  <a:pt x="209" y="233"/>
                  <a:pt x="209" y="233"/>
                  <a:pt x="209" y="233"/>
                </a:cubicBezTo>
                <a:cubicBezTo>
                  <a:pt x="209" y="233"/>
                  <a:pt x="209" y="234"/>
                  <a:pt x="209" y="234"/>
                </a:cubicBezTo>
                <a:cubicBezTo>
                  <a:pt x="209" y="263"/>
                  <a:pt x="209" y="263"/>
                  <a:pt x="209" y="263"/>
                </a:cubicBezTo>
                <a:cubicBezTo>
                  <a:pt x="209" y="267"/>
                  <a:pt x="206" y="270"/>
                  <a:pt x="203" y="270"/>
                </a:cubicBezTo>
                <a:cubicBezTo>
                  <a:pt x="199" y="270"/>
                  <a:pt x="196" y="267"/>
                  <a:pt x="196" y="263"/>
                </a:cubicBezTo>
                <a:cubicBezTo>
                  <a:pt x="196" y="234"/>
                  <a:pt x="196" y="234"/>
                  <a:pt x="196" y="234"/>
                </a:cubicBezTo>
                <a:cubicBezTo>
                  <a:pt x="196" y="234"/>
                  <a:pt x="196" y="233"/>
                  <a:pt x="196" y="233"/>
                </a:cubicBezTo>
                <a:cubicBezTo>
                  <a:pt x="196" y="233"/>
                  <a:pt x="196" y="233"/>
                  <a:pt x="196" y="233"/>
                </a:cubicBezTo>
                <a:cubicBezTo>
                  <a:pt x="196" y="204"/>
                  <a:pt x="196" y="204"/>
                  <a:pt x="196" y="204"/>
                </a:cubicBezTo>
                <a:cubicBezTo>
                  <a:pt x="196" y="204"/>
                  <a:pt x="196" y="203"/>
                  <a:pt x="196" y="203"/>
                </a:cubicBezTo>
                <a:cubicBezTo>
                  <a:pt x="196" y="203"/>
                  <a:pt x="196" y="203"/>
                  <a:pt x="196" y="203"/>
                </a:cubicBezTo>
                <a:cubicBezTo>
                  <a:pt x="195" y="169"/>
                  <a:pt x="195" y="169"/>
                  <a:pt x="195" y="169"/>
                </a:cubicBezTo>
                <a:cubicBezTo>
                  <a:pt x="194" y="170"/>
                  <a:pt x="193" y="170"/>
                  <a:pt x="192" y="170"/>
                </a:cubicBezTo>
                <a:cubicBezTo>
                  <a:pt x="192" y="190"/>
                  <a:pt x="192" y="190"/>
                  <a:pt x="192" y="190"/>
                </a:cubicBezTo>
                <a:cubicBezTo>
                  <a:pt x="192" y="190"/>
                  <a:pt x="192" y="190"/>
                  <a:pt x="192" y="190"/>
                </a:cubicBezTo>
                <a:cubicBezTo>
                  <a:pt x="192" y="190"/>
                  <a:pt x="192" y="190"/>
                  <a:pt x="192" y="190"/>
                </a:cubicBezTo>
                <a:cubicBezTo>
                  <a:pt x="192" y="205"/>
                  <a:pt x="192" y="205"/>
                  <a:pt x="192" y="205"/>
                </a:cubicBezTo>
                <a:cubicBezTo>
                  <a:pt x="192" y="209"/>
                  <a:pt x="190" y="211"/>
                  <a:pt x="186" y="211"/>
                </a:cubicBezTo>
                <a:cubicBezTo>
                  <a:pt x="183" y="211"/>
                  <a:pt x="180" y="209"/>
                  <a:pt x="180" y="205"/>
                </a:cubicBezTo>
                <a:cubicBezTo>
                  <a:pt x="180" y="190"/>
                  <a:pt x="180" y="190"/>
                  <a:pt x="180" y="190"/>
                </a:cubicBezTo>
                <a:cubicBezTo>
                  <a:pt x="180" y="190"/>
                  <a:pt x="180" y="190"/>
                  <a:pt x="180" y="190"/>
                </a:cubicBezTo>
                <a:cubicBezTo>
                  <a:pt x="180" y="190"/>
                  <a:pt x="180" y="190"/>
                  <a:pt x="180" y="190"/>
                </a:cubicBezTo>
                <a:cubicBezTo>
                  <a:pt x="180" y="164"/>
                  <a:pt x="180" y="164"/>
                  <a:pt x="180" y="164"/>
                </a:cubicBezTo>
                <a:cubicBezTo>
                  <a:pt x="180" y="164"/>
                  <a:pt x="180" y="164"/>
                  <a:pt x="180" y="164"/>
                </a:cubicBezTo>
                <a:cubicBezTo>
                  <a:pt x="180" y="161"/>
                  <a:pt x="183" y="157"/>
                  <a:pt x="188" y="156"/>
                </a:cubicBezTo>
                <a:cubicBezTo>
                  <a:pt x="204" y="153"/>
                  <a:pt x="221" y="153"/>
                  <a:pt x="237" y="156"/>
                </a:cubicBezTo>
                <a:cubicBezTo>
                  <a:pt x="241" y="157"/>
                  <a:pt x="244" y="161"/>
                  <a:pt x="244" y="164"/>
                </a:cubicBezTo>
                <a:cubicBezTo>
                  <a:pt x="244" y="164"/>
                  <a:pt x="244" y="164"/>
                  <a:pt x="244" y="164"/>
                </a:cubicBezTo>
                <a:cubicBezTo>
                  <a:pt x="244" y="190"/>
                  <a:pt x="244" y="190"/>
                  <a:pt x="244" y="190"/>
                </a:cubicBezTo>
                <a:cubicBezTo>
                  <a:pt x="244" y="190"/>
                  <a:pt x="244" y="190"/>
                  <a:pt x="244" y="190"/>
                </a:cubicBezTo>
                <a:cubicBezTo>
                  <a:pt x="244" y="190"/>
                  <a:pt x="244" y="190"/>
                  <a:pt x="244" y="190"/>
                </a:cubicBezTo>
                <a:cubicBezTo>
                  <a:pt x="244" y="205"/>
                  <a:pt x="244" y="205"/>
                  <a:pt x="244" y="205"/>
                </a:cubicBezTo>
                <a:cubicBezTo>
                  <a:pt x="244" y="209"/>
                  <a:pt x="242" y="211"/>
                  <a:pt x="238" y="211"/>
                </a:cubicBezTo>
                <a:cubicBezTo>
                  <a:pt x="235" y="211"/>
                  <a:pt x="232" y="209"/>
                  <a:pt x="232" y="205"/>
                </a:cubicBezTo>
                <a:close/>
              </a:path>
            </a:pathLst>
          </a:custGeom>
          <a:solidFill>
            <a:schemeClr val="bg2"/>
          </a:solidFill>
          <a:ln>
            <a:solidFill>
              <a:schemeClr val="bg2"/>
            </a:solidFill>
          </a:ln>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spTree>
    <p:custDataLst>
      <p:tags r:id="rId1"/>
    </p:custDataLst>
    <p:extLst>
      <p:ext uri="{BB962C8B-B14F-4D97-AF65-F5344CB8AC3E}">
        <p14:creationId xmlns:p14="http://schemas.microsoft.com/office/powerpoint/2010/main" val="13230680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19"/>
            <a:ext cx="10702972" cy="921712"/>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3" name="Slide Number Placeholder 2"/>
          <p:cNvSpPr>
            <a:spLocks noGrp="1"/>
          </p:cNvSpPr>
          <p:nvPr>
            <p:ph type="sldNum" sz="quarter" idx="11"/>
          </p:nvPr>
        </p:nvSpPr>
        <p:spPr/>
        <p:txBody>
          <a:bodyPr/>
          <a:lstStyle/>
          <a:p>
            <a:fld id="{67FC5CDF-15F9-4054-9F50-C9080AAD3281}" type="slidenum">
              <a:rPr lang="en-US" smtClean="0"/>
              <a:pPr/>
              <a:t>6</a:t>
            </a:fld>
            <a:endParaRPr lang="en-US" dirty="0"/>
          </a:p>
        </p:txBody>
      </p:sp>
      <p:sp>
        <p:nvSpPr>
          <p:cNvPr id="4" name="TextBox 3"/>
          <p:cNvSpPr txBox="1"/>
          <p:nvPr/>
        </p:nvSpPr>
        <p:spPr>
          <a:xfrm>
            <a:off x="218498" y="3313786"/>
            <a:ext cx="3032394" cy="748891"/>
          </a:xfrm>
          <a:prstGeom prst="rect">
            <a:avLst/>
          </a:prstGeom>
          <a:noFill/>
        </p:spPr>
        <p:txBody>
          <a:bodyPr wrap="square" rtlCol="0">
            <a:noAutofit/>
          </a:bodyPr>
          <a:lstStyle/>
          <a:p>
            <a:pPr>
              <a:lnSpc>
                <a:spcPct val="90000"/>
              </a:lnSpc>
            </a:pPr>
            <a:r>
              <a:rPr lang="en-US" sz="1800" b="1" dirty="0" smtClean="0">
                <a:solidFill>
                  <a:srgbClr val="551461"/>
                </a:solidFill>
              </a:rPr>
              <a:t>Flexible premium:</a:t>
            </a:r>
          </a:p>
          <a:p>
            <a:pPr>
              <a:lnSpc>
                <a:spcPct val="90000"/>
              </a:lnSpc>
            </a:pPr>
            <a:r>
              <a:rPr lang="en-US" sz="1600" dirty="0" smtClean="0">
                <a:solidFill>
                  <a:schemeClr val="tx1"/>
                </a:solidFill>
              </a:rPr>
              <a:t>18 months</a:t>
            </a:r>
          </a:p>
        </p:txBody>
      </p:sp>
      <p:sp>
        <p:nvSpPr>
          <p:cNvPr id="5" name="TextBox 4"/>
          <p:cNvSpPr txBox="1"/>
          <p:nvPr/>
        </p:nvSpPr>
        <p:spPr>
          <a:xfrm>
            <a:off x="218498" y="1294617"/>
            <a:ext cx="3032394" cy="748891"/>
          </a:xfrm>
          <a:prstGeom prst="rect">
            <a:avLst/>
          </a:prstGeom>
          <a:noFill/>
        </p:spPr>
        <p:txBody>
          <a:bodyPr wrap="square" rtlCol="0">
            <a:noAutofit/>
          </a:bodyPr>
          <a:lstStyle/>
          <a:p>
            <a:pPr>
              <a:lnSpc>
                <a:spcPct val="90000"/>
              </a:lnSpc>
            </a:pPr>
            <a:r>
              <a:rPr lang="en-US" sz="1800" b="1" dirty="0" smtClean="0">
                <a:solidFill>
                  <a:srgbClr val="551461"/>
                </a:solidFill>
              </a:rPr>
              <a:t>Issue age:</a:t>
            </a:r>
          </a:p>
          <a:p>
            <a:pPr>
              <a:lnSpc>
                <a:spcPct val="90000"/>
              </a:lnSpc>
            </a:pPr>
            <a:r>
              <a:rPr lang="en-US" sz="1600" dirty="0" smtClean="0"/>
              <a:t>0-80</a:t>
            </a:r>
            <a:endParaRPr lang="en-US" sz="1600" dirty="0" smtClean="0">
              <a:solidFill>
                <a:schemeClr val="tx1"/>
              </a:solidFill>
            </a:endParaRPr>
          </a:p>
        </p:txBody>
      </p:sp>
      <p:sp>
        <p:nvSpPr>
          <p:cNvPr id="6" name="TextBox 5"/>
          <p:cNvSpPr txBox="1"/>
          <p:nvPr/>
        </p:nvSpPr>
        <p:spPr>
          <a:xfrm>
            <a:off x="218498" y="1931218"/>
            <a:ext cx="3601538" cy="748891"/>
          </a:xfrm>
          <a:prstGeom prst="rect">
            <a:avLst/>
          </a:prstGeom>
          <a:noFill/>
        </p:spPr>
        <p:txBody>
          <a:bodyPr wrap="square" rtlCol="0">
            <a:noAutofit/>
          </a:bodyPr>
          <a:lstStyle/>
          <a:p>
            <a:pPr>
              <a:lnSpc>
                <a:spcPct val="90000"/>
              </a:lnSpc>
            </a:pPr>
            <a:r>
              <a:rPr lang="en-US" sz="1800" b="1" dirty="0" smtClean="0">
                <a:solidFill>
                  <a:srgbClr val="551461"/>
                </a:solidFill>
              </a:rPr>
              <a:t>Minimum premium:</a:t>
            </a:r>
          </a:p>
          <a:p>
            <a:pPr>
              <a:lnSpc>
                <a:spcPct val="90000"/>
              </a:lnSpc>
            </a:pPr>
            <a:r>
              <a:rPr lang="en-US" sz="1600" dirty="0" smtClean="0"/>
              <a:t>$20,000</a:t>
            </a:r>
            <a:r>
              <a:rPr lang="en-US" sz="1600" b="1" dirty="0" smtClean="0">
                <a:solidFill>
                  <a:schemeClr val="tx1"/>
                </a:solidFill>
              </a:rPr>
              <a:t> </a:t>
            </a:r>
            <a:r>
              <a:rPr lang="en-US" sz="1600" dirty="0" smtClean="0">
                <a:solidFill>
                  <a:schemeClr val="tx1"/>
                </a:solidFill>
              </a:rPr>
              <a:t>Qualified/Nonqualified</a:t>
            </a:r>
          </a:p>
        </p:txBody>
      </p:sp>
      <p:sp>
        <p:nvSpPr>
          <p:cNvPr id="7" name="TextBox 6"/>
          <p:cNvSpPr txBox="1"/>
          <p:nvPr/>
        </p:nvSpPr>
        <p:spPr>
          <a:xfrm>
            <a:off x="3751301" y="2215879"/>
            <a:ext cx="3934692" cy="979319"/>
          </a:xfrm>
          <a:prstGeom prst="rect">
            <a:avLst/>
          </a:prstGeom>
          <a:noFill/>
        </p:spPr>
        <p:txBody>
          <a:bodyPr wrap="square" rtlCol="0">
            <a:noAutofit/>
          </a:bodyPr>
          <a:lstStyle/>
          <a:p>
            <a:pPr>
              <a:lnSpc>
                <a:spcPct val="90000"/>
              </a:lnSpc>
            </a:pPr>
            <a:r>
              <a:rPr lang="en-US" sz="1800" b="1" dirty="0" smtClean="0">
                <a:solidFill>
                  <a:srgbClr val="551461"/>
                </a:solidFill>
              </a:rPr>
              <a:t>Protected Income Value bonus:</a:t>
            </a:r>
          </a:p>
          <a:p>
            <a:pPr>
              <a:lnSpc>
                <a:spcPct val="90000"/>
              </a:lnSpc>
            </a:pPr>
            <a:r>
              <a:rPr lang="en-US" sz="1600" dirty="0" smtClean="0"/>
              <a:t>Applied to Protected Income Value only, current rates www.allianzlife.com</a:t>
            </a:r>
            <a:endParaRPr lang="en-US" sz="1800" dirty="0" smtClean="0">
              <a:solidFill>
                <a:schemeClr val="tx1"/>
              </a:solidFill>
            </a:endParaRPr>
          </a:p>
        </p:txBody>
      </p:sp>
      <p:sp>
        <p:nvSpPr>
          <p:cNvPr id="8" name="TextBox 7"/>
          <p:cNvSpPr txBox="1"/>
          <p:nvPr/>
        </p:nvSpPr>
        <p:spPr>
          <a:xfrm>
            <a:off x="218498" y="2622502"/>
            <a:ext cx="3425560" cy="748891"/>
          </a:xfrm>
          <a:prstGeom prst="rect">
            <a:avLst/>
          </a:prstGeom>
          <a:noFill/>
        </p:spPr>
        <p:txBody>
          <a:bodyPr wrap="square" rtlCol="0">
            <a:noAutofit/>
          </a:bodyPr>
          <a:lstStyle/>
          <a:p>
            <a:pPr>
              <a:lnSpc>
                <a:spcPct val="90000"/>
              </a:lnSpc>
            </a:pPr>
            <a:r>
              <a:rPr lang="en-US" sz="1800" b="1" dirty="0" smtClean="0">
                <a:solidFill>
                  <a:srgbClr val="551461"/>
                </a:solidFill>
              </a:rPr>
              <a:t>Free withdrawals:</a:t>
            </a:r>
          </a:p>
          <a:p>
            <a:pPr>
              <a:lnSpc>
                <a:spcPct val="90000"/>
              </a:lnSpc>
            </a:pPr>
            <a:r>
              <a:rPr lang="en-US" sz="1600" dirty="0" smtClean="0"/>
              <a:t>10% of total premium paid annually</a:t>
            </a:r>
            <a:endParaRPr lang="en-US" sz="1600" dirty="0" smtClean="0">
              <a:solidFill>
                <a:schemeClr val="tx1"/>
              </a:solidFill>
            </a:endParaRPr>
          </a:p>
        </p:txBody>
      </p:sp>
      <p:sp>
        <p:nvSpPr>
          <p:cNvPr id="9" name="TextBox 8"/>
          <p:cNvSpPr txBox="1"/>
          <p:nvPr/>
        </p:nvSpPr>
        <p:spPr>
          <a:xfrm>
            <a:off x="3751301" y="3241847"/>
            <a:ext cx="4135635" cy="751815"/>
          </a:xfrm>
          <a:prstGeom prst="rect">
            <a:avLst/>
          </a:prstGeom>
          <a:noFill/>
        </p:spPr>
        <p:txBody>
          <a:bodyPr wrap="square" rtlCol="0">
            <a:noAutofit/>
          </a:bodyPr>
          <a:lstStyle/>
          <a:p>
            <a:pPr>
              <a:lnSpc>
                <a:spcPct val="90000"/>
              </a:lnSpc>
            </a:pPr>
            <a:r>
              <a:rPr lang="en-US" sz="1800" b="1" dirty="0" smtClean="0">
                <a:solidFill>
                  <a:srgbClr val="551461"/>
                </a:solidFill>
              </a:rPr>
              <a:t>Market Value Adjustment:</a:t>
            </a:r>
          </a:p>
          <a:p>
            <a:pPr>
              <a:lnSpc>
                <a:spcPct val="90000"/>
              </a:lnSpc>
            </a:pPr>
            <a:r>
              <a:rPr lang="en-US" sz="1600" dirty="0" smtClean="0"/>
              <a:t>Withdrawals in excess of free withdrawal provision are subject to MVA during withdrawal charge period</a:t>
            </a:r>
            <a:endParaRPr lang="en-US" sz="1600" dirty="0" smtClean="0">
              <a:solidFill>
                <a:schemeClr val="tx1"/>
              </a:solidFill>
            </a:endParaRPr>
          </a:p>
        </p:txBody>
      </p:sp>
      <p:cxnSp>
        <p:nvCxnSpPr>
          <p:cNvPr id="15" name="Straight Connector 14"/>
          <p:cNvCxnSpPr/>
          <p:nvPr/>
        </p:nvCxnSpPr>
        <p:spPr>
          <a:xfrm>
            <a:off x="3559704" y="1355148"/>
            <a:ext cx="0" cy="3474720"/>
          </a:xfrm>
          <a:prstGeom prst="line">
            <a:avLst/>
          </a:prstGeom>
          <a:ln w="19050">
            <a:solidFill>
              <a:srgbClr val="AF9EB9"/>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8498" y="192498"/>
            <a:ext cx="5448192" cy="921712"/>
          </a:xfrm>
          <a:prstGeom prst="rect">
            <a:avLst/>
          </a:prstGeom>
          <a:noFill/>
        </p:spPr>
        <p:txBody>
          <a:bodyPr wrap="square" rtlCol="0">
            <a:noAutofit/>
          </a:bodyPr>
          <a:lstStyle/>
          <a:p>
            <a:pPr>
              <a:lnSpc>
                <a:spcPct val="90000"/>
              </a:lnSpc>
            </a:pPr>
            <a:r>
              <a:rPr lang="en-US" sz="4000" dirty="0" smtClean="0">
                <a:solidFill>
                  <a:schemeClr val="bg2"/>
                </a:solidFill>
              </a:rPr>
              <a:t>Fast facts:</a:t>
            </a:r>
          </a:p>
        </p:txBody>
      </p:sp>
      <p:sp>
        <p:nvSpPr>
          <p:cNvPr id="16" name="Freeform 54"/>
          <p:cNvSpPr>
            <a:spLocks noEditPoints="1"/>
          </p:cNvSpPr>
          <p:nvPr/>
        </p:nvSpPr>
        <p:spPr bwMode="auto">
          <a:xfrm>
            <a:off x="11488671" y="258772"/>
            <a:ext cx="308834" cy="309907"/>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a:extLst/>
        </p:spPr>
        <p:txBody>
          <a:bodyPr vert="horz" wrap="square" lIns="121860" tIns="60929" rIns="121860" bIns="60929" numCol="1" anchor="t" anchorCtr="0" compatLnSpc="1">
            <a:prstTxWarp prst="textNoShape">
              <a:avLst/>
            </a:prstTxWarp>
          </a:bodyPr>
          <a:lstStyle/>
          <a:p>
            <a:pPr marL="0" marR="0" lvl="0" indent="0" defTabSz="12189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781"/>
              </a:solidFill>
              <a:effectLst/>
              <a:uLnTx/>
              <a:uFillTx/>
              <a:latin typeface="Calibri" panose="020F0502020204030204" pitchFamily="34" charset="0"/>
            </a:endParaRPr>
          </a:p>
        </p:txBody>
      </p:sp>
      <p:sp>
        <p:nvSpPr>
          <p:cNvPr id="17" name="TextBox 16"/>
          <p:cNvSpPr txBox="1"/>
          <p:nvPr/>
        </p:nvSpPr>
        <p:spPr>
          <a:xfrm>
            <a:off x="3751301" y="1294617"/>
            <a:ext cx="4165758" cy="748891"/>
          </a:xfrm>
          <a:prstGeom prst="rect">
            <a:avLst/>
          </a:prstGeom>
          <a:noFill/>
        </p:spPr>
        <p:txBody>
          <a:bodyPr wrap="square" rtlCol="0">
            <a:noAutofit/>
          </a:bodyPr>
          <a:lstStyle/>
          <a:p>
            <a:pPr>
              <a:lnSpc>
                <a:spcPct val="90000"/>
              </a:lnSpc>
            </a:pPr>
            <a:r>
              <a:rPr lang="en-US" sz="1800" b="1" dirty="0" smtClean="0">
                <a:solidFill>
                  <a:srgbClr val="551461"/>
                </a:solidFill>
              </a:rPr>
              <a:t>Marital status:</a:t>
            </a:r>
          </a:p>
          <a:p>
            <a:pPr>
              <a:lnSpc>
                <a:spcPct val="90000"/>
              </a:lnSpc>
            </a:pPr>
            <a:r>
              <a:rPr lang="en-US" sz="1600" dirty="0" smtClean="0"/>
              <a:t>If marital status changes, eligible person can be changed prior to income election</a:t>
            </a:r>
            <a:endParaRPr lang="en-US" sz="1800" dirty="0" smtClean="0">
              <a:solidFill>
                <a:schemeClr val="tx1"/>
              </a:solidFill>
            </a:endParaRPr>
          </a:p>
        </p:txBody>
      </p:sp>
      <p:sp>
        <p:nvSpPr>
          <p:cNvPr id="18" name="TextBox 17"/>
          <p:cNvSpPr txBox="1"/>
          <p:nvPr/>
        </p:nvSpPr>
        <p:spPr>
          <a:xfrm>
            <a:off x="3751301" y="4400109"/>
            <a:ext cx="3392642" cy="751815"/>
          </a:xfrm>
          <a:prstGeom prst="rect">
            <a:avLst/>
          </a:prstGeom>
          <a:noFill/>
        </p:spPr>
        <p:txBody>
          <a:bodyPr wrap="square" rtlCol="0">
            <a:noAutofit/>
          </a:bodyPr>
          <a:lstStyle/>
          <a:p>
            <a:pPr>
              <a:lnSpc>
                <a:spcPct val="90000"/>
              </a:lnSpc>
            </a:pPr>
            <a:r>
              <a:rPr lang="en-US" sz="1800" b="1" dirty="0" smtClean="0">
                <a:solidFill>
                  <a:srgbClr val="551461"/>
                </a:solidFill>
              </a:rPr>
              <a:t>Withdrawal charge schedule: </a:t>
            </a:r>
          </a:p>
          <a:p>
            <a:pPr>
              <a:lnSpc>
                <a:spcPct val="90000"/>
              </a:lnSpc>
            </a:pPr>
            <a:r>
              <a:rPr lang="en-US" sz="1600" dirty="0" smtClean="0"/>
              <a:t>10 years</a:t>
            </a:r>
            <a:endParaRPr lang="en-US" sz="1600" dirty="0" smtClean="0">
              <a:solidFill>
                <a:schemeClr val="tx1"/>
              </a:solidFill>
            </a:endParaRPr>
          </a:p>
        </p:txBody>
      </p:sp>
      <p:sp>
        <p:nvSpPr>
          <p:cNvPr id="19" name="TextBox 18"/>
          <p:cNvSpPr txBox="1"/>
          <p:nvPr/>
        </p:nvSpPr>
        <p:spPr>
          <a:xfrm>
            <a:off x="8215869" y="2215879"/>
            <a:ext cx="3905207" cy="1155514"/>
          </a:xfrm>
          <a:prstGeom prst="rect">
            <a:avLst/>
          </a:prstGeom>
          <a:noFill/>
        </p:spPr>
        <p:txBody>
          <a:bodyPr wrap="square" rtlCol="0">
            <a:noAutofit/>
          </a:bodyPr>
          <a:lstStyle/>
          <a:p>
            <a:pPr>
              <a:lnSpc>
                <a:spcPct val="90000"/>
              </a:lnSpc>
            </a:pPr>
            <a:r>
              <a:rPr lang="en-US" sz="1800" b="1" dirty="0" smtClean="0">
                <a:solidFill>
                  <a:srgbClr val="551461"/>
                </a:solidFill>
              </a:rPr>
              <a:t>Interest Bonus options:</a:t>
            </a:r>
          </a:p>
          <a:p>
            <a:pPr marL="285750" indent="-285750">
              <a:lnSpc>
                <a:spcPct val="90000"/>
              </a:lnSpc>
              <a:buFont typeface="Arial" panose="020B0604020202020204" pitchFamily="34" charset="0"/>
              <a:buChar char="•"/>
            </a:pPr>
            <a:r>
              <a:rPr lang="en-US" sz="1600" b="1" dirty="0" smtClean="0"/>
              <a:t>Balanced</a:t>
            </a:r>
            <a:r>
              <a:rPr lang="en-US" sz="1600" dirty="0" smtClean="0"/>
              <a:t> PIV Interest Bonus Option</a:t>
            </a:r>
          </a:p>
          <a:p>
            <a:pPr marL="285750" indent="-285750">
              <a:lnSpc>
                <a:spcPct val="90000"/>
              </a:lnSpc>
              <a:buFont typeface="Arial" panose="020B0604020202020204" pitchFamily="34" charset="0"/>
              <a:buChar char="•"/>
            </a:pPr>
            <a:r>
              <a:rPr lang="en-US" sz="1600" b="1" dirty="0" smtClean="0">
                <a:solidFill>
                  <a:schemeClr val="tx1"/>
                </a:solidFill>
              </a:rPr>
              <a:t>Accelerated</a:t>
            </a:r>
            <a:r>
              <a:rPr lang="en-US" sz="1600" dirty="0" smtClean="0">
                <a:solidFill>
                  <a:schemeClr val="tx1"/>
                </a:solidFill>
              </a:rPr>
              <a:t> PIV Interest Bonus Option</a:t>
            </a:r>
          </a:p>
        </p:txBody>
      </p:sp>
      <p:cxnSp>
        <p:nvCxnSpPr>
          <p:cNvPr id="20" name="Straight Connector 19"/>
          <p:cNvCxnSpPr/>
          <p:nvPr/>
        </p:nvCxnSpPr>
        <p:spPr>
          <a:xfrm>
            <a:off x="7995443" y="1355148"/>
            <a:ext cx="0" cy="3474720"/>
          </a:xfrm>
          <a:prstGeom prst="line">
            <a:avLst/>
          </a:prstGeom>
          <a:ln w="19050">
            <a:solidFill>
              <a:srgbClr val="AF9EB9"/>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225871" y="3241847"/>
            <a:ext cx="3514027" cy="1907430"/>
          </a:xfrm>
          <a:prstGeom prst="rect">
            <a:avLst/>
          </a:prstGeom>
          <a:noFill/>
        </p:spPr>
        <p:txBody>
          <a:bodyPr wrap="square" rtlCol="0">
            <a:noAutofit/>
          </a:bodyPr>
          <a:lstStyle/>
          <a:p>
            <a:pPr>
              <a:lnSpc>
                <a:spcPct val="90000"/>
              </a:lnSpc>
            </a:pPr>
            <a:r>
              <a:rPr lang="en-US" sz="1800" b="1" dirty="0" smtClean="0">
                <a:solidFill>
                  <a:srgbClr val="551461"/>
                </a:solidFill>
              </a:rPr>
              <a:t>Death Benefit:</a:t>
            </a:r>
          </a:p>
          <a:p>
            <a:pPr>
              <a:lnSpc>
                <a:spcPct val="90000"/>
              </a:lnSpc>
            </a:pPr>
            <a:r>
              <a:rPr lang="en-US" sz="1600" b="1" dirty="0"/>
              <a:t>Accumulation </a:t>
            </a:r>
            <a:r>
              <a:rPr lang="en-US" sz="1600" b="1" dirty="0" smtClean="0"/>
              <a:t>Value (AV)</a:t>
            </a:r>
            <a:r>
              <a:rPr lang="en-US" sz="1600" dirty="0" smtClean="0"/>
              <a:t>: </a:t>
            </a:r>
            <a:r>
              <a:rPr lang="en-US" sz="1600" dirty="0" smtClean="0">
                <a:solidFill>
                  <a:srgbClr val="424242"/>
                </a:solidFill>
              </a:rPr>
              <a:t>Greatest </a:t>
            </a:r>
            <a:r>
              <a:rPr lang="en-US" sz="1600" dirty="0">
                <a:solidFill>
                  <a:srgbClr val="424242"/>
                </a:solidFill>
              </a:rPr>
              <a:t>of AV, GMV or Cumulative Withdrawal </a:t>
            </a:r>
            <a:r>
              <a:rPr lang="en-US" sz="1600" dirty="0" smtClean="0">
                <a:solidFill>
                  <a:srgbClr val="424242"/>
                </a:solidFill>
              </a:rPr>
              <a:t>Amount</a:t>
            </a:r>
          </a:p>
          <a:p>
            <a:pPr>
              <a:lnSpc>
                <a:spcPct val="90000"/>
              </a:lnSpc>
            </a:pPr>
            <a:endParaRPr lang="en-US" sz="1600" dirty="0">
              <a:solidFill>
                <a:srgbClr val="424242"/>
              </a:solidFill>
            </a:endParaRPr>
          </a:p>
          <a:p>
            <a:pPr>
              <a:lnSpc>
                <a:spcPct val="90000"/>
              </a:lnSpc>
            </a:pPr>
            <a:r>
              <a:rPr lang="en-US" sz="1600" b="1" dirty="0" smtClean="0"/>
              <a:t>Protected Income Value: </a:t>
            </a:r>
            <a:r>
              <a:rPr lang="en-US" sz="1600" dirty="0">
                <a:solidFill>
                  <a:srgbClr val="424242"/>
                </a:solidFill>
              </a:rPr>
              <a:t>Lesser of value at death or 250% of AV</a:t>
            </a:r>
          </a:p>
          <a:p>
            <a:pPr>
              <a:lnSpc>
                <a:spcPct val="90000"/>
              </a:lnSpc>
            </a:pPr>
            <a:endParaRPr lang="en-US" sz="1800" b="1" dirty="0" smtClean="0"/>
          </a:p>
          <a:p>
            <a:pPr>
              <a:lnSpc>
                <a:spcPct val="90000"/>
              </a:lnSpc>
            </a:pPr>
            <a:r>
              <a:rPr lang="en-US" sz="1600" dirty="0" smtClean="0">
                <a:solidFill>
                  <a:srgbClr val="424242"/>
                </a:solidFill>
              </a:rPr>
              <a:t> </a:t>
            </a:r>
          </a:p>
        </p:txBody>
      </p:sp>
      <p:sp>
        <p:nvSpPr>
          <p:cNvPr id="22" name="TextBox 21"/>
          <p:cNvSpPr txBox="1"/>
          <p:nvPr/>
        </p:nvSpPr>
        <p:spPr>
          <a:xfrm>
            <a:off x="8225871" y="1294617"/>
            <a:ext cx="3398813" cy="751815"/>
          </a:xfrm>
          <a:prstGeom prst="rect">
            <a:avLst/>
          </a:prstGeom>
          <a:noFill/>
        </p:spPr>
        <p:txBody>
          <a:bodyPr wrap="square" rtlCol="0">
            <a:noAutofit/>
          </a:bodyPr>
          <a:lstStyle/>
          <a:p>
            <a:pPr>
              <a:lnSpc>
                <a:spcPct val="90000"/>
              </a:lnSpc>
            </a:pPr>
            <a:r>
              <a:rPr lang="en-US" sz="1800" b="1" dirty="0" smtClean="0">
                <a:solidFill>
                  <a:srgbClr val="551461"/>
                </a:solidFill>
              </a:rPr>
              <a:t>Guaranteed lifetime withdrawal rider:</a:t>
            </a:r>
          </a:p>
          <a:p>
            <a:pPr>
              <a:lnSpc>
                <a:spcPct val="90000"/>
              </a:lnSpc>
            </a:pPr>
            <a:r>
              <a:rPr lang="en-US" sz="1600" dirty="0" smtClean="0"/>
              <a:t>Included at no cost</a:t>
            </a:r>
            <a:endParaRPr lang="en-US" sz="1600" dirty="0" smtClean="0">
              <a:solidFill>
                <a:schemeClr val="tx1"/>
              </a:solidFill>
            </a:endParaRPr>
          </a:p>
        </p:txBody>
      </p:sp>
      <p:sp>
        <p:nvSpPr>
          <p:cNvPr id="21" name="TextBox 20"/>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19" y="5140848"/>
            <a:ext cx="10058400" cy="1101579"/>
          </a:xfrm>
          <a:prstGeom prst="rect">
            <a:avLst/>
          </a:prstGeom>
        </p:spPr>
      </p:pic>
      <p:sp>
        <p:nvSpPr>
          <p:cNvPr id="24" name="TextBox 23"/>
          <p:cNvSpPr txBox="1"/>
          <p:nvPr/>
        </p:nvSpPr>
        <p:spPr>
          <a:xfrm>
            <a:off x="218498" y="3947463"/>
            <a:ext cx="3032394" cy="748891"/>
          </a:xfrm>
          <a:prstGeom prst="rect">
            <a:avLst/>
          </a:prstGeom>
          <a:noFill/>
        </p:spPr>
        <p:txBody>
          <a:bodyPr wrap="square" rtlCol="0">
            <a:noAutofit/>
          </a:bodyPr>
          <a:lstStyle/>
          <a:p>
            <a:pPr>
              <a:lnSpc>
                <a:spcPct val="90000"/>
              </a:lnSpc>
            </a:pPr>
            <a:r>
              <a:rPr lang="en-US" sz="1800" b="1" dirty="0">
                <a:solidFill>
                  <a:srgbClr val="551461"/>
                </a:solidFill>
              </a:rPr>
              <a:t>Allocation </a:t>
            </a:r>
            <a:r>
              <a:rPr lang="en-US" sz="1800" b="1" dirty="0" smtClean="0">
                <a:solidFill>
                  <a:srgbClr val="551461"/>
                </a:solidFill>
              </a:rPr>
              <a:t>charge:</a:t>
            </a:r>
            <a:endParaRPr lang="en-US" sz="1800" dirty="0">
              <a:solidFill>
                <a:srgbClr val="551461"/>
              </a:solidFill>
            </a:endParaRPr>
          </a:p>
          <a:p>
            <a:pPr>
              <a:lnSpc>
                <a:spcPct val="90000"/>
              </a:lnSpc>
            </a:pPr>
            <a:r>
              <a:rPr lang="en-US" sz="1600" dirty="0">
                <a:solidFill>
                  <a:srgbClr val="424242"/>
                </a:solidFill>
              </a:rPr>
              <a:t>Select index allocations include allocation charge</a:t>
            </a:r>
          </a:p>
        </p:txBody>
      </p:sp>
    </p:spTree>
    <p:custDataLst>
      <p:tags r:id="rId1"/>
    </p:custDataLst>
    <p:extLst>
      <p:ext uri="{BB962C8B-B14F-4D97-AF65-F5344CB8AC3E}">
        <p14:creationId xmlns:p14="http://schemas.microsoft.com/office/powerpoint/2010/main" val="3786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7" grpId="0"/>
      <p:bldP spid="18" grpId="0"/>
      <p:bldP spid="19" grpId="0"/>
      <p:bldP spid="2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09627" cy="68580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2" name="Title 1"/>
          <p:cNvSpPr>
            <a:spLocks noGrp="1"/>
          </p:cNvSpPr>
          <p:nvPr>
            <p:ph type="title"/>
          </p:nvPr>
        </p:nvSpPr>
        <p:spPr>
          <a:xfrm>
            <a:off x="-357272" y="391531"/>
            <a:ext cx="6566899" cy="1140225"/>
          </a:xfrm>
        </p:spPr>
        <p:txBody>
          <a:bodyPr anchor="ctr"/>
          <a:lstStyle/>
          <a:p>
            <a:pPr algn="ctr"/>
            <a:r>
              <a:rPr lang="en-US" b="1" dirty="0" smtClean="0">
                <a:solidFill>
                  <a:schemeClr val="accent1"/>
                </a:solidFill>
              </a:rPr>
              <a:t>TWO BONUSES </a:t>
            </a:r>
            <a:r>
              <a:rPr lang="en-US" dirty="0" smtClean="0"/>
              <a:t>to help grow the Protected Income Value (PIV)</a:t>
            </a:r>
            <a:endParaRPr lang="en-US" dirty="0"/>
          </a:p>
        </p:txBody>
      </p:sp>
      <p:sp>
        <p:nvSpPr>
          <p:cNvPr id="3" name="Slide Number Placeholder 2"/>
          <p:cNvSpPr>
            <a:spLocks noGrp="1"/>
          </p:cNvSpPr>
          <p:nvPr>
            <p:ph type="sldNum" sz="quarter" idx="11"/>
          </p:nvPr>
        </p:nvSpPr>
        <p:spPr>
          <a:xfrm>
            <a:off x="371201" y="6343445"/>
            <a:ext cx="365760" cy="365125"/>
          </a:xfrm>
        </p:spPr>
        <p:txBody>
          <a:bodyPr/>
          <a:lstStyle/>
          <a:p>
            <a:fld id="{67FC5CDF-15F9-4054-9F50-C9080AAD3281}" type="slidenum">
              <a:rPr lang="en-US" smtClean="0"/>
              <a:pPr/>
              <a:t>7</a:t>
            </a:fld>
            <a:endParaRPr lang="en-US" dirty="0"/>
          </a:p>
        </p:txBody>
      </p:sp>
      <p:sp>
        <p:nvSpPr>
          <p:cNvPr id="6" name="Oval 5"/>
          <p:cNvSpPr/>
          <p:nvPr/>
        </p:nvSpPr>
        <p:spPr>
          <a:xfrm>
            <a:off x="173120" y="1665402"/>
            <a:ext cx="2286000" cy="2286000"/>
          </a:xfrm>
          <a:prstGeom prst="ellipse">
            <a:avLst/>
          </a:prstGeom>
          <a:solidFill>
            <a:schemeClr val="bg2"/>
          </a:solid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4C3048"/>
                </a:solidFill>
              </a:rPr>
              <a:t>Premium Bonus</a:t>
            </a:r>
          </a:p>
        </p:txBody>
      </p:sp>
      <p:sp>
        <p:nvSpPr>
          <p:cNvPr id="7" name="Oval 6"/>
          <p:cNvSpPr/>
          <p:nvPr/>
        </p:nvSpPr>
        <p:spPr>
          <a:xfrm>
            <a:off x="3629241" y="1686503"/>
            <a:ext cx="2286000" cy="2286000"/>
          </a:xfrm>
          <a:prstGeom prst="ellipse">
            <a:avLst/>
          </a:prstGeom>
          <a:solidFill>
            <a:schemeClr val="bg2"/>
          </a:solidFill>
          <a:ln>
            <a:solidFill>
              <a:schemeClr val="accent1"/>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4C3048"/>
                </a:solidFill>
              </a:rPr>
              <a:t>Interest Bonus</a:t>
            </a:r>
          </a:p>
        </p:txBody>
      </p:sp>
      <p:sp>
        <p:nvSpPr>
          <p:cNvPr id="8" name="Plus 7"/>
          <p:cNvSpPr/>
          <p:nvPr/>
        </p:nvSpPr>
        <p:spPr>
          <a:xfrm>
            <a:off x="2592315" y="2351202"/>
            <a:ext cx="914400" cy="914400"/>
          </a:xfrm>
          <a:prstGeom prst="mathPlus">
            <a:avLst/>
          </a:prstGeom>
          <a:solidFill>
            <a:schemeClr val="bg2"/>
          </a:solidFill>
          <a:ln>
            <a:solidFill>
              <a:schemeClr val="accent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chemeClr val="bg2"/>
              </a:solidFill>
            </a:endParaRPr>
          </a:p>
        </p:txBody>
      </p:sp>
      <p:sp>
        <p:nvSpPr>
          <p:cNvPr id="10" name="TextBox 9"/>
          <p:cNvSpPr txBox="1"/>
          <p:nvPr/>
        </p:nvSpPr>
        <p:spPr>
          <a:xfrm>
            <a:off x="440261" y="4093226"/>
            <a:ext cx="1785817" cy="948776"/>
          </a:xfrm>
          <a:prstGeom prst="rect">
            <a:avLst/>
          </a:prstGeom>
          <a:noFill/>
        </p:spPr>
        <p:txBody>
          <a:bodyPr wrap="square" rtlCol="0">
            <a:noAutofit/>
          </a:bodyPr>
          <a:lstStyle/>
          <a:p>
            <a:pPr algn="ctr">
              <a:lnSpc>
                <a:spcPct val="90000"/>
              </a:lnSpc>
            </a:pPr>
            <a:r>
              <a:rPr lang="en-US" dirty="0" smtClean="0">
                <a:solidFill>
                  <a:schemeClr val="accent1"/>
                </a:solidFill>
              </a:rPr>
              <a:t>Applied immediately</a:t>
            </a:r>
            <a:r>
              <a:rPr lang="en-US" baseline="30000" dirty="0" smtClean="0">
                <a:solidFill>
                  <a:schemeClr val="accent1"/>
                </a:solidFill>
              </a:rPr>
              <a:t>1</a:t>
            </a:r>
            <a:endParaRPr lang="en-US" dirty="0" smtClean="0">
              <a:solidFill>
                <a:schemeClr val="accent1"/>
              </a:solidFill>
            </a:endParaRPr>
          </a:p>
        </p:txBody>
      </p:sp>
      <p:sp>
        <p:nvSpPr>
          <p:cNvPr id="11" name="TextBox 10"/>
          <p:cNvSpPr txBox="1"/>
          <p:nvPr/>
        </p:nvSpPr>
        <p:spPr>
          <a:xfrm>
            <a:off x="3629241" y="4073695"/>
            <a:ext cx="2310519" cy="948776"/>
          </a:xfrm>
          <a:prstGeom prst="rect">
            <a:avLst/>
          </a:prstGeom>
          <a:noFill/>
        </p:spPr>
        <p:txBody>
          <a:bodyPr wrap="square" rtlCol="0">
            <a:noAutofit/>
          </a:bodyPr>
          <a:lstStyle/>
          <a:p>
            <a:pPr algn="ctr">
              <a:lnSpc>
                <a:spcPct val="90000"/>
              </a:lnSpc>
            </a:pPr>
            <a:r>
              <a:rPr lang="en-US" dirty="0" smtClean="0">
                <a:solidFill>
                  <a:schemeClr val="accent1"/>
                </a:solidFill>
              </a:rPr>
              <a:t>Applied at end of crediting period</a:t>
            </a:r>
          </a:p>
        </p:txBody>
      </p:sp>
      <p:sp>
        <p:nvSpPr>
          <p:cNvPr id="5" name="TextBox 4"/>
          <p:cNvSpPr txBox="1"/>
          <p:nvPr/>
        </p:nvSpPr>
        <p:spPr>
          <a:xfrm>
            <a:off x="6900910" y="2164388"/>
            <a:ext cx="4668253" cy="685800"/>
          </a:xfrm>
          <a:prstGeom prst="rect">
            <a:avLst/>
          </a:prstGeom>
          <a:solidFill>
            <a:schemeClr val="accent1">
              <a:lumMod val="50000"/>
            </a:schemeClr>
          </a:solidFill>
        </p:spPr>
        <p:txBody>
          <a:bodyPr wrap="square" rtlCol="0" anchor="ctr">
            <a:noAutofit/>
          </a:bodyPr>
          <a:lstStyle/>
          <a:p>
            <a:pPr algn="ctr">
              <a:lnSpc>
                <a:spcPct val="90000"/>
              </a:lnSpc>
            </a:pPr>
            <a:r>
              <a:rPr lang="en-US" sz="2400" dirty="0">
                <a:solidFill>
                  <a:schemeClr val="bg2"/>
                </a:solidFill>
              </a:rPr>
              <a:t>V</a:t>
            </a:r>
            <a:r>
              <a:rPr lang="en-US" sz="2400" dirty="0" smtClean="0">
                <a:solidFill>
                  <a:schemeClr val="bg2"/>
                </a:solidFill>
              </a:rPr>
              <a:t>alue lifetime withdrawals will be based </a:t>
            </a:r>
          </a:p>
        </p:txBody>
      </p:sp>
      <p:sp>
        <p:nvSpPr>
          <p:cNvPr id="13" name="TextBox 12"/>
          <p:cNvSpPr txBox="1"/>
          <p:nvPr/>
        </p:nvSpPr>
        <p:spPr>
          <a:xfrm>
            <a:off x="6900910" y="3413298"/>
            <a:ext cx="4668253" cy="685800"/>
          </a:xfrm>
          <a:prstGeom prst="rect">
            <a:avLst/>
          </a:prstGeom>
          <a:solidFill>
            <a:schemeClr val="accent1">
              <a:lumMod val="75000"/>
            </a:schemeClr>
          </a:solidFill>
        </p:spPr>
        <p:txBody>
          <a:bodyPr wrap="square" rtlCol="0" anchor="ctr">
            <a:noAutofit/>
          </a:bodyPr>
          <a:lstStyle/>
          <a:p>
            <a:pPr algn="ctr">
              <a:lnSpc>
                <a:spcPct val="90000"/>
              </a:lnSpc>
            </a:pPr>
            <a:r>
              <a:rPr lang="en-US" sz="2400" dirty="0" smtClean="0">
                <a:solidFill>
                  <a:schemeClr val="bg2"/>
                </a:solidFill>
              </a:rPr>
              <a:t>NOT available as a lump sum</a:t>
            </a:r>
          </a:p>
        </p:txBody>
      </p:sp>
      <p:sp>
        <p:nvSpPr>
          <p:cNvPr id="14" name="TextBox 13"/>
          <p:cNvSpPr txBox="1"/>
          <p:nvPr/>
        </p:nvSpPr>
        <p:spPr>
          <a:xfrm>
            <a:off x="6900910" y="4746130"/>
            <a:ext cx="4668253" cy="685800"/>
          </a:xfrm>
          <a:prstGeom prst="rect">
            <a:avLst/>
          </a:prstGeom>
          <a:solidFill>
            <a:schemeClr val="accent1"/>
          </a:solidFill>
        </p:spPr>
        <p:txBody>
          <a:bodyPr wrap="square" rtlCol="0" anchor="ctr">
            <a:noAutofit/>
          </a:bodyPr>
          <a:lstStyle/>
          <a:p>
            <a:pPr algn="ctr">
              <a:lnSpc>
                <a:spcPct val="90000"/>
              </a:lnSpc>
            </a:pPr>
            <a:r>
              <a:rPr lang="en-US" sz="2400" dirty="0" smtClean="0">
                <a:solidFill>
                  <a:schemeClr val="bg2"/>
                </a:solidFill>
              </a:rPr>
              <a:t>Can be paid as death benefit over 5 year minimum </a:t>
            </a:r>
          </a:p>
        </p:txBody>
      </p:sp>
      <p:sp>
        <p:nvSpPr>
          <p:cNvPr id="9" name="TextBox 8"/>
          <p:cNvSpPr txBox="1"/>
          <p:nvPr/>
        </p:nvSpPr>
        <p:spPr>
          <a:xfrm>
            <a:off x="6442336" y="391531"/>
            <a:ext cx="5144556" cy="1209747"/>
          </a:xfrm>
          <a:prstGeom prst="rect">
            <a:avLst/>
          </a:prstGeom>
          <a:noFill/>
        </p:spPr>
        <p:txBody>
          <a:bodyPr wrap="square" rtlCol="0">
            <a:noAutofit/>
          </a:bodyPr>
          <a:lstStyle/>
          <a:p>
            <a:pPr>
              <a:lnSpc>
                <a:spcPct val="90000"/>
              </a:lnSpc>
            </a:pPr>
            <a:r>
              <a:rPr lang="en-US" sz="4000" dirty="0" smtClean="0">
                <a:solidFill>
                  <a:schemeClr val="tx1"/>
                </a:solidFill>
              </a:rPr>
              <a:t>What is the Protected Income Value (PIV)?</a:t>
            </a:r>
          </a:p>
        </p:txBody>
      </p:sp>
      <p:sp>
        <p:nvSpPr>
          <p:cNvPr id="12" name="TextBox 11"/>
          <p:cNvSpPr txBox="1"/>
          <p:nvPr/>
        </p:nvSpPr>
        <p:spPr>
          <a:xfrm>
            <a:off x="462403" y="5022471"/>
            <a:ext cx="5549158" cy="687255"/>
          </a:xfrm>
          <a:prstGeom prst="rect">
            <a:avLst/>
          </a:prstGeom>
          <a:noFill/>
        </p:spPr>
        <p:txBody>
          <a:bodyPr wrap="square" rtlCol="0">
            <a:noAutofit/>
          </a:bodyPr>
          <a:lstStyle/>
          <a:p>
            <a:pPr>
              <a:lnSpc>
                <a:spcPct val="90000"/>
              </a:lnSpc>
            </a:pPr>
            <a:r>
              <a:rPr lang="en-US" sz="1050" baseline="30000" dirty="0"/>
              <a:t>1</a:t>
            </a:r>
            <a:r>
              <a:rPr lang="en-US" sz="1050" dirty="0"/>
              <a:t>Both the premium bonus and interest bonus are credited only to the Protected Income Value (PIV). To receive the PIV, including the value of these bonuses, lifetime withdrawals must be taken. The PIV is not available as a lump sum. You will not receive these bonuses if the contract is fully surrendered or if traditional annuitization payments are taken. If it is partially surrendered the PIV will be reduced proportionally, which could result in a partial loss of bonuses. Lifetime withdrawals are considered partial withdrawals and are subject to ordinary income tax and, if taken prior to 59½, a 10% federal additional tax. Because this is a bonus annuity, it may include higher surrender charges, longer surrender charge periods, lower caps, higher spreads, or other restrictions that are not included in similar annuities that don't offer a bonus feature.</a:t>
            </a:r>
            <a:endParaRPr lang="en-US" sz="1050" dirty="0" smtClean="0">
              <a:solidFill>
                <a:schemeClr val="tx1"/>
              </a:solidFill>
            </a:endParaRPr>
          </a:p>
        </p:txBody>
      </p:sp>
      <p:sp>
        <p:nvSpPr>
          <p:cNvPr id="15" name="Rectangle 21"/>
          <p:cNvSpPr>
            <a:spLocks noChangeArrowheads="1"/>
          </p:cNvSpPr>
          <p:nvPr/>
        </p:nvSpPr>
        <p:spPr bwMode="gray">
          <a:xfrm>
            <a:off x="682913" y="6422916"/>
            <a:ext cx="5123464" cy="235586"/>
          </a:xfrm>
          <a:prstGeom prst="rect">
            <a:avLst/>
          </a:prstGeom>
          <a:noFill/>
          <a:ln w="6350">
            <a:noFill/>
            <a:miter lim="800000"/>
            <a:headEnd/>
            <a:tailEnd/>
          </a:ln>
          <a:effectLst/>
        </p:spPr>
        <p:txBody>
          <a:bodyPr wrap="square" lIns="0" tIns="55694" rIns="107104" bIns="55694">
            <a:spAutoFit/>
          </a:bodyPr>
          <a:lstStyle/>
          <a:p>
            <a:pPr eaLnBrk="0" hangingPunct="0"/>
            <a:r>
              <a:rPr lang="en-US" sz="800" b="0" i="0" dirty="0">
                <a:solidFill>
                  <a:srgbClr val="4D4D4D"/>
                </a:solidFill>
                <a:latin typeface="Calibri" panose="020F0502020204030204" pitchFamily="34" charset="0"/>
                <a:ea typeface="Calibri" panose="020B0604020202020204" pitchFamily="34" charset="-128"/>
              </a:rPr>
              <a:t>For </a:t>
            </a:r>
            <a:r>
              <a:rPr lang="en-US" sz="800" b="0" i="0" dirty="0" smtClean="0">
                <a:solidFill>
                  <a:srgbClr val="4D4D4D"/>
                </a:solidFill>
                <a:latin typeface="Calibri" panose="020F0502020204030204" pitchFamily="34" charset="0"/>
                <a:ea typeface="Calibri" panose="020B0604020202020204" pitchFamily="34" charset="-128"/>
              </a:rPr>
              <a:t>financial professional</a:t>
            </a:r>
            <a:r>
              <a:rPr lang="en-US" sz="800" b="0" i="0" baseline="0" dirty="0" smtClean="0">
                <a:solidFill>
                  <a:srgbClr val="4D4D4D"/>
                </a:solidFill>
                <a:latin typeface="Calibri" panose="020F0502020204030204" pitchFamily="34" charset="0"/>
                <a:ea typeface="Calibri" panose="020B0604020202020204" pitchFamily="34" charset="-128"/>
              </a:rPr>
              <a:t> </a:t>
            </a:r>
            <a:r>
              <a:rPr lang="en-US" sz="800" b="0" i="0" baseline="0" dirty="0">
                <a:solidFill>
                  <a:srgbClr val="4D4D4D"/>
                </a:solidFill>
                <a:latin typeface="Calibri" panose="020F0502020204030204" pitchFamily="34" charset="0"/>
                <a:ea typeface="Calibri" panose="020B0604020202020204" pitchFamily="34" charset="-128"/>
              </a:rPr>
              <a:t>use only  –  not for public distribution. </a:t>
            </a:r>
            <a:endParaRPr lang="en-US" sz="800" b="0" i="0" dirty="0">
              <a:solidFill>
                <a:srgbClr val="4D4D4D"/>
              </a:solidFill>
              <a:latin typeface="Calibri" panose="020F0502020204030204" pitchFamily="34" charset="0"/>
              <a:ea typeface="Calibri" panose="020B0604020202020204" pitchFamily="34" charset="-128"/>
            </a:endParaRPr>
          </a:p>
        </p:txBody>
      </p:sp>
      <p:cxnSp>
        <p:nvCxnSpPr>
          <p:cNvPr id="16" name="Straight Connector 15"/>
          <p:cNvCxnSpPr/>
          <p:nvPr/>
        </p:nvCxnSpPr>
        <p:spPr>
          <a:xfrm>
            <a:off x="575026" y="6366956"/>
            <a:ext cx="0" cy="2817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9975"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spTree>
    <p:custDataLst>
      <p:tags r:id="rId1"/>
    </p:custDataLst>
    <p:extLst>
      <p:ext uri="{BB962C8B-B14F-4D97-AF65-F5344CB8AC3E}">
        <p14:creationId xmlns:p14="http://schemas.microsoft.com/office/powerpoint/2010/main" val="48589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bldP spid="5" grpId="0" animBg="1"/>
      <p:bldP spid="13" grpId="0" animBg="1"/>
      <p:bldP spid="14"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42" y="372732"/>
            <a:ext cx="6144221" cy="812800"/>
          </a:xfrm>
        </p:spPr>
        <p:txBody>
          <a:bodyPr/>
          <a:lstStyle/>
          <a:p>
            <a:r>
              <a:rPr lang="en-US" sz="4400" dirty="0" smtClean="0"/>
              <a:t>Interest</a:t>
            </a:r>
            <a:r>
              <a:rPr lang="en-US" sz="4000" dirty="0" smtClean="0"/>
              <a:t> bonus options</a:t>
            </a:r>
            <a:br>
              <a:rPr lang="en-US" sz="4000" dirty="0" smtClean="0"/>
            </a:br>
            <a:endParaRPr lang="en-US" sz="2400" b="1" dirty="0">
              <a:solidFill>
                <a:srgbClr val="551461"/>
              </a:solidFill>
            </a:endParaRPr>
          </a:p>
        </p:txBody>
      </p:sp>
      <p:sp>
        <p:nvSpPr>
          <p:cNvPr id="3" name="Slide Number Placeholder 2"/>
          <p:cNvSpPr>
            <a:spLocks noGrp="1"/>
          </p:cNvSpPr>
          <p:nvPr>
            <p:ph type="sldNum" sz="quarter" idx="11"/>
          </p:nvPr>
        </p:nvSpPr>
        <p:spPr>
          <a:xfrm>
            <a:off x="380042" y="6325270"/>
            <a:ext cx="184098" cy="365125"/>
          </a:xfrm>
        </p:spPr>
        <p:txBody>
          <a:bodyPr/>
          <a:lstStyle/>
          <a:p>
            <a:fld id="{67FC5CDF-15F9-4054-9F50-C9080AAD3281}" type="slidenum">
              <a:rPr lang="en-US" smtClean="0"/>
              <a:pPr/>
              <a:t>8</a:t>
            </a:fld>
            <a:endParaRPr lang="en-US" dirty="0"/>
          </a:p>
        </p:txBody>
      </p:sp>
      <p:sp>
        <p:nvSpPr>
          <p:cNvPr id="4" name="Rectangle 3"/>
          <p:cNvSpPr/>
          <p:nvPr/>
        </p:nvSpPr>
        <p:spPr>
          <a:xfrm>
            <a:off x="7302106" y="-6097"/>
            <a:ext cx="4884666" cy="6858000"/>
          </a:xfrm>
          <a:prstGeom prst="rect">
            <a:avLst/>
          </a:prstGeom>
          <a:solidFill>
            <a:srgbClr val="4C30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lnSpc>
                <a:spcPct val="90000"/>
              </a:lnSpc>
              <a:buFont typeface="Arial" panose="020B0604020202020204" pitchFamily="34" charset="0"/>
              <a:buChar char="•"/>
            </a:pPr>
            <a:endParaRPr lang="en-US" dirty="0">
              <a:solidFill>
                <a:schemeClr val="tx1"/>
              </a:solidFill>
            </a:endParaRPr>
          </a:p>
        </p:txBody>
      </p:sp>
      <p:sp>
        <p:nvSpPr>
          <p:cNvPr id="5" name="Rectangle 4"/>
          <p:cNvSpPr/>
          <p:nvPr/>
        </p:nvSpPr>
        <p:spPr>
          <a:xfrm>
            <a:off x="7603422" y="372732"/>
            <a:ext cx="4103633" cy="978729"/>
          </a:xfrm>
          <a:prstGeom prst="rect">
            <a:avLst/>
          </a:prstGeom>
        </p:spPr>
        <p:txBody>
          <a:bodyPr wrap="square">
            <a:spAutoFit/>
          </a:bodyPr>
          <a:lstStyle/>
          <a:p>
            <a:pPr>
              <a:lnSpc>
                <a:spcPct val="90000"/>
              </a:lnSpc>
            </a:pPr>
            <a:r>
              <a:rPr lang="en-US" sz="3200" dirty="0" smtClean="0">
                <a:solidFill>
                  <a:schemeClr val="bg2"/>
                </a:solidFill>
              </a:rPr>
              <a:t>Bonus Control Benefit Option details</a:t>
            </a:r>
            <a:r>
              <a:rPr lang="en-US" sz="3200" dirty="0">
                <a:solidFill>
                  <a:schemeClr val="bg2"/>
                </a:solidFill>
              </a:rPr>
              <a:t>:</a:t>
            </a:r>
          </a:p>
        </p:txBody>
      </p:sp>
      <p:sp>
        <p:nvSpPr>
          <p:cNvPr id="6" name="Rectangle 5"/>
          <p:cNvSpPr/>
          <p:nvPr/>
        </p:nvSpPr>
        <p:spPr>
          <a:xfrm>
            <a:off x="8474067" y="3702763"/>
            <a:ext cx="3567848" cy="923330"/>
          </a:xfrm>
          <a:prstGeom prst="rect">
            <a:avLst/>
          </a:prstGeom>
        </p:spPr>
        <p:txBody>
          <a:bodyPr wrap="square">
            <a:spAutoFit/>
          </a:bodyPr>
          <a:lstStyle/>
          <a:p>
            <a:pPr>
              <a:lnSpc>
                <a:spcPct val="90000"/>
              </a:lnSpc>
            </a:pPr>
            <a:r>
              <a:rPr lang="en-US" sz="2000" dirty="0" smtClean="0">
                <a:solidFill>
                  <a:schemeClr val="bg2"/>
                </a:solidFill>
              </a:rPr>
              <a:t>100% has to be allocated to Balanced or 100% Accelerated for each crediting period</a:t>
            </a:r>
            <a:endParaRPr lang="en-US" sz="2000" dirty="0">
              <a:solidFill>
                <a:schemeClr val="bg2"/>
              </a:solidFill>
            </a:endParaRPr>
          </a:p>
        </p:txBody>
      </p:sp>
      <p:sp>
        <p:nvSpPr>
          <p:cNvPr id="7" name="Rectangle 6"/>
          <p:cNvSpPr/>
          <p:nvPr/>
        </p:nvSpPr>
        <p:spPr>
          <a:xfrm>
            <a:off x="8474067" y="1991038"/>
            <a:ext cx="3452634" cy="1200329"/>
          </a:xfrm>
          <a:prstGeom prst="rect">
            <a:avLst/>
          </a:prstGeom>
        </p:spPr>
        <p:txBody>
          <a:bodyPr wrap="square">
            <a:spAutoFit/>
          </a:bodyPr>
          <a:lstStyle/>
          <a:p>
            <a:pPr>
              <a:lnSpc>
                <a:spcPct val="90000"/>
              </a:lnSpc>
            </a:pPr>
            <a:r>
              <a:rPr lang="en-US" sz="2000" dirty="0">
                <a:solidFill>
                  <a:schemeClr val="bg2"/>
                </a:solidFill>
              </a:rPr>
              <a:t>C</a:t>
            </a:r>
            <a:r>
              <a:rPr lang="en-US" sz="2000" dirty="0" smtClean="0">
                <a:solidFill>
                  <a:schemeClr val="bg2"/>
                </a:solidFill>
              </a:rPr>
              <a:t>hoose a bonus option at time of application and can change </a:t>
            </a:r>
            <a:r>
              <a:rPr lang="en-US" sz="2000" dirty="0">
                <a:solidFill>
                  <a:schemeClr val="bg2"/>
                </a:solidFill>
              </a:rPr>
              <a:t>on any subsequent </a:t>
            </a:r>
            <a:r>
              <a:rPr lang="en-US" sz="2000" dirty="0" smtClean="0">
                <a:solidFill>
                  <a:schemeClr val="bg2"/>
                </a:solidFill>
              </a:rPr>
              <a:t>crediting period</a:t>
            </a:r>
            <a:endParaRPr lang="en-US" sz="2000" dirty="0">
              <a:solidFill>
                <a:schemeClr val="bg2"/>
              </a:solidFill>
            </a:endParaRPr>
          </a:p>
        </p:txBody>
      </p:sp>
      <p:sp>
        <p:nvSpPr>
          <p:cNvPr id="9" name="Rectangle 8"/>
          <p:cNvSpPr/>
          <p:nvPr/>
        </p:nvSpPr>
        <p:spPr>
          <a:xfrm>
            <a:off x="8474067" y="5317377"/>
            <a:ext cx="3784294" cy="646331"/>
          </a:xfrm>
          <a:prstGeom prst="rect">
            <a:avLst/>
          </a:prstGeom>
        </p:spPr>
        <p:txBody>
          <a:bodyPr wrap="square">
            <a:spAutoFit/>
          </a:bodyPr>
          <a:lstStyle/>
          <a:p>
            <a:pPr>
              <a:lnSpc>
                <a:spcPct val="90000"/>
              </a:lnSpc>
            </a:pPr>
            <a:r>
              <a:rPr lang="en-US" sz="2000" dirty="0">
                <a:solidFill>
                  <a:schemeClr val="bg2"/>
                </a:solidFill>
              </a:rPr>
              <a:t>Rates are set at issue and guaranteed for life of contract</a:t>
            </a:r>
          </a:p>
        </p:txBody>
      </p:sp>
      <p:grpSp>
        <p:nvGrpSpPr>
          <p:cNvPr id="10" name="Group 9"/>
          <p:cNvGrpSpPr>
            <a:grpSpLocks noChangeAspect="1"/>
          </p:cNvGrpSpPr>
          <p:nvPr/>
        </p:nvGrpSpPr>
        <p:grpSpPr>
          <a:xfrm>
            <a:off x="7707793" y="3890293"/>
            <a:ext cx="459510" cy="548640"/>
            <a:chOff x="10631488" y="1227138"/>
            <a:chExt cx="368300" cy="439738"/>
          </a:xfrm>
          <a:solidFill>
            <a:schemeClr val="bg2"/>
          </a:solidFill>
        </p:grpSpPr>
        <p:sp>
          <p:nvSpPr>
            <p:cNvPr id="11" name="Freeform 308"/>
            <p:cNvSpPr>
              <a:spLocks/>
            </p:cNvSpPr>
            <p:nvPr/>
          </p:nvSpPr>
          <p:spPr bwMode="auto">
            <a:xfrm>
              <a:off x="10688638" y="1333500"/>
              <a:ext cx="101600" cy="101600"/>
            </a:xfrm>
            <a:custGeom>
              <a:avLst/>
              <a:gdLst>
                <a:gd name="T0" fmla="*/ 41 w 44"/>
                <a:gd name="T1" fmla="*/ 30 h 45"/>
                <a:gd name="T2" fmla="*/ 38 w 44"/>
                <a:gd name="T3" fmla="*/ 33 h 45"/>
                <a:gd name="T4" fmla="*/ 38 w 44"/>
                <a:gd name="T5" fmla="*/ 39 h 45"/>
                <a:gd name="T6" fmla="*/ 5 w 44"/>
                <a:gd name="T7" fmla="*/ 39 h 45"/>
                <a:gd name="T8" fmla="*/ 5 w 44"/>
                <a:gd name="T9" fmla="*/ 6 h 45"/>
                <a:gd name="T10" fmla="*/ 37 w 44"/>
                <a:gd name="T11" fmla="*/ 6 h 45"/>
                <a:gd name="T12" fmla="*/ 40 w 44"/>
                <a:gd name="T13" fmla="*/ 3 h 45"/>
                <a:gd name="T14" fmla="*/ 37 w 44"/>
                <a:gd name="T15" fmla="*/ 0 h 45"/>
                <a:gd name="T16" fmla="*/ 3 w 44"/>
                <a:gd name="T17" fmla="*/ 0 h 45"/>
                <a:gd name="T18" fmla="*/ 0 w 44"/>
                <a:gd name="T19" fmla="*/ 3 h 45"/>
                <a:gd name="T20" fmla="*/ 0 w 44"/>
                <a:gd name="T21" fmla="*/ 42 h 45"/>
                <a:gd name="T22" fmla="*/ 3 w 44"/>
                <a:gd name="T23" fmla="*/ 45 h 45"/>
                <a:gd name="T24" fmla="*/ 41 w 44"/>
                <a:gd name="T25" fmla="*/ 45 h 45"/>
                <a:gd name="T26" fmla="*/ 44 w 44"/>
                <a:gd name="T27" fmla="*/ 42 h 45"/>
                <a:gd name="T28" fmla="*/ 44 w 44"/>
                <a:gd name="T29" fmla="*/ 33 h 45"/>
                <a:gd name="T30" fmla="*/ 41 w 44"/>
                <a:gd name="T31"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45">
                  <a:moveTo>
                    <a:pt x="41" y="30"/>
                  </a:moveTo>
                  <a:cubicBezTo>
                    <a:pt x="40" y="30"/>
                    <a:pt x="38" y="31"/>
                    <a:pt x="38" y="33"/>
                  </a:cubicBezTo>
                  <a:cubicBezTo>
                    <a:pt x="38" y="39"/>
                    <a:pt x="38" y="39"/>
                    <a:pt x="38" y="39"/>
                  </a:cubicBezTo>
                  <a:cubicBezTo>
                    <a:pt x="5" y="39"/>
                    <a:pt x="5" y="39"/>
                    <a:pt x="5" y="39"/>
                  </a:cubicBezTo>
                  <a:cubicBezTo>
                    <a:pt x="5" y="6"/>
                    <a:pt x="5" y="6"/>
                    <a:pt x="5" y="6"/>
                  </a:cubicBezTo>
                  <a:cubicBezTo>
                    <a:pt x="37" y="6"/>
                    <a:pt x="37" y="6"/>
                    <a:pt x="37" y="6"/>
                  </a:cubicBezTo>
                  <a:cubicBezTo>
                    <a:pt x="39" y="6"/>
                    <a:pt x="40" y="5"/>
                    <a:pt x="40" y="3"/>
                  </a:cubicBezTo>
                  <a:cubicBezTo>
                    <a:pt x="40" y="1"/>
                    <a:pt x="39" y="0"/>
                    <a:pt x="37" y="0"/>
                  </a:cubicBezTo>
                  <a:cubicBezTo>
                    <a:pt x="3" y="0"/>
                    <a:pt x="3" y="0"/>
                    <a:pt x="3" y="0"/>
                  </a:cubicBezTo>
                  <a:cubicBezTo>
                    <a:pt x="1" y="0"/>
                    <a:pt x="0" y="1"/>
                    <a:pt x="0" y="3"/>
                  </a:cubicBezTo>
                  <a:cubicBezTo>
                    <a:pt x="0" y="42"/>
                    <a:pt x="0" y="42"/>
                    <a:pt x="0" y="42"/>
                  </a:cubicBezTo>
                  <a:cubicBezTo>
                    <a:pt x="0" y="43"/>
                    <a:pt x="1" y="45"/>
                    <a:pt x="3" y="45"/>
                  </a:cubicBezTo>
                  <a:cubicBezTo>
                    <a:pt x="41" y="45"/>
                    <a:pt x="41" y="45"/>
                    <a:pt x="41" y="45"/>
                  </a:cubicBezTo>
                  <a:cubicBezTo>
                    <a:pt x="43" y="45"/>
                    <a:pt x="44" y="43"/>
                    <a:pt x="44" y="42"/>
                  </a:cubicBezTo>
                  <a:cubicBezTo>
                    <a:pt x="44" y="33"/>
                    <a:pt x="44" y="33"/>
                    <a:pt x="44" y="33"/>
                  </a:cubicBezTo>
                  <a:cubicBezTo>
                    <a:pt x="44" y="31"/>
                    <a:pt x="43" y="30"/>
                    <a:pt x="41"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9"/>
            <p:cNvSpPr>
              <a:spLocks noEditPoints="1"/>
            </p:cNvSpPr>
            <p:nvPr/>
          </p:nvSpPr>
          <p:spPr bwMode="auto">
            <a:xfrm>
              <a:off x="10688638" y="1484313"/>
              <a:ext cx="101600" cy="101600"/>
            </a:xfrm>
            <a:custGeom>
              <a:avLst/>
              <a:gdLst>
                <a:gd name="T0" fmla="*/ 41 w 44"/>
                <a:gd name="T1" fmla="*/ 0 h 45"/>
                <a:gd name="T2" fmla="*/ 3 w 44"/>
                <a:gd name="T3" fmla="*/ 0 h 45"/>
                <a:gd name="T4" fmla="*/ 0 w 44"/>
                <a:gd name="T5" fmla="*/ 3 h 45"/>
                <a:gd name="T6" fmla="*/ 0 w 44"/>
                <a:gd name="T7" fmla="*/ 42 h 45"/>
                <a:gd name="T8" fmla="*/ 3 w 44"/>
                <a:gd name="T9" fmla="*/ 45 h 45"/>
                <a:gd name="T10" fmla="*/ 41 w 44"/>
                <a:gd name="T11" fmla="*/ 45 h 45"/>
                <a:gd name="T12" fmla="*/ 44 w 44"/>
                <a:gd name="T13" fmla="*/ 42 h 45"/>
                <a:gd name="T14" fmla="*/ 44 w 44"/>
                <a:gd name="T15" fmla="*/ 3 h 45"/>
                <a:gd name="T16" fmla="*/ 41 w 44"/>
                <a:gd name="T17" fmla="*/ 0 h 45"/>
                <a:gd name="T18" fmla="*/ 38 w 44"/>
                <a:gd name="T19" fmla="*/ 39 h 45"/>
                <a:gd name="T20" fmla="*/ 5 w 44"/>
                <a:gd name="T21" fmla="*/ 39 h 45"/>
                <a:gd name="T22" fmla="*/ 5 w 44"/>
                <a:gd name="T23" fmla="*/ 6 h 45"/>
                <a:gd name="T24" fmla="*/ 38 w 44"/>
                <a:gd name="T25" fmla="*/ 6 h 45"/>
                <a:gd name="T26" fmla="*/ 38 w 44"/>
                <a:gd name="T27" fmla="*/ 3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5">
                  <a:moveTo>
                    <a:pt x="41" y="0"/>
                  </a:moveTo>
                  <a:cubicBezTo>
                    <a:pt x="3" y="0"/>
                    <a:pt x="3" y="0"/>
                    <a:pt x="3" y="0"/>
                  </a:cubicBezTo>
                  <a:cubicBezTo>
                    <a:pt x="1" y="0"/>
                    <a:pt x="0" y="1"/>
                    <a:pt x="0" y="3"/>
                  </a:cubicBezTo>
                  <a:cubicBezTo>
                    <a:pt x="0" y="42"/>
                    <a:pt x="0" y="42"/>
                    <a:pt x="0" y="42"/>
                  </a:cubicBezTo>
                  <a:cubicBezTo>
                    <a:pt x="0" y="43"/>
                    <a:pt x="1" y="45"/>
                    <a:pt x="3" y="45"/>
                  </a:cubicBezTo>
                  <a:cubicBezTo>
                    <a:pt x="41" y="45"/>
                    <a:pt x="41" y="45"/>
                    <a:pt x="41" y="45"/>
                  </a:cubicBezTo>
                  <a:cubicBezTo>
                    <a:pt x="43" y="45"/>
                    <a:pt x="44" y="43"/>
                    <a:pt x="44" y="42"/>
                  </a:cubicBezTo>
                  <a:cubicBezTo>
                    <a:pt x="44" y="3"/>
                    <a:pt x="44" y="3"/>
                    <a:pt x="44" y="3"/>
                  </a:cubicBezTo>
                  <a:cubicBezTo>
                    <a:pt x="44" y="1"/>
                    <a:pt x="43" y="0"/>
                    <a:pt x="41" y="0"/>
                  </a:cubicBezTo>
                  <a:close/>
                  <a:moveTo>
                    <a:pt x="38" y="39"/>
                  </a:moveTo>
                  <a:cubicBezTo>
                    <a:pt x="5" y="39"/>
                    <a:pt x="5" y="39"/>
                    <a:pt x="5" y="39"/>
                  </a:cubicBezTo>
                  <a:cubicBezTo>
                    <a:pt x="5" y="6"/>
                    <a:pt x="5" y="6"/>
                    <a:pt x="5" y="6"/>
                  </a:cubicBezTo>
                  <a:cubicBezTo>
                    <a:pt x="38" y="6"/>
                    <a:pt x="38" y="6"/>
                    <a:pt x="38" y="6"/>
                  </a:cubicBezTo>
                  <a:lnTo>
                    <a:pt x="3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0"/>
            <p:cNvSpPr>
              <a:spLocks/>
            </p:cNvSpPr>
            <p:nvPr/>
          </p:nvSpPr>
          <p:spPr bwMode="auto">
            <a:xfrm>
              <a:off x="10709276" y="1333500"/>
              <a:ext cx="112713" cy="79375"/>
            </a:xfrm>
            <a:custGeom>
              <a:avLst/>
              <a:gdLst>
                <a:gd name="T0" fmla="*/ 43 w 49"/>
                <a:gd name="T1" fmla="*/ 1 h 35"/>
                <a:gd name="T2" fmla="*/ 16 w 49"/>
                <a:gd name="T3" fmla="*/ 28 h 35"/>
                <a:gd name="T4" fmla="*/ 5 w 49"/>
                <a:gd name="T5" fmla="*/ 17 h 35"/>
                <a:gd name="T6" fmla="*/ 1 w 49"/>
                <a:gd name="T7" fmla="*/ 17 h 35"/>
                <a:gd name="T8" fmla="*/ 1 w 49"/>
                <a:gd name="T9" fmla="*/ 21 h 35"/>
                <a:gd name="T10" fmla="*/ 14 w 49"/>
                <a:gd name="T11" fmla="*/ 34 h 35"/>
                <a:gd name="T12" fmla="*/ 16 w 49"/>
                <a:gd name="T13" fmla="*/ 35 h 35"/>
                <a:gd name="T14" fmla="*/ 18 w 49"/>
                <a:gd name="T15" fmla="*/ 34 h 35"/>
                <a:gd name="T16" fmla="*/ 47 w 49"/>
                <a:gd name="T17" fmla="*/ 5 h 35"/>
                <a:gd name="T18" fmla="*/ 47 w 49"/>
                <a:gd name="T19" fmla="*/ 1 h 35"/>
                <a:gd name="T20" fmla="*/ 43 w 49"/>
                <a:gd name="T21"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5">
                  <a:moveTo>
                    <a:pt x="43" y="1"/>
                  </a:moveTo>
                  <a:cubicBezTo>
                    <a:pt x="16" y="28"/>
                    <a:pt x="16" y="28"/>
                    <a:pt x="16" y="28"/>
                  </a:cubicBezTo>
                  <a:cubicBezTo>
                    <a:pt x="5" y="17"/>
                    <a:pt x="5" y="17"/>
                    <a:pt x="5" y="17"/>
                  </a:cubicBezTo>
                  <a:cubicBezTo>
                    <a:pt x="4" y="16"/>
                    <a:pt x="2" y="16"/>
                    <a:pt x="1" y="17"/>
                  </a:cubicBezTo>
                  <a:cubicBezTo>
                    <a:pt x="0" y="18"/>
                    <a:pt x="0" y="20"/>
                    <a:pt x="1" y="21"/>
                  </a:cubicBezTo>
                  <a:cubicBezTo>
                    <a:pt x="14" y="34"/>
                    <a:pt x="14" y="34"/>
                    <a:pt x="14" y="34"/>
                  </a:cubicBezTo>
                  <a:cubicBezTo>
                    <a:pt x="15" y="35"/>
                    <a:pt x="16" y="35"/>
                    <a:pt x="16" y="35"/>
                  </a:cubicBezTo>
                  <a:cubicBezTo>
                    <a:pt x="17" y="35"/>
                    <a:pt x="18" y="35"/>
                    <a:pt x="18" y="34"/>
                  </a:cubicBezTo>
                  <a:cubicBezTo>
                    <a:pt x="47" y="5"/>
                    <a:pt x="47" y="5"/>
                    <a:pt x="47" y="5"/>
                  </a:cubicBezTo>
                  <a:cubicBezTo>
                    <a:pt x="49" y="4"/>
                    <a:pt x="49" y="2"/>
                    <a:pt x="47" y="1"/>
                  </a:cubicBezTo>
                  <a:cubicBezTo>
                    <a:pt x="46" y="0"/>
                    <a:pt x="44" y="0"/>
                    <a:pt x="4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11"/>
            <p:cNvSpPr>
              <a:spLocks noEditPoints="1"/>
            </p:cNvSpPr>
            <p:nvPr/>
          </p:nvSpPr>
          <p:spPr bwMode="auto">
            <a:xfrm>
              <a:off x="10631488" y="1227138"/>
              <a:ext cx="368300" cy="439738"/>
            </a:xfrm>
            <a:custGeom>
              <a:avLst/>
              <a:gdLst>
                <a:gd name="T0" fmla="*/ 160 w 161"/>
                <a:gd name="T1" fmla="*/ 32 h 192"/>
                <a:gd name="T2" fmla="*/ 129 w 161"/>
                <a:gd name="T3" fmla="*/ 1 h 192"/>
                <a:gd name="T4" fmla="*/ 127 w 161"/>
                <a:gd name="T5" fmla="*/ 0 h 192"/>
                <a:gd name="T6" fmla="*/ 3 w 161"/>
                <a:gd name="T7" fmla="*/ 0 h 192"/>
                <a:gd name="T8" fmla="*/ 0 w 161"/>
                <a:gd name="T9" fmla="*/ 3 h 192"/>
                <a:gd name="T10" fmla="*/ 0 w 161"/>
                <a:gd name="T11" fmla="*/ 189 h 192"/>
                <a:gd name="T12" fmla="*/ 3 w 161"/>
                <a:gd name="T13" fmla="*/ 192 h 192"/>
                <a:gd name="T14" fmla="*/ 158 w 161"/>
                <a:gd name="T15" fmla="*/ 192 h 192"/>
                <a:gd name="T16" fmla="*/ 161 w 161"/>
                <a:gd name="T17" fmla="*/ 189 h 192"/>
                <a:gd name="T18" fmla="*/ 161 w 161"/>
                <a:gd name="T19" fmla="*/ 34 h 192"/>
                <a:gd name="T20" fmla="*/ 160 w 161"/>
                <a:gd name="T21" fmla="*/ 32 h 192"/>
                <a:gd name="T22" fmla="*/ 130 w 161"/>
                <a:gd name="T23" fmla="*/ 10 h 192"/>
                <a:gd name="T24" fmla="*/ 151 w 161"/>
                <a:gd name="T25" fmla="*/ 31 h 192"/>
                <a:gd name="T26" fmla="*/ 130 w 161"/>
                <a:gd name="T27" fmla="*/ 31 h 192"/>
                <a:gd name="T28" fmla="*/ 130 w 161"/>
                <a:gd name="T29" fmla="*/ 10 h 192"/>
                <a:gd name="T30" fmla="*/ 155 w 161"/>
                <a:gd name="T31" fmla="*/ 186 h 192"/>
                <a:gd name="T32" fmla="*/ 6 w 161"/>
                <a:gd name="T33" fmla="*/ 186 h 192"/>
                <a:gd name="T34" fmla="*/ 6 w 161"/>
                <a:gd name="T35" fmla="*/ 5 h 192"/>
                <a:gd name="T36" fmla="*/ 124 w 161"/>
                <a:gd name="T37" fmla="*/ 5 h 192"/>
                <a:gd name="T38" fmla="*/ 124 w 161"/>
                <a:gd name="T39" fmla="*/ 34 h 192"/>
                <a:gd name="T40" fmla="*/ 127 w 161"/>
                <a:gd name="T41" fmla="*/ 36 h 192"/>
                <a:gd name="T42" fmla="*/ 155 w 161"/>
                <a:gd name="T43" fmla="*/ 36 h 192"/>
                <a:gd name="T44" fmla="*/ 155 w 161"/>
                <a:gd name="T45" fmla="*/ 18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192">
                  <a:moveTo>
                    <a:pt x="160" y="32"/>
                  </a:moveTo>
                  <a:cubicBezTo>
                    <a:pt x="129" y="1"/>
                    <a:pt x="129" y="1"/>
                    <a:pt x="129" y="1"/>
                  </a:cubicBezTo>
                  <a:cubicBezTo>
                    <a:pt x="129" y="0"/>
                    <a:pt x="128" y="0"/>
                    <a:pt x="127" y="0"/>
                  </a:cubicBezTo>
                  <a:cubicBezTo>
                    <a:pt x="3" y="0"/>
                    <a:pt x="3" y="0"/>
                    <a:pt x="3" y="0"/>
                  </a:cubicBezTo>
                  <a:cubicBezTo>
                    <a:pt x="1" y="0"/>
                    <a:pt x="0" y="1"/>
                    <a:pt x="0" y="3"/>
                  </a:cubicBezTo>
                  <a:cubicBezTo>
                    <a:pt x="0" y="189"/>
                    <a:pt x="0" y="189"/>
                    <a:pt x="0" y="189"/>
                  </a:cubicBezTo>
                  <a:cubicBezTo>
                    <a:pt x="0" y="190"/>
                    <a:pt x="1" y="192"/>
                    <a:pt x="3" y="192"/>
                  </a:cubicBezTo>
                  <a:cubicBezTo>
                    <a:pt x="158" y="192"/>
                    <a:pt x="158" y="192"/>
                    <a:pt x="158" y="192"/>
                  </a:cubicBezTo>
                  <a:cubicBezTo>
                    <a:pt x="160" y="192"/>
                    <a:pt x="161" y="190"/>
                    <a:pt x="161" y="189"/>
                  </a:cubicBezTo>
                  <a:cubicBezTo>
                    <a:pt x="161" y="34"/>
                    <a:pt x="161" y="34"/>
                    <a:pt x="161" y="34"/>
                  </a:cubicBezTo>
                  <a:cubicBezTo>
                    <a:pt x="161" y="33"/>
                    <a:pt x="161" y="32"/>
                    <a:pt x="160" y="32"/>
                  </a:cubicBezTo>
                  <a:close/>
                  <a:moveTo>
                    <a:pt x="130" y="10"/>
                  </a:moveTo>
                  <a:cubicBezTo>
                    <a:pt x="151" y="31"/>
                    <a:pt x="151" y="31"/>
                    <a:pt x="151" y="31"/>
                  </a:cubicBezTo>
                  <a:cubicBezTo>
                    <a:pt x="130" y="31"/>
                    <a:pt x="130" y="31"/>
                    <a:pt x="130" y="31"/>
                  </a:cubicBezTo>
                  <a:lnTo>
                    <a:pt x="130" y="10"/>
                  </a:lnTo>
                  <a:close/>
                  <a:moveTo>
                    <a:pt x="155" y="186"/>
                  </a:moveTo>
                  <a:cubicBezTo>
                    <a:pt x="6" y="186"/>
                    <a:pt x="6" y="186"/>
                    <a:pt x="6" y="186"/>
                  </a:cubicBezTo>
                  <a:cubicBezTo>
                    <a:pt x="6" y="5"/>
                    <a:pt x="6" y="5"/>
                    <a:pt x="6" y="5"/>
                  </a:cubicBezTo>
                  <a:cubicBezTo>
                    <a:pt x="124" y="5"/>
                    <a:pt x="124" y="5"/>
                    <a:pt x="124" y="5"/>
                  </a:cubicBezTo>
                  <a:cubicBezTo>
                    <a:pt x="124" y="34"/>
                    <a:pt x="124" y="34"/>
                    <a:pt x="124" y="34"/>
                  </a:cubicBezTo>
                  <a:cubicBezTo>
                    <a:pt x="124" y="35"/>
                    <a:pt x="126" y="36"/>
                    <a:pt x="127" y="36"/>
                  </a:cubicBezTo>
                  <a:cubicBezTo>
                    <a:pt x="155" y="36"/>
                    <a:pt x="155" y="36"/>
                    <a:pt x="155" y="36"/>
                  </a:cubicBezTo>
                  <a:lnTo>
                    <a:pt x="155"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12"/>
            <p:cNvSpPr>
              <a:spLocks/>
            </p:cNvSpPr>
            <p:nvPr/>
          </p:nvSpPr>
          <p:spPr bwMode="auto">
            <a:xfrm>
              <a:off x="10844213" y="1355725"/>
              <a:ext cx="101600" cy="14288"/>
            </a:xfrm>
            <a:custGeom>
              <a:avLst/>
              <a:gdLst>
                <a:gd name="T0" fmla="*/ 0 w 44"/>
                <a:gd name="T1" fmla="*/ 3 h 6"/>
                <a:gd name="T2" fmla="*/ 3 w 44"/>
                <a:gd name="T3" fmla="*/ 6 h 6"/>
                <a:gd name="T4" fmla="*/ 41 w 44"/>
                <a:gd name="T5" fmla="*/ 6 h 6"/>
                <a:gd name="T6" fmla="*/ 44 w 44"/>
                <a:gd name="T7" fmla="*/ 3 h 6"/>
                <a:gd name="T8" fmla="*/ 41 w 44"/>
                <a:gd name="T9" fmla="*/ 0 h 6"/>
                <a:gd name="T10" fmla="*/ 3 w 44"/>
                <a:gd name="T11" fmla="*/ 0 h 6"/>
                <a:gd name="T12" fmla="*/ 0 w 44"/>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4" h="6">
                  <a:moveTo>
                    <a:pt x="0" y="3"/>
                  </a:moveTo>
                  <a:cubicBezTo>
                    <a:pt x="0" y="4"/>
                    <a:pt x="1" y="6"/>
                    <a:pt x="3" y="6"/>
                  </a:cubicBezTo>
                  <a:cubicBezTo>
                    <a:pt x="41" y="6"/>
                    <a:pt x="41" y="6"/>
                    <a:pt x="41" y="6"/>
                  </a:cubicBezTo>
                  <a:cubicBezTo>
                    <a:pt x="43" y="6"/>
                    <a:pt x="44" y="4"/>
                    <a:pt x="44" y="3"/>
                  </a:cubicBezTo>
                  <a:cubicBezTo>
                    <a:pt x="44" y="1"/>
                    <a:pt x="43" y="0"/>
                    <a:pt x="41"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13"/>
            <p:cNvSpPr>
              <a:spLocks/>
            </p:cNvSpPr>
            <p:nvPr/>
          </p:nvSpPr>
          <p:spPr bwMode="auto">
            <a:xfrm>
              <a:off x="10826751" y="1398588"/>
              <a:ext cx="119063" cy="14288"/>
            </a:xfrm>
            <a:custGeom>
              <a:avLst/>
              <a:gdLst>
                <a:gd name="T0" fmla="*/ 49 w 52"/>
                <a:gd name="T1" fmla="*/ 0 h 6"/>
                <a:gd name="T2" fmla="*/ 3 w 52"/>
                <a:gd name="T3" fmla="*/ 0 h 6"/>
                <a:gd name="T4" fmla="*/ 0 w 52"/>
                <a:gd name="T5" fmla="*/ 3 h 6"/>
                <a:gd name="T6" fmla="*/ 3 w 52"/>
                <a:gd name="T7" fmla="*/ 6 h 6"/>
                <a:gd name="T8" fmla="*/ 49 w 52"/>
                <a:gd name="T9" fmla="*/ 6 h 6"/>
                <a:gd name="T10" fmla="*/ 52 w 52"/>
                <a:gd name="T11" fmla="*/ 3 h 6"/>
                <a:gd name="T12" fmla="*/ 49 w 5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2" h="6">
                  <a:moveTo>
                    <a:pt x="49" y="0"/>
                  </a:moveTo>
                  <a:cubicBezTo>
                    <a:pt x="3" y="0"/>
                    <a:pt x="3" y="0"/>
                    <a:pt x="3" y="0"/>
                  </a:cubicBezTo>
                  <a:cubicBezTo>
                    <a:pt x="1" y="0"/>
                    <a:pt x="0" y="2"/>
                    <a:pt x="0" y="3"/>
                  </a:cubicBezTo>
                  <a:cubicBezTo>
                    <a:pt x="0" y="5"/>
                    <a:pt x="1" y="6"/>
                    <a:pt x="3" y="6"/>
                  </a:cubicBezTo>
                  <a:cubicBezTo>
                    <a:pt x="49" y="6"/>
                    <a:pt x="49" y="6"/>
                    <a:pt x="49" y="6"/>
                  </a:cubicBezTo>
                  <a:cubicBezTo>
                    <a:pt x="51" y="6"/>
                    <a:pt x="52" y="5"/>
                    <a:pt x="52" y="3"/>
                  </a:cubicBezTo>
                  <a:cubicBezTo>
                    <a:pt x="52" y="2"/>
                    <a:pt x="51"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14"/>
            <p:cNvSpPr>
              <a:spLocks/>
            </p:cNvSpPr>
            <p:nvPr/>
          </p:nvSpPr>
          <p:spPr bwMode="auto">
            <a:xfrm>
              <a:off x="10826751" y="1506538"/>
              <a:ext cx="119063" cy="14288"/>
            </a:xfrm>
            <a:custGeom>
              <a:avLst/>
              <a:gdLst>
                <a:gd name="T0" fmla="*/ 49 w 52"/>
                <a:gd name="T1" fmla="*/ 0 h 6"/>
                <a:gd name="T2" fmla="*/ 3 w 52"/>
                <a:gd name="T3" fmla="*/ 0 h 6"/>
                <a:gd name="T4" fmla="*/ 0 w 52"/>
                <a:gd name="T5" fmla="*/ 3 h 6"/>
                <a:gd name="T6" fmla="*/ 3 w 52"/>
                <a:gd name="T7" fmla="*/ 6 h 6"/>
                <a:gd name="T8" fmla="*/ 49 w 52"/>
                <a:gd name="T9" fmla="*/ 6 h 6"/>
                <a:gd name="T10" fmla="*/ 52 w 52"/>
                <a:gd name="T11" fmla="*/ 3 h 6"/>
                <a:gd name="T12" fmla="*/ 49 w 5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2" h="6">
                  <a:moveTo>
                    <a:pt x="49" y="0"/>
                  </a:moveTo>
                  <a:cubicBezTo>
                    <a:pt x="3" y="0"/>
                    <a:pt x="3" y="0"/>
                    <a:pt x="3" y="0"/>
                  </a:cubicBezTo>
                  <a:cubicBezTo>
                    <a:pt x="1" y="0"/>
                    <a:pt x="0" y="1"/>
                    <a:pt x="0" y="3"/>
                  </a:cubicBezTo>
                  <a:cubicBezTo>
                    <a:pt x="0" y="4"/>
                    <a:pt x="1" y="6"/>
                    <a:pt x="3" y="6"/>
                  </a:cubicBezTo>
                  <a:cubicBezTo>
                    <a:pt x="49" y="6"/>
                    <a:pt x="49" y="6"/>
                    <a:pt x="49" y="6"/>
                  </a:cubicBezTo>
                  <a:cubicBezTo>
                    <a:pt x="51" y="6"/>
                    <a:pt x="52" y="4"/>
                    <a:pt x="52" y="3"/>
                  </a:cubicBezTo>
                  <a:cubicBezTo>
                    <a:pt x="52" y="1"/>
                    <a:pt x="51"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15"/>
            <p:cNvSpPr>
              <a:spLocks/>
            </p:cNvSpPr>
            <p:nvPr/>
          </p:nvSpPr>
          <p:spPr bwMode="auto">
            <a:xfrm>
              <a:off x="10826751" y="1549400"/>
              <a:ext cx="93663" cy="14288"/>
            </a:xfrm>
            <a:custGeom>
              <a:avLst/>
              <a:gdLst>
                <a:gd name="T0" fmla="*/ 38 w 41"/>
                <a:gd name="T1" fmla="*/ 0 h 6"/>
                <a:gd name="T2" fmla="*/ 3 w 41"/>
                <a:gd name="T3" fmla="*/ 0 h 6"/>
                <a:gd name="T4" fmla="*/ 0 w 41"/>
                <a:gd name="T5" fmla="*/ 3 h 6"/>
                <a:gd name="T6" fmla="*/ 3 w 41"/>
                <a:gd name="T7" fmla="*/ 6 h 6"/>
                <a:gd name="T8" fmla="*/ 38 w 41"/>
                <a:gd name="T9" fmla="*/ 6 h 6"/>
                <a:gd name="T10" fmla="*/ 41 w 41"/>
                <a:gd name="T11" fmla="*/ 3 h 6"/>
                <a:gd name="T12" fmla="*/ 38 w 4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1" h="6">
                  <a:moveTo>
                    <a:pt x="38" y="0"/>
                  </a:moveTo>
                  <a:cubicBezTo>
                    <a:pt x="3" y="0"/>
                    <a:pt x="3" y="0"/>
                    <a:pt x="3" y="0"/>
                  </a:cubicBezTo>
                  <a:cubicBezTo>
                    <a:pt x="1" y="0"/>
                    <a:pt x="0" y="2"/>
                    <a:pt x="0" y="3"/>
                  </a:cubicBezTo>
                  <a:cubicBezTo>
                    <a:pt x="0" y="5"/>
                    <a:pt x="1" y="6"/>
                    <a:pt x="3" y="6"/>
                  </a:cubicBezTo>
                  <a:cubicBezTo>
                    <a:pt x="38" y="6"/>
                    <a:pt x="38" y="6"/>
                    <a:pt x="38" y="6"/>
                  </a:cubicBezTo>
                  <a:cubicBezTo>
                    <a:pt x="40" y="6"/>
                    <a:pt x="41" y="5"/>
                    <a:pt x="41" y="3"/>
                  </a:cubicBezTo>
                  <a:cubicBezTo>
                    <a:pt x="41" y="2"/>
                    <a:pt x="40"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a:grpSpLocks noChangeAspect="1"/>
          </p:cNvGrpSpPr>
          <p:nvPr/>
        </p:nvGrpSpPr>
        <p:grpSpPr>
          <a:xfrm>
            <a:off x="7639895" y="2176422"/>
            <a:ext cx="563712" cy="548640"/>
            <a:chOff x="8682038" y="2844800"/>
            <a:chExt cx="296862" cy="288925"/>
          </a:xfrm>
          <a:solidFill>
            <a:schemeClr val="bg2"/>
          </a:solidFill>
        </p:grpSpPr>
        <p:sp>
          <p:nvSpPr>
            <p:cNvPr id="20" name="Freeform 691"/>
            <p:cNvSpPr>
              <a:spLocks noEditPoints="1"/>
            </p:cNvSpPr>
            <p:nvPr/>
          </p:nvSpPr>
          <p:spPr bwMode="auto">
            <a:xfrm>
              <a:off x="8682038" y="2844800"/>
              <a:ext cx="296862" cy="288925"/>
            </a:xfrm>
            <a:custGeom>
              <a:avLst/>
              <a:gdLst>
                <a:gd name="T0" fmla="*/ 169 w 192"/>
                <a:gd name="T1" fmla="*/ 11 h 187"/>
                <a:gd name="T2" fmla="*/ 141 w 192"/>
                <a:gd name="T3" fmla="*/ 11 h 187"/>
                <a:gd name="T4" fmla="*/ 114 w 192"/>
                <a:gd name="T5" fmla="*/ 0 h 187"/>
                <a:gd name="T6" fmla="*/ 88 w 192"/>
                <a:gd name="T7" fmla="*/ 11 h 187"/>
                <a:gd name="T8" fmla="*/ 60 w 192"/>
                <a:gd name="T9" fmla="*/ 11 h 187"/>
                <a:gd name="T10" fmla="*/ 36 w 192"/>
                <a:gd name="T11" fmla="*/ 0 h 187"/>
                <a:gd name="T12" fmla="*/ 20 w 192"/>
                <a:gd name="T13" fmla="*/ 11 h 187"/>
                <a:gd name="T14" fmla="*/ 0 w 192"/>
                <a:gd name="T15" fmla="*/ 167 h 187"/>
                <a:gd name="T16" fmla="*/ 171 w 192"/>
                <a:gd name="T17" fmla="*/ 187 h 187"/>
                <a:gd name="T18" fmla="*/ 192 w 192"/>
                <a:gd name="T19" fmla="*/ 32 h 187"/>
                <a:gd name="T20" fmla="*/ 155 w 192"/>
                <a:gd name="T21" fmla="*/ 6 h 187"/>
                <a:gd name="T22" fmla="*/ 147 w 192"/>
                <a:gd name="T23" fmla="*/ 11 h 187"/>
                <a:gd name="T24" fmla="*/ 114 w 192"/>
                <a:gd name="T25" fmla="*/ 6 h 187"/>
                <a:gd name="T26" fmla="*/ 107 w 192"/>
                <a:gd name="T27" fmla="*/ 11 h 187"/>
                <a:gd name="T28" fmla="*/ 74 w 192"/>
                <a:gd name="T29" fmla="*/ 6 h 187"/>
                <a:gd name="T30" fmla="*/ 66 w 192"/>
                <a:gd name="T31" fmla="*/ 11 h 187"/>
                <a:gd name="T32" fmla="*/ 36 w 192"/>
                <a:gd name="T33" fmla="*/ 6 h 187"/>
                <a:gd name="T34" fmla="*/ 28 w 192"/>
                <a:gd name="T35" fmla="*/ 11 h 187"/>
                <a:gd name="T36" fmla="*/ 20 w 192"/>
                <a:gd name="T37" fmla="*/ 17 h 187"/>
                <a:gd name="T38" fmla="*/ 36 w 192"/>
                <a:gd name="T39" fmla="*/ 29 h 187"/>
                <a:gd name="T40" fmla="*/ 36 w 192"/>
                <a:gd name="T41" fmla="*/ 23 h 187"/>
                <a:gd name="T42" fmla="*/ 47 w 192"/>
                <a:gd name="T43" fmla="*/ 17 h 187"/>
                <a:gd name="T44" fmla="*/ 47 w 192"/>
                <a:gd name="T45" fmla="*/ 17 h 187"/>
                <a:gd name="T46" fmla="*/ 74 w 192"/>
                <a:gd name="T47" fmla="*/ 29 h 187"/>
                <a:gd name="T48" fmla="*/ 74 w 192"/>
                <a:gd name="T49" fmla="*/ 23 h 187"/>
                <a:gd name="T50" fmla="*/ 85 w 192"/>
                <a:gd name="T51" fmla="*/ 17 h 187"/>
                <a:gd name="T52" fmla="*/ 85 w 192"/>
                <a:gd name="T53" fmla="*/ 17 h 187"/>
                <a:gd name="T54" fmla="*/ 114 w 192"/>
                <a:gd name="T55" fmla="*/ 29 h 187"/>
                <a:gd name="T56" fmla="*/ 114 w 192"/>
                <a:gd name="T57" fmla="*/ 23 h 187"/>
                <a:gd name="T58" fmla="*/ 126 w 192"/>
                <a:gd name="T59" fmla="*/ 17 h 187"/>
                <a:gd name="T60" fmla="*/ 126 w 192"/>
                <a:gd name="T61" fmla="*/ 17 h 187"/>
                <a:gd name="T62" fmla="*/ 155 w 192"/>
                <a:gd name="T63" fmla="*/ 29 h 187"/>
                <a:gd name="T64" fmla="*/ 155 w 192"/>
                <a:gd name="T65" fmla="*/ 23 h 187"/>
                <a:gd name="T66" fmla="*/ 166 w 192"/>
                <a:gd name="T67" fmla="*/ 17 h 187"/>
                <a:gd name="T68" fmla="*/ 167 w 192"/>
                <a:gd name="T69" fmla="*/ 17 h 187"/>
                <a:gd name="T70" fmla="*/ 186 w 192"/>
                <a:gd name="T71" fmla="*/ 32 h 187"/>
                <a:gd name="T72" fmla="*/ 5 w 192"/>
                <a:gd name="T73" fmla="*/ 37 h 187"/>
                <a:gd name="T74" fmla="*/ 20 w 192"/>
                <a:gd name="T75" fmla="*/ 17 h 187"/>
                <a:gd name="T76" fmla="*/ 20 w 192"/>
                <a:gd name="T77" fmla="*/ 181 h 187"/>
                <a:gd name="T78" fmla="*/ 5 w 192"/>
                <a:gd name="T79" fmla="*/ 43 h 187"/>
                <a:gd name="T80" fmla="*/ 186 w 192"/>
                <a:gd name="T81" fmla="*/ 16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 h="187">
                  <a:moveTo>
                    <a:pt x="171" y="11"/>
                  </a:moveTo>
                  <a:cubicBezTo>
                    <a:pt x="169" y="11"/>
                    <a:pt x="169" y="11"/>
                    <a:pt x="169" y="11"/>
                  </a:cubicBezTo>
                  <a:cubicBezTo>
                    <a:pt x="168" y="5"/>
                    <a:pt x="162" y="0"/>
                    <a:pt x="155" y="0"/>
                  </a:cubicBezTo>
                  <a:cubicBezTo>
                    <a:pt x="148" y="0"/>
                    <a:pt x="143" y="5"/>
                    <a:pt x="141" y="11"/>
                  </a:cubicBezTo>
                  <a:cubicBezTo>
                    <a:pt x="128" y="11"/>
                    <a:pt x="128" y="11"/>
                    <a:pt x="128" y="11"/>
                  </a:cubicBezTo>
                  <a:cubicBezTo>
                    <a:pt x="127" y="5"/>
                    <a:pt x="121" y="0"/>
                    <a:pt x="114" y="0"/>
                  </a:cubicBezTo>
                  <a:cubicBezTo>
                    <a:pt x="108" y="0"/>
                    <a:pt x="102" y="5"/>
                    <a:pt x="100" y="11"/>
                  </a:cubicBezTo>
                  <a:cubicBezTo>
                    <a:pt x="88" y="11"/>
                    <a:pt x="88" y="11"/>
                    <a:pt x="88" y="11"/>
                  </a:cubicBezTo>
                  <a:cubicBezTo>
                    <a:pt x="86" y="5"/>
                    <a:pt x="81" y="0"/>
                    <a:pt x="74" y="0"/>
                  </a:cubicBezTo>
                  <a:cubicBezTo>
                    <a:pt x="67" y="0"/>
                    <a:pt x="61" y="5"/>
                    <a:pt x="60" y="11"/>
                  </a:cubicBezTo>
                  <a:cubicBezTo>
                    <a:pt x="50" y="11"/>
                    <a:pt x="50" y="11"/>
                    <a:pt x="50" y="11"/>
                  </a:cubicBezTo>
                  <a:cubicBezTo>
                    <a:pt x="48" y="5"/>
                    <a:pt x="43" y="0"/>
                    <a:pt x="36" y="0"/>
                  </a:cubicBezTo>
                  <a:cubicBezTo>
                    <a:pt x="29" y="0"/>
                    <a:pt x="23" y="5"/>
                    <a:pt x="22" y="11"/>
                  </a:cubicBezTo>
                  <a:cubicBezTo>
                    <a:pt x="20" y="11"/>
                    <a:pt x="20" y="11"/>
                    <a:pt x="20" y="11"/>
                  </a:cubicBezTo>
                  <a:cubicBezTo>
                    <a:pt x="9" y="11"/>
                    <a:pt x="0" y="21"/>
                    <a:pt x="0" y="32"/>
                  </a:cubicBezTo>
                  <a:cubicBezTo>
                    <a:pt x="0" y="167"/>
                    <a:pt x="0" y="167"/>
                    <a:pt x="0" y="167"/>
                  </a:cubicBezTo>
                  <a:cubicBezTo>
                    <a:pt x="0" y="178"/>
                    <a:pt x="9" y="187"/>
                    <a:pt x="20" y="187"/>
                  </a:cubicBezTo>
                  <a:cubicBezTo>
                    <a:pt x="171" y="187"/>
                    <a:pt x="171" y="187"/>
                    <a:pt x="171" y="187"/>
                  </a:cubicBezTo>
                  <a:cubicBezTo>
                    <a:pt x="182" y="187"/>
                    <a:pt x="192" y="178"/>
                    <a:pt x="192" y="167"/>
                  </a:cubicBezTo>
                  <a:cubicBezTo>
                    <a:pt x="192" y="32"/>
                    <a:pt x="192" y="32"/>
                    <a:pt x="192" y="32"/>
                  </a:cubicBezTo>
                  <a:cubicBezTo>
                    <a:pt x="192" y="21"/>
                    <a:pt x="182" y="11"/>
                    <a:pt x="171" y="11"/>
                  </a:cubicBezTo>
                  <a:close/>
                  <a:moveTo>
                    <a:pt x="155" y="6"/>
                  </a:moveTo>
                  <a:cubicBezTo>
                    <a:pt x="159" y="6"/>
                    <a:pt x="162" y="8"/>
                    <a:pt x="163" y="11"/>
                  </a:cubicBezTo>
                  <a:cubicBezTo>
                    <a:pt x="147" y="11"/>
                    <a:pt x="147" y="11"/>
                    <a:pt x="147" y="11"/>
                  </a:cubicBezTo>
                  <a:cubicBezTo>
                    <a:pt x="148" y="8"/>
                    <a:pt x="152" y="6"/>
                    <a:pt x="155" y="6"/>
                  </a:cubicBezTo>
                  <a:close/>
                  <a:moveTo>
                    <a:pt x="114" y="6"/>
                  </a:moveTo>
                  <a:cubicBezTo>
                    <a:pt x="118" y="6"/>
                    <a:pt x="121" y="8"/>
                    <a:pt x="122" y="11"/>
                  </a:cubicBezTo>
                  <a:cubicBezTo>
                    <a:pt x="107" y="11"/>
                    <a:pt x="107" y="11"/>
                    <a:pt x="107" y="11"/>
                  </a:cubicBezTo>
                  <a:cubicBezTo>
                    <a:pt x="108" y="8"/>
                    <a:pt x="111" y="6"/>
                    <a:pt x="114" y="6"/>
                  </a:cubicBezTo>
                  <a:close/>
                  <a:moveTo>
                    <a:pt x="74" y="6"/>
                  </a:moveTo>
                  <a:cubicBezTo>
                    <a:pt x="77" y="6"/>
                    <a:pt x="80" y="8"/>
                    <a:pt x="82" y="11"/>
                  </a:cubicBezTo>
                  <a:cubicBezTo>
                    <a:pt x="66" y="11"/>
                    <a:pt x="66" y="11"/>
                    <a:pt x="66" y="11"/>
                  </a:cubicBezTo>
                  <a:cubicBezTo>
                    <a:pt x="67" y="8"/>
                    <a:pt x="70" y="6"/>
                    <a:pt x="74" y="6"/>
                  </a:cubicBezTo>
                  <a:close/>
                  <a:moveTo>
                    <a:pt x="36" y="6"/>
                  </a:moveTo>
                  <a:cubicBezTo>
                    <a:pt x="39" y="6"/>
                    <a:pt x="43" y="8"/>
                    <a:pt x="44" y="11"/>
                  </a:cubicBezTo>
                  <a:cubicBezTo>
                    <a:pt x="28" y="11"/>
                    <a:pt x="28" y="11"/>
                    <a:pt x="28" y="11"/>
                  </a:cubicBezTo>
                  <a:cubicBezTo>
                    <a:pt x="29" y="8"/>
                    <a:pt x="32" y="6"/>
                    <a:pt x="36" y="6"/>
                  </a:cubicBezTo>
                  <a:close/>
                  <a:moveTo>
                    <a:pt x="20" y="17"/>
                  </a:moveTo>
                  <a:cubicBezTo>
                    <a:pt x="22" y="17"/>
                    <a:pt x="22" y="17"/>
                    <a:pt x="22" y="17"/>
                  </a:cubicBezTo>
                  <a:cubicBezTo>
                    <a:pt x="23" y="24"/>
                    <a:pt x="29" y="29"/>
                    <a:pt x="36" y="29"/>
                  </a:cubicBezTo>
                  <a:cubicBezTo>
                    <a:pt x="37" y="29"/>
                    <a:pt x="39" y="27"/>
                    <a:pt x="39" y="26"/>
                  </a:cubicBezTo>
                  <a:cubicBezTo>
                    <a:pt x="39" y="24"/>
                    <a:pt x="37" y="23"/>
                    <a:pt x="36" y="23"/>
                  </a:cubicBezTo>
                  <a:cubicBezTo>
                    <a:pt x="32" y="23"/>
                    <a:pt x="29" y="21"/>
                    <a:pt x="28" y="17"/>
                  </a:cubicBezTo>
                  <a:cubicBezTo>
                    <a:pt x="47" y="17"/>
                    <a:pt x="47" y="17"/>
                    <a:pt x="47" y="17"/>
                  </a:cubicBezTo>
                  <a:cubicBezTo>
                    <a:pt x="47" y="17"/>
                    <a:pt x="47" y="17"/>
                    <a:pt x="47" y="17"/>
                  </a:cubicBezTo>
                  <a:cubicBezTo>
                    <a:pt x="47" y="17"/>
                    <a:pt x="47" y="17"/>
                    <a:pt x="47" y="17"/>
                  </a:cubicBezTo>
                  <a:cubicBezTo>
                    <a:pt x="60" y="17"/>
                    <a:pt x="60" y="17"/>
                    <a:pt x="60" y="17"/>
                  </a:cubicBezTo>
                  <a:cubicBezTo>
                    <a:pt x="61" y="24"/>
                    <a:pt x="67" y="29"/>
                    <a:pt x="74" y="29"/>
                  </a:cubicBezTo>
                  <a:cubicBezTo>
                    <a:pt x="75" y="29"/>
                    <a:pt x="77" y="27"/>
                    <a:pt x="77" y="26"/>
                  </a:cubicBezTo>
                  <a:cubicBezTo>
                    <a:pt x="77" y="24"/>
                    <a:pt x="75" y="23"/>
                    <a:pt x="74" y="23"/>
                  </a:cubicBezTo>
                  <a:cubicBezTo>
                    <a:pt x="70" y="23"/>
                    <a:pt x="67" y="21"/>
                    <a:pt x="66" y="17"/>
                  </a:cubicBezTo>
                  <a:cubicBezTo>
                    <a:pt x="85" y="17"/>
                    <a:pt x="85" y="17"/>
                    <a:pt x="85" y="17"/>
                  </a:cubicBezTo>
                  <a:cubicBezTo>
                    <a:pt x="85" y="17"/>
                    <a:pt x="85" y="17"/>
                    <a:pt x="85" y="17"/>
                  </a:cubicBezTo>
                  <a:cubicBezTo>
                    <a:pt x="85" y="17"/>
                    <a:pt x="85" y="17"/>
                    <a:pt x="85" y="17"/>
                  </a:cubicBezTo>
                  <a:cubicBezTo>
                    <a:pt x="100" y="17"/>
                    <a:pt x="100" y="17"/>
                    <a:pt x="100" y="17"/>
                  </a:cubicBezTo>
                  <a:cubicBezTo>
                    <a:pt x="102" y="24"/>
                    <a:pt x="108" y="29"/>
                    <a:pt x="114" y="29"/>
                  </a:cubicBezTo>
                  <a:cubicBezTo>
                    <a:pt x="116" y="29"/>
                    <a:pt x="117" y="27"/>
                    <a:pt x="117" y="26"/>
                  </a:cubicBezTo>
                  <a:cubicBezTo>
                    <a:pt x="117" y="24"/>
                    <a:pt x="116" y="23"/>
                    <a:pt x="114" y="23"/>
                  </a:cubicBezTo>
                  <a:cubicBezTo>
                    <a:pt x="111" y="23"/>
                    <a:pt x="108" y="21"/>
                    <a:pt x="107" y="17"/>
                  </a:cubicBezTo>
                  <a:cubicBezTo>
                    <a:pt x="126" y="17"/>
                    <a:pt x="126" y="17"/>
                    <a:pt x="126" y="17"/>
                  </a:cubicBezTo>
                  <a:cubicBezTo>
                    <a:pt x="126" y="17"/>
                    <a:pt x="126" y="17"/>
                    <a:pt x="126" y="17"/>
                  </a:cubicBezTo>
                  <a:cubicBezTo>
                    <a:pt x="126" y="17"/>
                    <a:pt x="126" y="17"/>
                    <a:pt x="126" y="17"/>
                  </a:cubicBezTo>
                  <a:cubicBezTo>
                    <a:pt x="141" y="17"/>
                    <a:pt x="141" y="17"/>
                    <a:pt x="141" y="17"/>
                  </a:cubicBezTo>
                  <a:cubicBezTo>
                    <a:pt x="143" y="24"/>
                    <a:pt x="148" y="29"/>
                    <a:pt x="155" y="29"/>
                  </a:cubicBezTo>
                  <a:cubicBezTo>
                    <a:pt x="157" y="29"/>
                    <a:pt x="158" y="27"/>
                    <a:pt x="158" y="26"/>
                  </a:cubicBezTo>
                  <a:cubicBezTo>
                    <a:pt x="158" y="24"/>
                    <a:pt x="157" y="23"/>
                    <a:pt x="155" y="23"/>
                  </a:cubicBezTo>
                  <a:cubicBezTo>
                    <a:pt x="152" y="23"/>
                    <a:pt x="148" y="21"/>
                    <a:pt x="147" y="17"/>
                  </a:cubicBezTo>
                  <a:cubicBezTo>
                    <a:pt x="166" y="17"/>
                    <a:pt x="166" y="17"/>
                    <a:pt x="166" y="17"/>
                  </a:cubicBezTo>
                  <a:cubicBezTo>
                    <a:pt x="166" y="17"/>
                    <a:pt x="166" y="17"/>
                    <a:pt x="166" y="17"/>
                  </a:cubicBezTo>
                  <a:cubicBezTo>
                    <a:pt x="167" y="17"/>
                    <a:pt x="167" y="17"/>
                    <a:pt x="167" y="17"/>
                  </a:cubicBezTo>
                  <a:cubicBezTo>
                    <a:pt x="171" y="17"/>
                    <a:pt x="171" y="17"/>
                    <a:pt x="171" y="17"/>
                  </a:cubicBezTo>
                  <a:cubicBezTo>
                    <a:pt x="179" y="17"/>
                    <a:pt x="186" y="24"/>
                    <a:pt x="186" y="32"/>
                  </a:cubicBezTo>
                  <a:cubicBezTo>
                    <a:pt x="186" y="37"/>
                    <a:pt x="186" y="37"/>
                    <a:pt x="186" y="37"/>
                  </a:cubicBezTo>
                  <a:cubicBezTo>
                    <a:pt x="5" y="37"/>
                    <a:pt x="5" y="37"/>
                    <a:pt x="5" y="37"/>
                  </a:cubicBezTo>
                  <a:cubicBezTo>
                    <a:pt x="5" y="32"/>
                    <a:pt x="5" y="32"/>
                    <a:pt x="5" y="32"/>
                  </a:cubicBezTo>
                  <a:cubicBezTo>
                    <a:pt x="5" y="24"/>
                    <a:pt x="12" y="17"/>
                    <a:pt x="20" y="17"/>
                  </a:cubicBezTo>
                  <a:close/>
                  <a:moveTo>
                    <a:pt x="171" y="181"/>
                  </a:moveTo>
                  <a:cubicBezTo>
                    <a:pt x="20" y="181"/>
                    <a:pt x="20" y="181"/>
                    <a:pt x="20" y="181"/>
                  </a:cubicBezTo>
                  <a:cubicBezTo>
                    <a:pt x="12" y="181"/>
                    <a:pt x="5" y="175"/>
                    <a:pt x="5" y="167"/>
                  </a:cubicBezTo>
                  <a:cubicBezTo>
                    <a:pt x="5" y="43"/>
                    <a:pt x="5" y="43"/>
                    <a:pt x="5" y="43"/>
                  </a:cubicBezTo>
                  <a:cubicBezTo>
                    <a:pt x="186" y="43"/>
                    <a:pt x="186" y="43"/>
                    <a:pt x="186" y="43"/>
                  </a:cubicBezTo>
                  <a:cubicBezTo>
                    <a:pt x="186" y="167"/>
                    <a:pt x="186" y="167"/>
                    <a:pt x="186" y="167"/>
                  </a:cubicBezTo>
                  <a:cubicBezTo>
                    <a:pt x="186" y="175"/>
                    <a:pt x="179" y="181"/>
                    <a:pt x="171"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92"/>
            <p:cNvSpPr>
              <a:spLocks noEditPoints="1"/>
            </p:cNvSpPr>
            <p:nvPr/>
          </p:nvSpPr>
          <p:spPr bwMode="auto">
            <a:xfrm>
              <a:off x="8839200" y="2928938"/>
              <a:ext cx="46037" cy="46038"/>
            </a:xfrm>
            <a:custGeom>
              <a:avLst/>
              <a:gdLst>
                <a:gd name="T0" fmla="*/ 26 w 29"/>
                <a:gd name="T1" fmla="*/ 0 h 29"/>
                <a:gd name="T2" fmla="*/ 3 w 29"/>
                <a:gd name="T3" fmla="*/ 0 h 29"/>
                <a:gd name="T4" fmla="*/ 0 w 29"/>
                <a:gd name="T5" fmla="*/ 3 h 29"/>
                <a:gd name="T6" fmla="*/ 0 w 29"/>
                <a:gd name="T7" fmla="*/ 26 h 29"/>
                <a:gd name="T8" fmla="*/ 3 w 29"/>
                <a:gd name="T9" fmla="*/ 29 h 29"/>
                <a:gd name="T10" fmla="*/ 26 w 29"/>
                <a:gd name="T11" fmla="*/ 29 h 29"/>
                <a:gd name="T12" fmla="*/ 29 w 29"/>
                <a:gd name="T13" fmla="*/ 26 h 29"/>
                <a:gd name="T14" fmla="*/ 29 w 29"/>
                <a:gd name="T15" fmla="*/ 3 h 29"/>
                <a:gd name="T16" fmla="*/ 26 w 29"/>
                <a:gd name="T17" fmla="*/ 0 h 29"/>
                <a:gd name="T18" fmla="*/ 23 w 29"/>
                <a:gd name="T19" fmla="*/ 23 h 29"/>
                <a:gd name="T20" fmla="*/ 6 w 29"/>
                <a:gd name="T21" fmla="*/ 23 h 29"/>
                <a:gd name="T22" fmla="*/ 6 w 29"/>
                <a:gd name="T23" fmla="*/ 6 h 29"/>
                <a:gd name="T24" fmla="*/ 23 w 29"/>
                <a:gd name="T25" fmla="*/ 6 h 29"/>
                <a:gd name="T26" fmla="*/ 23 w 29"/>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9">
                  <a:moveTo>
                    <a:pt x="26" y="0"/>
                  </a:moveTo>
                  <a:cubicBezTo>
                    <a:pt x="3" y="0"/>
                    <a:pt x="3" y="0"/>
                    <a:pt x="3" y="0"/>
                  </a:cubicBezTo>
                  <a:cubicBezTo>
                    <a:pt x="2" y="0"/>
                    <a:pt x="0" y="1"/>
                    <a:pt x="0" y="3"/>
                  </a:cubicBezTo>
                  <a:cubicBezTo>
                    <a:pt x="0" y="26"/>
                    <a:pt x="0" y="26"/>
                    <a:pt x="0" y="26"/>
                  </a:cubicBezTo>
                  <a:cubicBezTo>
                    <a:pt x="0" y="27"/>
                    <a:pt x="2" y="29"/>
                    <a:pt x="3" y="29"/>
                  </a:cubicBezTo>
                  <a:cubicBezTo>
                    <a:pt x="26" y="29"/>
                    <a:pt x="26" y="29"/>
                    <a:pt x="26" y="29"/>
                  </a:cubicBezTo>
                  <a:cubicBezTo>
                    <a:pt x="28" y="29"/>
                    <a:pt x="29" y="27"/>
                    <a:pt x="29" y="26"/>
                  </a:cubicBezTo>
                  <a:cubicBezTo>
                    <a:pt x="29" y="3"/>
                    <a:pt x="29" y="3"/>
                    <a:pt x="29" y="3"/>
                  </a:cubicBezTo>
                  <a:cubicBezTo>
                    <a:pt x="29" y="1"/>
                    <a:pt x="28" y="0"/>
                    <a:pt x="26" y="0"/>
                  </a:cubicBezTo>
                  <a:close/>
                  <a:moveTo>
                    <a:pt x="23" y="23"/>
                  </a:moveTo>
                  <a:cubicBezTo>
                    <a:pt x="6" y="23"/>
                    <a:pt x="6" y="23"/>
                    <a:pt x="6" y="23"/>
                  </a:cubicBezTo>
                  <a:cubicBezTo>
                    <a:pt x="6" y="6"/>
                    <a:pt x="6" y="6"/>
                    <a:pt x="6" y="6"/>
                  </a:cubicBezTo>
                  <a:cubicBezTo>
                    <a:pt x="23" y="6"/>
                    <a:pt x="23" y="6"/>
                    <a:pt x="23" y="6"/>
                  </a:cubicBez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93"/>
            <p:cNvSpPr>
              <a:spLocks noEditPoints="1"/>
            </p:cNvSpPr>
            <p:nvPr/>
          </p:nvSpPr>
          <p:spPr bwMode="auto">
            <a:xfrm>
              <a:off x="8905875" y="2928938"/>
              <a:ext cx="42862" cy="46038"/>
            </a:xfrm>
            <a:custGeom>
              <a:avLst/>
              <a:gdLst>
                <a:gd name="T0" fmla="*/ 26 w 28"/>
                <a:gd name="T1" fmla="*/ 0 h 29"/>
                <a:gd name="T2" fmla="*/ 3 w 28"/>
                <a:gd name="T3" fmla="*/ 0 h 29"/>
                <a:gd name="T4" fmla="*/ 0 w 28"/>
                <a:gd name="T5" fmla="*/ 3 h 29"/>
                <a:gd name="T6" fmla="*/ 0 w 28"/>
                <a:gd name="T7" fmla="*/ 26 h 29"/>
                <a:gd name="T8" fmla="*/ 3 w 28"/>
                <a:gd name="T9" fmla="*/ 29 h 29"/>
                <a:gd name="T10" fmla="*/ 26 w 28"/>
                <a:gd name="T11" fmla="*/ 29 h 29"/>
                <a:gd name="T12" fmla="*/ 28 w 28"/>
                <a:gd name="T13" fmla="*/ 26 h 29"/>
                <a:gd name="T14" fmla="*/ 28 w 28"/>
                <a:gd name="T15" fmla="*/ 3 h 29"/>
                <a:gd name="T16" fmla="*/ 26 w 28"/>
                <a:gd name="T17" fmla="*/ 0 h 29"/>
                <a:gd name="T18" fmla="*/ 23 w 28"/>
                <a:gd name="T19" fmla="*/ 23 h 29"/>
                <a:gd name="T20" fmla="*/ 6 w 28"/>
                <a:gd name="T21" fmla="*/ 23 h 29"/>
                <a:gd name="T22" fmla="*/ 6 w 28"/>
                <a:gd name="T23" fmla="*/ 6 h 29"/>
                <a:gd name="T24" fmla="*/ 23 w 28"/>
                <a:gd name="T25" fmla="*/ 6 h 29"/>
                <a:gd name="T26" fmla="*/ 23 w 28"/>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9">
                  <a:moveTo>
                    <a:pt x="26" y="0"/>
                  </a:moveTo>
                  <a:cubicBezTo>
                    <a:pt x="3" y="0"/>
                    <a:pt x="3" y="0"/>
                    <a:pt x="3" y="0"/>
                  </a:cubicBezTo>
                  <a:cubicBezTo>
                    <a:pt x="1" y="0"/>
                    <a:pt x="0" y="1"/>
                    <a:pt x="0" y="3"/>
                  </a:cubicBezTo>
                  <a:cubicBezTo>
                    <a:pt x="0" y="26"/>
                    <a:pt x="0" y="26"/>
                    <a:pt x="0" y="26"/>
                  </a:cubicBezTo>
                  <a:cubicBezTo>
                    <a:pt x="0" y="27"/>
                    <a:pt x="1" y="29"/>
                    <a:pt x="3" y="29"/>
                  </a:cubicBezTo>
                  <a:cubicBezTo>
                    <a:pt x="26" y="29"/>
                    <a:pt x="26" y="29"/>
                    <a:pt x="26" y="29"/>
                  </a:cubicBezTo>
                  <a:cubicBezTo>
                    <a:pt x="27" y="29"/>
                    <a:pt x="28" y="27"/>
                    <a:pt x="28" y="26"/>
                  </a:cubicBezTo>
                  <a:cubicBezTo>
                    <a:pt x="28" y="3"/>
                    <a:pt x="28" y="3"/>
                    <a:pt x="28" y="3"/>
                  </a:cubicBezTo>
                  <a:cubicBezTo>
                    <a:pt x="28" y="1"/>
                    <a:pt x="27" y="0"/>
                    <a:pt x="26" y="0"/>
                  </a:cubicBezTo>
                  <a:close/>
                  <a:moveTo>
                    <a:pt x="23" y="23"/>
                  </a:moveTo>
                  <a:cubicBezTo>
                    <a:pt x="6" y="23"/>
                    <a:pt x="6" y="23"/>
                    <a:pt x="6" y="23"/>
                  </a:cubicBezTo>
                  <a:cubicBezTo>
                    <a:pt x="6" y="6"/>
                    <a:pt x="6" y="6"/>
                    <a:pt x="6" y="6"/>
                  </a:cubicBezTo>
                  <a:cubicBezTo>
                    <a:pt x="23" y="6"/>
                    <a:pt x="23" y="6"/>
                    <a:pt x="23" y="6"/>
                  </a:cubicBez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94"/>
            <p:cNvSpPr>
              <a:spLocks noEditPoints="1"/>
            </p:cNvSpPr>
            <p:nvPr/>
          </p:nvSpPr>
          <p:spPr bwMode="auto">
            <a:xfrm>
              <a:off x="8710613" y="2997200"/>
              <a:ext cx="42862" cy="42863"/>
            </a:xfrm>
            <a:custGeom>
              <a:avLst/>
              <a:gdLst>
                <a:gd name="T0" fmla="*/ 25 w 28"/>
                <a:gd name="T1" fmla="*/ 0 h 28"/>
                <a:gd name="T2" fmla="*/ 2 w 28"/>
                <a:gd name="T3" fmla="*/ 0 h 28"/>
                <a:gd name="T4" fmla="*/ 0 w 28"/>
                <a:gd name="T5" fmla="*/ 2 h 28"/>
                <a:gd name="T6" fmla="*/ 0 w 28"/>
                <a:gd name="T7" fmla="*/ 25 h 28"/>
                <a:gd name="T8" fmla="*/ 2 w 28"/>
                <a:gd name="T9" fmla="*/ 28 h 28"/>
                <a:gd name="T10" fmla="*/ 25 w 28"/>
                <a:gd name="T11" fmla="*/ 28 h 28"/>
                <a:gd name="T12" fmla="*/ 28 w 28"/>
                <a:gd name="T13" fmla="*/ 25 h 28"/>
                <a:gd name="T14" fmla="*/ 28 w 28"/>
                <a:gd name="T15" fmla="*/ 2 h 28"/>
                <a:gd name="T16" fmla="*/ 25 w 28"/>
                <a:gd name="T17" fmla="*/ 0 h 28"/>
                <a:gd name="T18" fmla="*/ 22 w 28"/>
                <a:gd name="T19" fmla="*/ 22 h 28"/>
                <a:gd name="T20" fmla="*/ 5 w 28"/>
                <a:gd name="T21" fmla="*/ 22 h 28"/>
                <a:gd name="T22" fmla="*/ 5 w 28"/>
                <a:gd name="T23" fmla="*/ 5 h 28"/>
                <a:gd name="T24" fmla="*/ 22 w 28"/>
                <a:gd name="T25" fmla="*/ 5 h 28"/>
                <a:gd name="T26" fmla="*/ 22 w 28"/>
                <a:gd name="T2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8">
                  <a:moveTo>
                    <a:pt x="25" y="0"/>
                  </a:moveTo>
                  <a:cubicBezTo>
                    <a:pt x="2" y="0"/>
                    <a:pt x="2" y="0"/>
                    <a:pt x="2" y="0"/>
                  </a:cubicBezTo>
                  <a:cubicBezTo>
                    <a:pt x="1" y="0"/>
                    <a:pt x="0" y="1"/>
                    <a:pt x="0" y="2"/>
                  </a:cubicBezTo>
                  <a:cubicBezTo>
                    <a:pt x="0" y="25"/>
                    <a:pt x="0" y="25"/>
                    <a:pt x="0" y="25"/>
                  </a:cubicBezTo>
                  <a:cubicBezTo>
                    <a:pt x="0" y="27"/>
                    <a:pt x="1" y="28"/>
                    <a:pt x="2" y="28"/>
                  </a:cubicBezTo>
                  <a:cubicBezTo>
                    <a:pt x="25" y="28"/>
                    <a:pt x="25" y="28"/>
                    <a:pt x="25" y="28"/>
                  </a:cubicBezTo>
                  <a:cubicBezTo>
                    <a:pt x="27" y="28"/>
                    <a:pt x="28" y="27"/>
                    <a:pt x="28" y="25"/>
                  </a:cubicBezTo>
                  <a:cubicBezTo>
                    <a:pt x="28" y="2"/>
                    <a:pt x="28" y="2"/>
                    <a:pt x="28" y="2"/>
                  </a:cubicBezTo>
                  <a:cubicBezTo>
                    <a:pt x="28" y="1"/>
                    <a:pt x="27" y="0"/>
                    <a:pt x="25" y="0"/>
                  </a:cubicBezTo>
                  <a:close/>
                  <a:moveTo>
                    <a:pt x="22" y="22"/>
                  </a:moveTo>
                  <a:cubicBezTo>
                    <a:pt x="5" y="22"/>
                    <a:pt x="5" y="22"/>
                    <a:pt x="5" y="22"/>
                  </a:cubicBezTo>
                  <a:cubicBezTo>
                    <a:pt x="5" y="5"/>
                    <a:pt x="5" y="5"/>
                    <a:pt x="5" y="5"/>
                  </a:cubicBezTo>
                  <a:cubicBezTo>
                    <a:pt x="22" y="5"/>
                    <a:pt x="22" y="5"/>
                    <a:pt x="22" y="5"/>
                  </a:cubicBezTo>
                  <a:lnTo>
                    <a:pt x="2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95"/>
            <p:cNvSpPr>
              <a:spLocks noEditPoints="1"/>
            </p:cNvSpPr>
            <p:nvPr/>
          </p:nvSpPr>
          <p:spPr bwMode="auto">
            <a:xfrm>
              <a:off x="8775700" y="2997200"/>
              <a:ext cx="44450" cy="42863"/>
            </a:xfrm>
            <a:custGeom>
              <a:avLst/>
              <a:gdLst>
                <a:gd name="T0" fmla="*/ 26 w 29"/>
                <a:gd name="T1" fmla="*/ 0 h 28"/>
                <a:gd name="T2" fmla="*/ 3 w 29"/>
                <a:gd name="T3" fmla="*/ 0 h 28"/>
                <a:gd name="T4" fmla="*/ 0 w 29"/>
                <a:gd name="T5" fmla="*/ 2 h 28"/>
                <a:gd name="T6" fmla="*/ 0 w 29"/>
                <a:gd name="T7" fmla="*/ 25 h 28"/>
                <a:gd name="T8" fmla="*/ 3 w 29"/>
                <a:gd name="T9" fmla="*/ 28 h 28"/>
                <a:gd name="T10" fmla="*/ 26 w 29"/>
                <a:gd name="T11" fmla="*/ 28 h 28"/>
                <a:gd name="T12" fmla="*/ 29 w 29"/>
                <a:gd name="T13" fmla="*/ 25 h 28"/>
                <a:gd name="T14" fmla="*/ 29 w 29"/>
                <a:gd name="T15" fmla="*/ 2 h 28"/>
                <a:gd name="T16" fmla="*/ 26 w 29"/>
                <a:gd name="T17" fmla="*/ 0 h 28"/>
                <a:gd name="T18" fmla="*/ 23 w 29"/>
                <a:gd name="T19" fmla="*/ 22 h 28"/>
                <a:gd name="T20" fmla="*/ 6 w 29"/>
                <a:gd name="T21" fmla="*/ 22 h 28"/>
                <a:gd name="T22" fmla="*/ 6 w 29"/>
                <a:gd name="T23" fmla="*/ 5 h 28"/>
                <a:gd name="T24" fmla="*/ 23 w 29"/>
                <a:gd name="T25" fmla="*/ 5 h 28"/>
                <a:gd name="T26" fmla="*/ 23 w 29"/>
                <a:gd name="T2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8">
                  <a:moveTo>
                    <a:pt x="26" y="0"/>
                  </a:moveTo>
                  <a:cubicBezTo>
                    <a:pt x="3" y="0"/>
                    <a:pt x="3" y="0"/>
                    <a:pt x="3" y="0"/>
                  </a:cubicBezTo>
                  <a:cubicBezTo>
                    <a:pt x="1" y="0"/>
                    <a:pt x="0" y="1"/>
                    <a:pt x="0" y="2"/>
                  </a:cubicBezTo>
                  <a:cubicBezTo>
                    <a:pt x="0" y="25"/>
                    <a:pt x="0" y="25"/>
                    <a:pt x="0" y="25"/>
                  </a:cubicBezTo>
                  <a:cubicBezTo>
                    <a:pt x="0" y="27"/>
                    <a:pt x="1" y="28"/>
                    <a:pt x="3" y="28"/>
                  </a:cubicBezTo>
                  <a:cubicBezTo>
                    <a:pt x="26" y="28"/>
                    <a:pt x="26" y="28"/>
                    <a:pt x="26" y="28"/>
                  </a:cubicBezTo>
                  <a:cubicBezTo>
                    <a:pt x="27" y="28"/>
                    <a:pt x="29" y="27"/>
                    <a:pt x="29" y="25"/>
                  </a:cubicBezTo>
                  <a:cubicBezTo>
                    <a:pt x="29" y="2"/>
                    <a:pt x="29" y="2"/>
                    <a:pt x="29" y="2"/>
                  </a:cubicBezTo>
                  <a:cubicBezTo>
                    <a:pt x="29" y="1"/>
                    <a:pt x="27" y="0"/>
                    <a:pt x="26" y="0"/>
                  </a:cubicBezTo>
                  <a:close/>
                  <a:moveTo>
                    <a:pt x="23" y="22"/>
                  </a:moveTo>
                  <a:cubicBezTo>
                    <a:pt x="6" y="22"/>
                    <a:pt x="6" y="22"/>
                    <a:pt x="6" y="22"/>
                  </a:cubicBezTo>
                  <a:cubicBezTo>
                    <a:pt x="6" y="5"/>
                    <a:pt x="6" y="5"/>
                    <a:pt x="6" y="5"/>
                  </a:cubicBezTo>
                  <a:cubicBezTo>
                    <a:pt x="23" y="5"/>
                    <a:pt x="23" y="5"/>
                    <a:pt x="23" y="5"/>
                  </a:cubicBezTo>
                  <a:lnTo>
                    <a:pt x="2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96"/>
            <p:cNvSpPr>
              <a:spLocks noEditPoints="1"/>
            </p:cNvSpPr>
            <p:nvPr/>
          </p:nvSpPr>
          <p:spPr bwMode="auto">
            <a:xfrm>
              <a:off x="8839200" y="2997200"/>
              <a:ext cx="46037" cy="42863"/>
            </a:xfrm>
            <a:custGeom>
              <a:avLst/>
              <a:gdLst>
                <a:gd name="T0" fmla="*/ 26 w 29"/>
                <a:gd name="T1" fmla="*/ 0 h 28"/>
                <a:gd name="T2" fmla="*/ 3 w 29"/>
                <a:gd name="T3" fmla="*/ 0 h 28"/>
                <a:gd name="T4" fmla="*/ 0 w 29"/>
                <a:gd name="T5" fmla="*/ 2 h 28"/>
                <a:gd name="T6" fmla="*/ 0 w 29"/>
                <a:gd name="T7" fmla="*/ 25 h 28"/>
                <a:gd name="T8" fmla="*/ 3 w 29"/>
                <a:gd name="T9" fmla="*/ 28 h 28"/>
                <a:gd name="T10" fmla="*/ 26 w 29"/>
                <a:gd name="T11" fmla="*/ 28 h 28"/>
                <a:gd name="T12" fmla="*/ 29 w 29"/>
                <a:gd name="T13" fmla="*/ 25 h 28"/>
                <a:gd name="T14" fmla="*/ 29 w 29"/>
                <a:gd name="T15" fmla="*/ 2 h 28"/>
                <a:gd name="T16" fmla="*/ 26 w 29"/>
                <a:gd name="T17" fmla="*/ 0 h 28"/>
                <a:gd name="T18" fmla="*/ 23 w 29"/>
                <a:gd name="T19" fmla="*/ 22 h 28"/>
                <a:gd name="T20" fmla="*/ 6 w 29"/>
                <a:gd name="T21" fmla="*/ 22 h 28"/>
                <a:gd name="T22" fmla="*/ 6 w 29"/>
                <a:gd name="T23" fmla="*/ 5 h 28"/>
                <a:gd name="T24" fmla="*/ 23 w 29"/>
                <a:gd name="T25" fmla="*/ 5 h 28"/>
                <a:gd name="T26" fmla="*/ 23 w 29"/>
                <a:gd name="T2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8">
                  <a:moveTo>
                    <a:pt x="26" y="0"/>
                  </a:moveTo>
                  <a:cubicBezTo>
                    <a:pt x="3" y="0"/>
                    <a:pt x="3" y="0"/>
                    <a:pt x="3" y="0"/>
                  </a:cubicBezTo>
                  <a:cubicBezTo>
                    <a:pt x="2" y="0"/>
                    <a:pt x="0" y="1"/>
                    <a:pt x="0" y="2"/>
                  </a:cubicBezTo>
                  <a:cubicBezTo>
                    <a:pt x="0" y="25"/>
                    <a:pt x="0" y="25"/>
                    <a:pt x="0" y="25"/>
                  </a:cubicBezTo>
                  <a:cubicBezTo>
                    <a:pt x="0" y="27"/>
                    <a:pt x="2" y="28"/>
                    <a:pt x="3" y="28"/>
                  </a:cubicBezTo>
                  <a:cubicBezTo>
                    <a:pt x="26" y="28"/>
                    <a:pt x="26" y="28"/>
                    <a:pt x="26" y="28"/>
                  </a:cubicBezTo>
                  <a:cubicBezTo>
                    <a:pt x="28" y="28"/>
                    <a:pt x="29" y="27"/>
                    <a:pt x="29" y="25"/>
                  </a:cubicBezTo>
                  <a:cubicBezTo>
                    <a:pt x="29" y="2"/>
                    <a:pt x="29" y="2"/>
                    <a:pt x="29" y="2"/>
                  </a:cubicBezTo>
                  <a:cubicBezTo>
                    <a:pt x="29" y="1"/>
                    <a:pt x="28" y="0"/>
                    <a:pt x="26" y="0"/>
                  </a:cubicBezTo>
                  <a:close/>
                  <a:moveTo>
                    <a:pt x="23" y="22"/>
                  </a:moveTo>
                  <a:cubicBezTo>
                    <a:pt x="6" y="22"/>
                    <a:pt x="6" y="22"/>
                    <a:pt x="6" y="22"/>
                  </a:cubicBezTo>
                  <a:cubicBezTo>
                    <a:pt x="6" y="5"/>
                    <a:pt x="6" y="5"/>
                    <a:pt x="6" y="5"/>
                  </a:cubicBezTo>
                  <a:cubicBezTo>
                    <a:pt x="23" y="5"/>
                    <a:pt x="23" y="5"/>
                    <a:pt x="23" y="5"/>
                  </a:cubicBezTo>
                  <a:lnTo>
                    <a:pt x="2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97"/>
            <p:cNvSpPr>
              <a:spLocks noEditPoints="1"/>
            </p:cNvSpPr>
            <p:nvPr/>
          </p:nvSpPr>
          <p:spPr bwMode="auto">
            <a:xfrm>
              <a:off x="8905875" y="2997200"/>
              <a:ext cx="42862" cy="42863"/>
            </a:xfrm>
            <a:custGeom>
              <a:avLst/>
              <a:gdLst>
                <a:gd name="T0" fmla="*/ 26 w 28"/>
                <a:gd name="T1" fmla="*/ 0 h 28"/>
                <a:gd name="T2" fmla="*/ 3 w 28"/>
                <a:gd name="T3" fmla="*/ 0 h 28"/>
                <a:gd name="T4" fmla="*/ 0 w 28"/>
                <a:gd name="T5" fmla="*/ 2 h 28"/>
                <a:gd name="T6" fmla="*/ 0 w 28"/>
                <a:gd name="T7" fmla="*/ 25 h 28"/>
                <a:gd name="T8" fmla="*/ 3 w 28"/>
                <a:gd name="T9" fmla="*/ 28 h 28"/>
                <a:gd name="T10" fmla="*/ 26 w 28"/>
                <a:gd name="T11" fmla="*/ 28 h 28"/>
                <a:gd name="T12" fmla="*/ 28 w 28"/>
                <a:gd name="T13" fmla="*/ 25 h 28"/>
                <a:gd name="T14" fmla="*/ 28 w 28"/>
                <a:gd name="T15" fmla="*/ 2 h 28"/>
                <a:gd name="T16" fmla="*/ 26 w 28"/>
                <a:gd name="T17" fmla="*/ 0 h 28"/>
                <a:gd name="T18" fmla="*/ 23 w 28"/>
                <a:gd name="T19" fmla="*/ 22 h 28"/>
                <a:gd name="T20" fmla="*/ 6 w 28"/>
                <a:gd name="T21" fmla="*/ 22 h 28"/>
                <a:gd name="T22" fmla="*/ 6 w 28"/>
                <a:gd name="T23" fmla="*/ 5 h 28"/>
                <a:gd name="T24" fmla="*/ 23 w 28"/>
                <a:gd name="T25" fmla="*/ 5 h 28"/>
                <a:gd name="T26" fmla="*/ 23 w 28"/>
                <a:gd name="T2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8">
                  <a:moveTo>
                    <a:pt x="26" y="0"/>
                  </a:moveTo>
                  <a:cubicBezTo>
                    <a:pt x="3" y="0"/>
                    <a:pt x="3" y="0"/>
                    <a:pt x="3" y="0"/>
                  </a:cubicBezTo>
                  <a:cubicBezTo>
                    <a:pt x="1" y="0"/>
                    <a:pt x="0" y="1"/>
                    <a:pt x="0" y="2"/>
                  </a:cubicBezTo>
                  <a:cubicBezTo>
                    <a:pt x="0" y="25"/>
                    <a:pt x="0" y="25"/>
                    <a:pt x="0" y="25"/>
                  </a:cubicBezTo>
                  <a:cubicBezTo>
                    <a:pt x="0" y="27"/>
                    <a:pt x="1" y="28"/>
                    <a:pt x="3" y="28"/>
                  </a:cubicBezTo>
                  <a:cubicBezTo>
                    <a:pt x="26" y="28"/>
                    <a:pt x="26" y="28"/>
                    <a:pt x="26" y="28"/>
                  </a:cubicBezTo>
                  <a:cubicBezTo>
                    <a:pt x="27" y="28"/>
                    <a:pt x="28" y="27"/>
                    <a:pt x="28" y="25"/>
                  </a:cubicBezTo>
                  <a:cubicBezTo>
                    <a:pt x="28" y="2"/>
                    <a:pt x="28" y="2"/>
                    <a:pt x="28" y="2"/>
                  </a:cubicBezTo>
                  <a:cubicBezTo>
                    <a:pt x="28" y="1"/>
                    <a:pt x="27" y="0"/>
                    <a:pt x="26" y="0"/>
                  </a:cubicBezTo>
                  <a:close/>
                  <a:moveTo>
                    <a:pt x="23" y="22"/>
                  </a:moveTo>
                  <a:cubicBezTo>
                    <a:pt x="6" y="22"/>
                    <a:pt x="6" y="22"/>
                    <a:pt x="6" y="22"/>
                  </a:cubicBezTo>
                  <a:cubicBezTo>
                    <a:pt x="6" y="5"/>
                    <a:pt x="6" y="5"/>
                    <a:pt x="6" y="5"/>
                  </a:cubicBezTo>
                  <a:cubicBezTo>
                    <a:pt x="23" y="5"/>
                    <a:pt x="23" y="5"/>
                    <a:pt x="23" y="5"/>
                  </a:cubicBezTo>
                  <a:lnTo>
                    <a:pt x="2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98"/>
            <p:cNvSpPr>
              <a:spLocks noEditPoints="1"/>
            </p:cNvSpPr>
            <p:nvPr/>
          </p:nvSpPr>
          <p:spPr bwMode="auto">
            <a:xfrm>
              <a:off x="8710613" y="3063875"/>
              <a:ext cx="42862" cy="44450"/>
            </a:xfrm>
            <a:custGeom>
              <a:avLst/>
              <a:gdLst>
                <a:gd name="T0" fmla="*/ 25 w 28"/>
                <a:gd name="T1" fmla="*/ 0 h 29"/>
                <a:gd name="T2" fmla="*/ 2 w 28"/>
                <a:gd name="T3" fmla="*/ 0 h 29"/>
                <a:gd name="T4" fmla="*/ 0 w 28"/>
                <a:gd name="T5" fmla="*/ 3 h 29"/>
                <a:gd name="T6" fmla="*/ 0 w 28"/>
                <a:gd name="T7" fmla="*/ 26 h 29"/>
                <a:gd name="T8" fmla="*/ 2 w 28"/>
                <a:gd name="T9" fmla="*/ 29 h 29"/>
                <a:gd name="T10" fmla="*/ 25 w 28"/>
                <a:gd name="T11" fmla="*/ 29 h 29"/>
                <a:gd name="T12" fmla="*/ 28 w 28"/>
                <a:gd name="T13" fmla="*/ 26 h 29"/>
                <a:gd name="T14" fmla="*/ 28 w 28"/>
                <a:gd name="T15" fmla="*/ 3 h 29"/>
                <a:gd name="T16" fmla="*/ 25 w 28"/>
                <a:gd name="T17" fmla="*/ 0 h 29"/>
                <a:gd name="T18" fmla="*/ 22 w 28"/>
                <a:gd name="T19" fmla="*/ 23 h 29"/>
                <a:gd name="T20" fmla="*/ 5 w 28"/>
                <a:gd name="T21" fmla="*/ 23 h 29"/>
                <a:gd name="T22" fmla="*/ 5 w 28"/>
                <a:gd name="T23" fmla="*/ 6 h 29"/>
                <a:gd name="T24" fmla="*/ 22 w 28"/>
                <a:gd name="T25" fmla="*/ 6 h 29"/>
                <a:gd name="T26" fmla="*/ 22 w 28"/>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9">
                  <a:moveTo>
                    <a:pt x="25" y="0"/>
                  </a:moveTo>
                  <a:cubicBezTo>
                    <a:pt x="2" y="0"/>
                    <a:pt x="2" y="0"/>
                    <a:pt x="2" y="0"/>
                  </a:cubicBezTo>
                  <a:cubicBezTo>
                    <a:pt x="1" y="0"/>
                    <a:pt x="0" y="1"/>
                    <a:pt x="0" y="3"/>
                  </a:cubicBezTo>
                  <a:cubicBezTo>
                    <a:pt x="0" y="26"/>
                    <a:pt x="0" y="26"/>
                    <a:pt x="0" y="26"/>
                  </a:cubicBezTo>
                  <a:cubicBezTo>
                    <a:pt x="0" y="28"/>
                    <a:pt x="1" y="29"/>
                    <a:pt x="2" y="29"/>
                  </a:cubicBezTo>
                  <a:cubicBezTo>
                    <a:pt x="25" y="29"/>
                    <a:pt x="25" y="29"/>
                    <a:pt x="25" y="29"/>
                  </a:cubicBezTo>
                  <a:cubicBezTo>
                    <a:pt x="27" y="29"/>
                    <a:pt x="28" y="28"/>
                    <a:pt x="28" y="26"/>
                  </a:cubicBezTo>
                  <a:cubicBezTo>
                    <a:pt x="28" y="3"/>
                    <a:pt x="28" y="3"/>
                    <a:pt x="28" y="3"/>
                  </a:cubicBezTo>
                  <a:cubicBezTo>
                    <a:pt x="28" y="1"/>
                    <a:pt x="27" y="0"/>
                    <a:pt x="25" y="0"/>
                  </a:cubicBezTo>
                  <a:close/>
                  <a:moveTo>
                    <a:pt x="22" y="23"/>
                  </a:moveTo>
                  <a:cubicBezTo>
                    <a:pt x="5" y="23"/>
                    <a:pt x="5" y="23"/>
                    <a:pt x="5" y="23"/>
                  </a:cubicBezTo>
                  <a:cubicBezTo>
                    <a:pt x="5" y="6"/>
                    <a:pt x="5" y="6"/>
                    <a:pt x="5" y="6"/>
                  </a:cubicBezTo>
                  <a:cubicBezTo>
                    <a:pt x="22" y="6"/>
                    <a:pt x="22" y="6"/>
                    <a:pt x="22" y="6"/>
                  </a:cubicBezTo>
                  <a:lnTo>
                    <a:pt x="2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99"/>
            <p:cNvSpPr>
              <a:spLocks noEditPoints="1"/>
            </p:cNvSpPr>
            <p:nvPr/>
          </p:nvSpPr>
          <p:spPr bwMode="auto">
            <a:xfrm>
              <a:off x="8775700" y="3063875"/>
              <a:ext cx="44450" cy="44450"/>
            </a:xfrm>
            <a:custGeom>
              <a:avLst/>
              <a:gdLst>
                <a:gd name="T0" fmla="*/ 26 w 29"/>
                <a:gd name="T1" fmla="*/ 0 h 29"/>
                <a:gd name="T2" fmla="*/ 3 w 29"/>
                <a:gd name="T3" fmla="*/ 0 h 29"/>
                <a:gd name="T4" fmla="*/ 0 w 29"/>
                <a:gd name="T5" fmla="*/ 3 h 29"/>
                <a:gd name="T6" fmla="*/ 0 w 29"/>
                <a:gd name="T7" fmla="*/ 26 h 29"/>
                <a:gd name="T8" fmla="*/ 3 w 29"/>
                <a:gd name="T9" fmla="*/ 29 h 29"/>
                <a:gd name="T10" fmla="*/ 26 w 29"/>
                <a:gd name="T11" fmla="*/ 29 h 29"/>
                <a:gd name="T12" fmla="*/ 29 w 29"/>
                <a:gd name="T13" fmla="*/ 26 h 29"/>
                <a:gd name="T14" fmla="*/ 29 w 29"/>
                <a:gd name="T15" fmla="*/ 3 h 29"/>
                <a:gd name="T16" fmla="*/ 26 w 29"/>
                <a:gd name="T17" fmla="*/ 0 h 29"/>
                <a:gd name="T18" fmla="*/ 23 w 29"/>
                <a:gd name="T19" fmla="*/ 23 h 29"/>
                <a:gd name="T20" fmla="*/ 6 w 29"/>
                <a:gd name="T21" fmla="*/ 23 h 29"/>
                <a:gd name="T22" fmla="*/ 6 w 29"/>
                <a:gd name="T23" fmla="*/ 6 h 29"/>
                <a:gd name="T24" fmla="*/ 23 w 29"/>
                <a:gd name="T25" fmla="*/ 6 h 29"/>
                <a:gd name="T26" fmla="*/ 23 w 29"/>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9">
                  <a:moveTo>
                    <a:pt x="26" y="0"/>
                  </a:moveTo>
                  <a:cubicBezTo>
                    <a:pt x="3" y="0"/>
                    <a:pt x="3" y="0"/>
                    <a:pt x="3" y="0"/>
                  </a:cubicBezTo>
                  <a:cubicBezTo>
                    <a:pt x="1" y="0"/>
                    <a:pt x="0" y="1"/>
                    <a:pt x="0" y="3"/>
                  </a:cubicBezTo>
                  <a:cubicBezTo>
                    <a:pt x="0" y="26"/>
                    <a:pt x="0" y="26"/>
                    <a:pt x="0" y="26"/>
                  </a:cubicBezTo>
                  <a:cubicBezTo>
                    <a:pt x="0" y="28"/>
                    <a:pt x="1" y="29"/>
                    <a:pt x="3" y="29"/>
                  </a:cubicBezTo>
                  <a:cubicBezTo>
                    <a:pt x="26" y="29"/>
                    <a:pt x="26" y="29"/>
                    <a:pt x="26" y="29"/>
                  </a:cubicBezTo>
                  <a:cubicBezTo>
                    <a:pt x="27" y="29"/>
                    <a:pt x="29" y="28"/>
                    <a:pt x="29" y="26"/>
                  </a:cubicBezTo>
                  <a:cubicBezTo>
                    <a:pt x="29" y="3"/>
                    <a:pt x="29" y="3"/>
                    <a:pt x="29" y="3"/>
                  </a:cubicBezTo>
                  <a:cubicBezTo>
                    <a:pt x="29" y="1"/>
                    <a:pt x="27" y="0"/>
                    <a:pt x="26" y="0"/>
                  </a:cubicBezTo>
                  <a:close/>
                  <a:moveTo>
                    <a:pt x="23" y="23"/>
                  </a:moveTo>
                  <a:cubicBezTo>
                    <a:pt x="6" y="23"/>
                    <a:pt x="6" y="23"/>
                    <a:pt x="6" y="23"/>
                  </a:cubicBezTo>
                  <a:cubicBezTo>
                    <a:pt x="6" y="6"/>
                    <a:pt x="6" y="6"/>
                    <a:pt x="6" y="6"/>
                  </a:cubicBezTo>
                  <a:cubicBezTo>
                    <a:pt x="23" y="6"/>
                    <a:pt x="23" y="6"/>
                    <a:pt x="23" y="6"/>
                  </a:cubicBez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00"/>
            <p:cNvSpPr>
              <a:spLocks noEditPoints="1"/>
            </p:cNvSpPr>
            <p:nvPr/>
          </p:nvSpPr>
          <p:spPr bwMode="auto">
            <a:xfrm>
              <a:off x="8839200" y="3063875"/>
              <a:ext cx="46037" cy="44450"/>
            </a:xfrm>
            <a:custGeom>
              <a:avLst/>
              <a:gdLst>
                <a:gd name="T0" fmla="*/ 26 w 29"/>
                <a:gd name="T1" fmla="*/ 0 h 29"/>
                <a:gd name="T2" fmla="*/ 3 w 29"/>
                <a:gd name="T3" fmla="*/ 0 h 29"/>
                <a:gd name="T4" fmla="*/ 0 w 29"/>
                <a:gd name="T5" fmla="*/ 3 h 29"/>
                <a:gd name="T6" fmla="*/ 0 w 29"/>
                <a:gd name="T7" fmla="*/ 26 h 29"/>
                <a:gd name="T8" fmla="*/ 3 w 29"/>
                <a:gd name="T9" fmla="*/ 29 h 29"/>
                <a:gd name="T10" fmla="*/ 26 w 29"/>
                <a:gd name="T11" fmla="*/ 29 h 29"/>
                <a:gd name="T12" fmla="*/ 29 w 29"/>
                <a:gd name="T13" fmla="*/ 26 h 29"/>
                <a:gd name="T14" fmla="*/ 29 w 29"/>
                <a:gd name="T15" fmla="*/ 3 h 29"/>
                <a:gd name="T16" fmla="*/ 26 w 29"/>
                <a:gd name="T17" fmla="*/ 0 h 29"/>
                <a:gd name="T18" fmla="*/ 23 w 29"/>
                <a:gd name="T19" fmla="*/ 23 h 29"/>
                <a:gd name="T20" fmla="*/ 6 w 29"/>
                <a:gd name="T21" fmla="*/ 23 h 29"/>
                <a:gd name="T22" fmla="*/ 6 w 29"/>
                <a:gd name="T23" fmla="*/ 6 h 29"/>
                <a:gd name="T24" fmla="*/ 23 w 29"/>
                <a:gd name="T25" fmla="*/ 6 h 29"/>
                <a:gd name="T26" fmla="*/ 23 w 29"/>
                <a:gd name="T2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9">
                  <a:moveTo>
                    <a:pt x="26" y="0"/>
                  </a:moveTo>
                  <a:cubicBezTo>
                    <a:pt x="3" y="0"/>
                    <a:pt x="3" y="0"/>
                    <a:pt x="3" y="0"/>
                  </a:cubicBezTo>
                  <a:cubicBezTo>
                    <a:pt x="2" y="0"/>
                    <a:pt x="0" y="1"/>
                    <a:pt x="0" y="3"/>
                  </a:cubicBezTo>
                  <a:cubicBezTo>
                    <a:pt x="0" y="26"/>
                    <a:pt x="0" y="26"/>
                    <a:pt x="0" y="26"/>
                  </a:cubicBezTo>
                  <a:cubicBezTo>
                    <a:pt x="0" y="28"/>
                    <a:pt x="2" y="29"/>
                    <a:pt x="3" y="29"/>
                  </a:cubicBezTo>
                  <a:cubicBezTo>
                    <a:pt x="26" y="29"/>
                    <a:pt x="26" y="29"/>
                    <a:pt x="26" y="29"/>
                  </a:cubicBezTo>
                  <a:cubicBezTo>
                    <a:pt x="28" y="29"/>
                    <a:pt x="29" y="28"/>
                    <a:pt x="29" y="26"/>
                  </a:cubicBezTo>
                  <a:cubicBezTo>
                    <a:pt x="29" y="3"/>
                    <a:pt x="29" y="3"/>
                    <a:pt x="29" y="3"/>
                  </a:cubicBezTo>
                  <a:cubicBezTo>
                    <a:pt x="29" y="1"/>
                    <a:pt x="28" y="0"/>
                    <a:pt x="26" y="0"/>
                  </a:cubicBezTo>
                  <a:close/>
                  <a:moveTo>
                    <a:pt x="23" y="23"/>
                  </a:moveTo>
                  <a:cubicBezTo>
                    <a:pt x="6" y="23"/>
                    <a:pt x="6" y="23"/>
                    <a:pt x="6" y="23"/>
                  </a:cubicBezTo>
                  <a:cubicBezTo>
                    <a:pt x="6" y="6"/>
                    <a:pt x="6" y="6"/>
                    <a:pt x="6" y="6"/>
                  </a:cubicBezTo>
                  <a:cubicBezTo>
                    <a:pt x="23" y="6"/>
                    <a:pt x="23" y="6"/>
                    <a:pt x="23" y="6"/>
                  </a:cubicBezTo>
                  <a:lnTo>
                    <a:pt x="2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701"/>
            <p:cNvSpPr>
              <a:spLocks noChangeArrowheads="1"/>
            </p:cNvSpPr>
            <p:nvPr/>
          </p:nvSpPr>
          <p:spPr bwMode="auto">
            <a:xfrm>
              <a:off x="8858250" y="3014663"/>
              <a:ext cx="9525" cy="9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702"/>
            <p:cNvSpPr>
              <a:spLocks noChangeArrowheads="1"/>
            </p:cNvSpPr>
            <p:nvPr/>
          </p:nvSpPr>
          <p:spPr bwMode="auto">
            <a:xfrm>
              <a:off x="8728075" y="3082925"/>
              <a:ext cx="7937" cy="6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Freeform 473"/>
          <p:cNvSpPr>
            <a:spLocks noEditPoints="1"/>
          </p:cNvSpPr>
          <p:nvPr/>
        </p:nvSpPr>
        <p:spPr bwMode="auto">
          <a:xfrm>
            <a:off x="7677231" y="5396978"/>
            <a:ext cx="548640" cy="548640"/>
          </a:xfrm>
          <a:custGeom>
            <a:avLst/>
            <a:gdLst>
              <a:gd name="T0" fmla="*/ 3 w 192"/>
              <a:gd name="T1" fmla="*/ 0 h 192"/>
              <a:gd name="T2" fmla="*/ 0 w 192"/>
              <a:gd name="T3" fmla="*/ 158 h 192"/>
              <a:gd name="T4" fmla="*/ 39 w 192"/>
              <a:gd name="T5" fmla="*/ 161 h 192"/>
              <a:gd name="T6" fmla="*/ 45 w 192"/>
              <a:gd name="T7" fmla="*/ 192 h 192"/>
              <a:gd name="T8" fmla="*/ 153 w 192"/>
              <a:gd name="T9" fmla="*/ 185 h 192"/>
              <a:gd name="T10" fmla="*/ 189 w 192"/>
              <a:gd name="T11" fmla="*/ 161 h 192"/>
              <a:gd name="T12" fmla="*/ 192 w 192"/>
              <a:gd name="T13" fmla="*/ 3 h 192"/>
              <a:gd name="T14" fmla="*/ 147 w 192"/>
              <a:gd name="T15" fmla="*/ 185 h 192"/>
              <a:gd name="T16" fmla="*/ 45 w 192"/>
              <a:gd name="T17" fmla="*/ 186 h 192"/>
              <a:gd name="T18" fmla="*/ 44 w 192"/>
              <a:gd name="T19" fmla="*/ 115 h 192"/>
              <a:gd name="T20" fmla="*/ 146 w 192"/>
              <a:gd name="T21" fmla="*/ 114 h 192"/>
              <a:gd name="T22" fmla="*/ 147 w 192"/>
              <a:gd name="T23" fmla="*/ 185 h 192"/>
              <a:gd name="T24" fmla="*/ 84 w 192"/>
              <a:gd name="T25" fmla="*/ 74 h 192"/>
              <a:gd name="T26" fmla="*/ 73 w 192"/>
              <a:gd name="T27" fmla="*/ 108 h 192"/>
              <a:gd name="T28" fmla="*/ 60 w 192"/>
              <a:gd name="T29" fmla="*/ 80 h 192"/>
              <a:gd name="T30" fmla="*/ 111 w 192"/>
              <a:gd name="T31" fmla="*/ 60 h 192"/>
              <a:gd name="T32" fmla="*/ 132 w 192"/>
              <a:gd name="T33" fmla="*/ 108 h 192"/>
              <a:gd name="T34" fmla="*/ 118 w 192"/>
              <a:gd name="T35" fmla="*/ 84 h 192"/>
              <a:gd name="T36" fmla="*/ 112 w 192"/>
              <a:gd name="T37" fmla="*/ 84 h 192"/>
              <a:gd name="T38" fmla="*/ 79 w 192"/>
              <a:gd name="T39" fmla="*/ 108 h 192"/>
              <a:gd name="T40" fmla="*/ 84 w 192"/>
              <a:gd name="T41" fmla="*/ 79 h 192"/>
              <a:gd name="T42" fmla="*/ 112 w 192"/>
              <a:gd name="T43" fmla="*/ 84 h 192"/>
              <a:gd name="T44" fmla="*/ 153 w 192"/>
              <a:gd name="T45" fmla="*/ 155 h 192"/>
              <a:gd name="T46" fmla="*/ 146 w 192"/>
              <a:gd name="T47" fmla="*/ 108 h 192"/>
              <a:gd name="T48" fmla="*/ 137 w 192"/>
              <a:gd name="T49" fmla="*/ 80 h 192"/>
              <a:gd name="T50" fmla="*/ 80 w 192"/>
              <a:gd name="T51" fmla="*/ 54 h 192"/>
              <a:gd name="T52" fmla="*/ 54 w 192"/>
              <a:gd name="T53" fmla="*/ 108 h 192"/>
              <a:gd name="T54" fmla="*/ 39 w 192"/>
              <a:gd name="T55" fmla="*/ 115 h 192"/>
              <a:gd name="T56" fmla="*/ 6 w 192"/>
              <a:gd name="T57" fmla="*/ 155 h 192"/>
              <a:gd name="T58" fmla="*/ 186 w 192"/>
              <a:gd name="T59" fmla="*/ 33 h 192"/>
              <a:gd name="T60" fmla="*/ 186 w 192"/>
              <a:gd name="T61" fmla="*/ 27 h 192"/>
              <a:gd name="T62" fmla="*/ 6 w 192"/>
              <a:gd name="T63" fmla="*/ 6 h 192"/>
              <a:gd name="T64" fmla="*/ 186 w 192"/>
              <a:gd name="T65" fmla="*/ 2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 h="192">
                <a:moveTo>
                  <a:pt x="189" y="0"/>
                </a:moveTo>
                <a:cubicBezTo>
                  <a:pt x="3" y="0"/>
                  <a:pt x="3" y="0"/>
                  <a:pt x="3" y="0"/>
                </a:cubicBezTo>
                <a:cubicBezTo>
                  <a:pt x="1" y="0"/>
                  <a:pt x="0" y="1"/>
                  <a:pt x="0" y="3"/>
                </a:cubicBezTo>
                <a:cubicBezTo>
                  <a:pt x="0" y="158"/>
                  <a:pt x="0" y="158"/>
                  <a:pt x="0" y="158"/>
                </a:cubicBezTo>
                <a:cubicBezTo>
                  <a:pt x="0" y="159"/>
                  <a:pt x="1" y="161"/>
                  <a:pt x="3" y="161"/>
                </a:cubicBezTo>
                <a:cubicBezTo>
                  <a:pt x="39" y="161"/>
                  <a:pt x="39" y="161"/>
                  <a:pt x="39" y="161"/>
                </a:cubicBezTo>
                <a:cubicBezTo>
                  <a:pt x="39" y="185"/>
                  <a:pt x="39" y="185"/>
                  <a:pt x="39" y="185"/>
                </a:cubicBezTo>
                <a:cubicBezTo>
                  <a:pt x="39" y="189"/>
                  <a:pt x="42" y="192"/>
                  <a:pt x="45" y="192"/>
                </a:cubicBezTo>
                <a:cubicBezTo>
                  <a:pt x="146" y="192"/>
                  <a:pt x="146" y="192"/>
                  <a:pt x="146" y="192"/>
                </a:cubicBezTo>
                <a:cubicBezTo>
                  <a:pt x="150" y="192"/>
                  <a:pt x="153" y="189"/>
                  <a:pt x="153" y="185"/>
                </a:cubicBezTo>
                <a:cubicBezTo>
                  <a:pt x="153" y="161"/>
                  <a:pt x="153" y="161"/>
                  <a:pt x="153" y="161"/>
                </a:cubicBezTo>
                <a:cubicBezTo>
                  <a:pt x="189" y="161"/>
                  <a:pt x="189" y="161"/>
                  <a:pt x="189" y="161"/>
                </a:cubicBezTo>
                <a:cubicBezTo>
                  <a:pt x="190" y="161"/>
                  <a:pt x="192" y="159"/>
                  <a:pt x="192" y="158"/>
                </a:cubicBezTo>
                <a:cubicBezTo>
                  <a:pt x="192" y="3"/>
                  <a:pt x="192" y="3"/>
                  <a:pt x="192" y="3"/>
                </a:cubicBezTo>
                <a:cubicBezTo>
                  <a:pt x="192" y="1"/>
                  <a:pt x="190" y="0"/>
                  <a:pt x="189" y="0"/>
                </a:cubicBezTo>
                <a:close/>
                <a:moveTo>
                  <a:pt x="147" y="185"/>
                </a:moveTo>
                <a:cubicBezTo>
                  <a:pt x="147" y="186"/>
                  <a:pt x="147" y="186"/>
                  <a:pt x="146" y="186"/>
                </a:cubicBezTo>
                <a:cubicBezTo>
                  <a:pt x="45" y="186"/>
                  <a:pt x="45" y="186"/>
                  <a:pt x="45" y="186"/>
                </a:cubicBezTo>
                <a:cubicBezTo>
                  <a:pt x="45" y="186"/>
                  <a:pt x="44" y="186"/>
                  <a:pt x="44" y="185"/>
                </a:cubicBezTo>
                <a:cubicBezTo>
                  <a:pt x="44" y="115"/>
                  <a:pt x="44" y="115"/>
                  <a:pt x="44" y="115"/>
                </a:cubicBezTo>
                <a:cubicBezTo>
                  <a:pt x="44" y="115"/>
                  <a:pt x="45" y="114"/>
                  <a:pt x="45" y="114"/>
                </a:cubicBezTo>
                <a:cubicBezTo>
                  <a:pt x="146" y="114"/>
                  <a:pt x="146" y="114"/>
                  <a:pt x="146" y="114"/>
                </a:cubicBezTo>
                <a:cubicBezTo>
                  <a:pt x="147" y="114"/>
                  <a:pt x="147" y="115"/>
                  <a:pt x="147" y="115"/>
                </a:cubicBezTo>
                <a:lnTo>
                  <a:pt x="147" y="185"/>
                </a:lnTo>
                <a:close/>
                <a:moveTo>
                  <a:pt x="107" y="74"/>
                </a:moveTo>
                <a:cubicBezTo>
                  <a:pt x="84" y="74"/>
                  <a:pt x="84" y="74"/>
                  <a:pt x="84" y="74"/>
                </a:cubicBezTo>
                <a:cubicBezTo>
                  <a:pt x="78" y="74"/>
                  <a:pt x="73" y="78"/>
                  <a:pt x="73" y="84"/>
                </a:cubicBezTo>
                <a:cubicBezTo>
                  <a:pt x="73" y="108"/>
                  <a:pt x="73" y="108"/>
                  <a:pt x="73" y="108"/>
                </a:cubicBezTo>
                <a:cubicBezTo>
                  <a:pt x="60" y="108"/>
                  <a:pt x="60" y="108"/>
                  <a:pt x="60" y="108"/>
                </a:cubicBezTo>
                <a:cubicBezTo>
                  <a:pt x="60" y="80"/>
                  <a:pt x="60" y="80"/>
                  <a:pt x="60" y="80"/>
                </a:cubicBezTo>
                <a:cubicBezTo>
                  <a:pt x="60" y="69"/>
                  <a:pt x="69" y="60"/>
                  <a:pt x="80" y="60"/>
                </a:cubicBezTo>
                <a:cubicBezTo>
                  <a:pt x="111" y="60"/>
                  <a:pt x="111" y="60"/>
                  <a:pt x="111" y="60"/>
                </a:cubicBezTo>
                <a:cubicBezTo>
                  <a:pt x="122" y="60"/>
                  <a:pt x="132" y="69"/>
                  <a:pt x="132" y="80"/>
                </a:cubicBezTo>
                <a:cubicBezTo>
                  <a:pt x="132" y="108"/>
                  <a:pt x="132" y="108"/>
                  <a:pt x="132" y="108"/>
                </a:cubicBezTo>
                <a:cubicBezTo>
                  <a:pt x="118" y="108"/>
                  <a:pt x="118" y="108"/>
                  <a:pt x="118" y="108"/>
                </a:cubicBezTo>
                <a:cubicBezTo>
                  <a:pt x="118" y="84"/>
                  <a:pt x="118" y="84"/>
                  <a:pt x="118" y="84"/>
                </a:cubicBezTo>
                <a:cubicBezTo>
                  <a:pt x="118" y="78"/>
                  <a:pt x="113" y="74"/>
                  <a:pt x="107" y="74"/>
                </a:cubicBezTo>
                <a:close/>
                <a:moveTo>
                  <a:pt x="112" y="84"/>
                </a:moveTo>
                <a:cubicBezTo>
                  <a:pt x="112" y="108"/>
                  <a:pt x="112" y="108"/>
                  <a:pt x="112" y="108"/>
                </a:cubicBezTo>
                <a:cubicBezTo>
                  <a:pt x="79" y="108"/>
                  <a:pt x="79" y="108"/>
                  <a:pt x="79" y="108"/>
                </a:cubicBezTo>
                <a:cubicBezTo>
                  <a:pt x="79" y="84"/>
                  <a:pt x="79" y="84"/>
                  <a:pt x="79" y="84"/>
                </a:cubicBezTo>
                <a:cubicBezTo>
                  <a:pt x="79" y="82"/>
                  <a:pt x="81" y="79"/>
                  <a:pt x="84" y="79"/>
                </a:cubicBezTo>
                <a:cubicBezTo>
                  <a:pt x="107" y="79"/>
                  <a:pt x="107" y="79"/>
                  <a:pt x="107" y="79"/>
                </a:cubicBezTo>
                <a:cubicBezTo>
                  <a:pt x="110" y="79"/>
                  <a:pt x="112" y="82"/>
                  <a:pt x="112" y="84"/>
                </a:cubicBezTo>
                <a:close/>
                <a:moveTo>
                  <a:pt x="186" y="155"/>
                </a:moveTo>
                <a:cubicBezTo>
                  <a:pt x="153" y="155"/>
                  <a:pt x="153" y="155"/>
                  <a:pt x="153" y="155"/>
                </a:cubicBezTo>
                <a:cubicBezTo>
                  <a:pt x="153" y="115"/>
                  <a:pt x="153" y="115"/>
                  <a:pt x="153" y="115"/>
                </a:cubicBezTo>
                <a:cubicBezTo>
                  <a:pt x="153" y="111"/>
                  <a:pt x="150" y="108"/>
                  <a:pt x="146" y="108"/>
                </a:cubicBezTo>
                <a:cubicBezTo>
                  <a:pt x="137" y="108"/>
                  <a:pt x="137" y="108"/>
                  <a:pt x="137" y="108"/>
                </a:cubicBezTo>
                <a:cubicBezTo>
                  <a:pt x="137" y="80"/>
                  <a:pt x="137" y="80"/>
                  <a:pt x="137" y="80"/>
                </a:cubicBezTo>
                <a:cubicBezTo>
                  <a:pt x="137" y="66"/>
                  <a:pt x="126" y="54"/>
                  <a:pt x="111" y="54"/>
                </a:cubicBezTo>
                <a:cubicBezTo>
                  <a:pt x="80" y="54"/>
                  <a:pt x="80" y="54"/>
                  <a:pt x="80" y="54"/>
                </a:cubicBezTo>
                <a:cubicBezTo>
                  <a:pt x="66" y="54"/>
                  <a:pt x="54" y="66"/>
                  <a:pt x="54" y="80"/>
                </a:cubicBezTo>
                <a:cubicBezTo>
                  <a:pt x="54" y="108"/>
                  <a:pt x="54" y="108"/>
                  <a:pt x="54" y="108"/>
                </a:cubicBezTo>
                <a:cubicBezTo>
                  <a:pt x="45" y="108"/>
                  <a:pt x="45" y="108"/>
                  <a:pt x="45" y="108"/>
                </a:cubicBezTo>
                <a:cubicBezTo>
                  <a:pt x="42" y="108"/>
                  <a:pt x="39" y="111"/>
                  <a:pt x="39" y="115"/>
                </a:cubicBezTo>
                <a:cubicBezTo>
                  <a:pt x="39" y="155"/>
                  <a:pt x="39" y="155"/>
                  <a:pt x="39" y="155"/>
                </a:cubicBezTo>
                <a:cubicBezTo>
                  <a:pt x="6" y="155"/>
                  <a:pt x="6" y="155"/>
                  <a:pt x="6" y="155"/>
                </a:cubicBezTo>
                <a:cubicBezTo>
                  <a:pt x="6" y="33"/>
                  <a:pt x="6" y="33"/>
                  <a:pt x="6" y="33"/>
                </a:cubicBezTo>
                <a:cubicBezTo>
                  <a:pt x="186" y="33"/>
                  <a:pt x="186" y="33"/>
                  <a:pt x="186" y="33"/>
                </a:cubicBezTo>
                <a:lnTo>
                  <a:pt x="186" y="155"/>
                </a:lnTo>
                <a:close/>
                <a:moveTo>
                  <a:pt x="186" y="27"/>
                </a:moveTo>
                <a:cubicBezTo>
                  <a:pt x="6" y="27"/>
                  <a:pt x="6" y="27"/>
                  <a:pt x="6" y="27"/>
                </a:cubicBezTo>
                <a:cubicBezTo>
                  <a:pt x="6" y="6"/>
                  <a:pt x="6" y="6"/>
                  <a:pt x="6" y="6"/>
                </a:cubicBezTo>
                <a:cubicBezTo>
                  <a:pt x="186" y="6"/>
                  <a:pt x="186" y="6"/>
                  <a:pt x="186" y="6"/>
                </a:cubicBezTo>
                <a:lnTo>
                  <a:pt x="186" y="27"/>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1" name="Rectangle 40"/>
          <p:cNvSpPr/>
          <p:nvPr/>
        </p:nvSpPr>
        <p:spPr>
          <a:xfrm>
            <a:off x="4238263" y="1370353"/>
            <a:ext cx="2286000" cy="2286000"/>
          </a:xfrm>
          <a:prstGeom prst="rect">
            <a:avLst/>
          </a:prstGeom>
          <a:solidFill>
            <a:schemeClr val="bg2"/>
          </a:solidFill>
          <a:ln>
            <a:solidFill>
              <a:srgbClr val="55146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rgbClr val="4C3048"/>
                </a:solidFill>
              </a:rPr>
              <a:t>Accelerated</a:t>
            </a:r>
            <a:r>
              <a:rPr lang="en-US" sz="2800" dirty="0" smtClean="0">
                <a:solidFill>
                  <a:srgbClr val="4C3048"/>
                </a:solidFill>
              </a:rPr>
              <a:t> PIV interest bonus </a:t>
            </a:r>
          </a:p>
        </p:txBody>
      </p:sp>
      <p:sp>
        <p:nvSpPr>
          <p:cNvPr id="42" name="Rectangle 41"/>
          <p:cNvSpPr/>
          <p:nvPr/>
        </p:nvSpPr>
        <p:spPr>
          <a:xfrm>
            <a:off x="633243" y="1370353"/>
            <a:ext cx="2286000" cy="2286000"/>
          </a:xfrm>
          <a:prstGeom prst="rect">
            <a:avLst/>
          </a:prstGeom>
          <a:solidFill>
            <a:schemeClr val="bg2"/>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accent1"/>
                </a:solidFill>
              </a:rPr>
              <a:t>Balanced</a:t>
            </a:r>
          </a:p>
          <a:p>
            <a:pPr algn="ctr"/>
            <a:r>
              <a:rPr lang="en-US" sz="2800" dirty="0" smtClean="0">
                <a:solidFill>
                  <a:srgbClr val="4C3048"/>
                </a:solidFill>
              </a:rPr>
              <a:t>PIV interest bonus </a:t>
            </a:r>
          </a:p>
        </p:txBody>
      </p:sp>
      <p:sp>
        <p:nvSpPr>
          <p:cNvPr id="46" name="TextBox 45"/>
          <p:cNvSpPr txBox="1"/>
          <p:nvPr/>
        </p:nvSpPr>
        <p:spPr>
          <a:xfrm>
            <a:off x="3275155" y="3606270"/>
            <a:ext cx="921712" cy="494507"/>
          </a:xfrm>
          <a:prstGeom prst="rect">
            <a:avLst/>
          </a:prstGeom>
          <a:noFill/>
        </p:spPr>
        <p:txBody>
          <a:bodyPr wrap="square" rtlCol="0">
            <a:noAutofit/>
          </a:bodyPr>
          <a:lstStyle/>
          <a:p>
            <a:pPr>
              <a:lnSpc>
                <a:spcPct val="90000"/>
              </a:lnSpc>
            </a:pPr>
            <a:r>
              <a:rPr lang="en-US" dirty="0" smtClean="0"/>
              <a:t>OR</a:t>
            </a:r>
            <a:endParaRPr lang="en-US" dirty="0" smtClean="0">
              <a:solidFill>
                <a:schemeClr val="tx1"/>
              </a:solidFill>
            </a:endParaRPr>
          </a:p>
        </p:txBody>
      </p:sp>
      <p:grpSp>
        <p:nvGrpSpPr>
          <p:cNvPr id="8" name="Group 7"/>
          <p:cNvGrpSpPr/>
          <p:nvPr/>
        </p:nvGrpSpPr>
        <p:grpSpPr>
          <a:xfrm>
            <a:off x="4241991" y="3969790"/>
            <a:ext cx="2286000" cy="2286000"/>
            <a:chOff x="4244530" y="4005070"/>
            <a:chExt cx="2286000" cy="2286000"/>
          </a:xfrm>
        </p:grpSpPr>
        <p:sp>
          <p:nvSpPr>
            <p:cNvPr id="44" name="Rectangle 43"/>
            <p:cNvSpPr/>
            <p:nvPr/>
          </p:nvSpPr>
          <p:spPr>
            <a:xfrm>
              <a:off x="4244530" y="4005070"/>
              <a:ext cx="2286000" cy="2286000"/>
            </a:xfrm>
            <a:prstGeom prst="rect">
              <a:avLst/>
            </a:prstGeom>
            <a:solidFill>
              <a:schemeClr val="bg2"/>
            </a:solidFill>
            <a:ln>
              <a:solidFill>
                <a:srgbClr val="55146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rgbClr val="4C3048"/>
                </a:solidFill>
              </a:endParaRPr>
            </a:p>
          </p:txBody>
        </p:sp>
        <p:grpSp>
          <p:nvGrpSpPr>
            <p:cNvPr id="43" name="Group 42"/>
            <p:cNvGrpSpPr/>
            <p:nvPr/>
          </p:nvGrpSpPr>
          <p:grpSpPr>
            <a:xfrm>
              <a:off x="4562577" y="4213171"/>
              <a:ext cx="1707195" cy="1920979"/>
              <a:chOff x="2347159" y="3712110"/>
              <a:chExt cx="1707195" cy="1920979"/>
            </a:xfrm>
          </p:grpSpPr>
          <p:sp>
            <p:nvSpPr>
              <p:cNvPr id="55" name="Rectangle 54"/>
              <p:cNvSpPr/>
              <p:nvPr/>
            </p:nvSpPr>
            <p:spPr>
              <a:xfrm>
                <a:off x="2351222" y="4261489"/>
                <a:ext cx="548640" cy="1371600"/>
              </a:xfrm>
              <a:prstGeom prst="rect">
                <a:avLst/>
              </a:prstGeom>
              <a:solidFill>
                <a:srgbClr val="5514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Calibri"/>
                    <a:ea typeface="+mn-ea"/>
                    <a:cs typeface="+mn-cs"/>
                  </a:rPr>
                  <a:t>250%</a:t>
                </a:r>
              </a:p>
            </p:txBody>
          </p:sp>
          <p:sp>
            <p:nvSpPr>
              <p:cNvPr id="56" name="Rectangle 55"/>
              <p:cNvSpPr>
                <a:spLocks/>
              </p:cNvSpPr>
              <p:nvPr/>
            </p:nvSpPr>
            <p:spPr>
              <a:xfrm>
                <a:off x="3297923" y="5158526"/>
                <a:ext cx="54864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bg2"/>
                    </a:solidFill>
                    <a:effectLst/>
                    <a:uLnTx/>
                    <a:uFillTx/>
                    <a:latin typeface="Calibri"/>
                    <a:ea typeface="+mn-ea"/>
                    <a:cs typeface="+mn-cs"/>
                  </a:rPr>
                  <a:t>50%</a:t>
                </a:r>
              </a:p>
            </p:txBody>
          </p:sp>
          <p:sp>
            <p:nvSpPr>
              <p:cNvPr id="57" name="TextBox 56"/>
              <p:cNvSpPr txBox="1"/>
              <p:nvPr/>
            </p:nvSpPr>
            <p:spPr>
              <a:xfrm>
                <a:off x="2347159" y="3712110"/>
                <a:ext cx="950346" cy="371018"/>
              </a:xfrm>
              <a:prstGeom prst="rect">
                <a:avLst/>
              </a:prstGeom>
              <a:noFill/>
            </p:spPr>
            <p:txBody>
              <a:bodyPr wrap="square" lIns="0" tIns="0" rIns="0" bIns="0" rtlCol="0" anchor="ctr">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C3048"/>
                    </a:solidFill>
                    <a:effectLst/>
                    <a:uLnTx/>
                    <a:uFillTx/>
                    <a:latin typeface="Calibri"/>
                    <a:ea typeface="+mn-ea"/>
                    <a:cs typeface="+mn-cs"/>
                  </a:rPr>
                  <a:t>PIV Interest </a:t>
                </a:r>
                <a:br>
                  <a:rPr kumimoji="0" lang="en-US" sz="1600" b="1" i="0" u="none" strike="noStrike" kern="1200" cap="none" spc="0" normalizeH="0" baseline="0" noProof="0" dirty="0" smtClean="0">
                    <a:ln>
                      <a:noFill/>
                    </a:ln>
                    <a:solidFill>
                      <a:srgbClr val="4C3048"/>
                    </a:solidFill>
                    <a:effectLst/>
                    <a:uLnTx/>
                    <a:uFillTx/>
                    <a:latin typeface="Calibri"/>
                    <a:ea typeface="+mn-ea"/>
                    <a:cs typeface="+mn-cs"/>
                  </a:rPr>
                </a:br>
                <a:r>
                  <a:rPr kumimoji="0" lang="en-US" sz="1600" b="1" i="0" u="none" strike="noStrike" kern="1200" cap="none" spc="0" normalizeH="0" baseline="0" noProof="0" dirty="0" smtClean="0">
                    <a:ln>
                      <a:noFill/>
                    </a:ln>
                    <a:solidFill>
                      <a:srgbClr val="4C3048"/>
                    </a:solidFill>
                    <a:effectLst/>
                    <a:uLnTx/>
                    <a:uFillTx/>
                    <a:latin typeface="Calibri"/>
                    <a:ea typeface="+mn-ea"/>
                    <a:cs typeface="+mn-cs"/>
                  </a:rPr>
                  <a:t>Bonus</a:t>
                </a:r>
              </a:p>
            </p:txBody>
          </p:sp>
          <p:sp>
            <p:nvSpPr>
              <p:cNvPr id="58" name="TextBox 57"/>
              <p:cNvSpPr txBox="1"/>
              <p:nvPr/>
            </p:nvSpPr>
            <p:spPr>
              <a:xfrm>
                <a:off x="3297504" y="4576215"/>
                <a:ext cx="756850" cy="367604"/>
              </a:xfrm>
              <a:prstGeom prst="rect">
                <a:avLst/>
              </a:prstGeom>
              <a:noFill/>
            </p:spPr>
            <p:txBody>
              <a:bodyPr wrap="square" lIns="0" tIns="0" rIns="0" bIns="0" rtlCol="0" anchor="ctr">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C3048"/>
                    </a:solidFill>
                    <a:effectLst/>
                    <a:uLnTx/>
                    <a:uFillTx/>
                    <a:latin typeface="Calibri"/>
                    <a:ea typeface="+mn-ea"/>
                    <a:cs typeface="+mn-cs"/>
                  </a:rPr>
                  <a:t>AV Interest Factor</a:t>
                </a:r>
              </a:p>
            </p:txBody>
          </p:sp>
        </p:grpSp>
      </p:grpSp>
      <p:grpSp>
        <p:nvGrpSpPr>
          <p:cNvPr id="33" name="Group 32"/>
          <p:cNvGrpSpPr/>
          <p:nvPr/>
        </p:nvGrpSpPr>
        <p:grpSpPr>
          <a:xfrm>
            <a:off x="640027" y="3969790"/>
            <a:ext cx="2286000" cy="2286000"/>
            <a:chOff x="628878" y="4462338"/>
            <a:chExt cx="2286000" cy="2286000"/>
          </a:xfrm>
        </p:grpSpPr>
        <p:sp>
          <p:nvSpPr>
            <p:cNvPr id="45" name="Rectangle 44"/>
            <p:cNvSpPr/>
            <p:nvPr/>
          </p:nvSpPr>
          <p:spPr>
            <a:xfrm>
              <a:off x="628878" y="4462338"/>
              <a:ext cx="2286000" cy="2286000"/>
            </a:xfrm>
            <a:prstGeom prst="rect">
              <a:avLst/>
            </a:prstGeom>
            <a:solidFill>
              <a:schemeClr val="bg2"/>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rgbClr val="4C3048"/>
                </a:solidFill>
              </a:endParaRPr>
            </a:p>
          </p:txBody>
        </p:sp>
        <p:grpSp>
          <p:nvGrpSpPr>
            <p:cNvPr id="32" name="Group 31"/>
            <p:cNvGrpSpPr/>
            <p:nvPr/>
          </p:nvGrpSpPr>
          <p:grpSpPr>
            <a:xfrm>
              <a:off x="881598" y="4958474"/>
              <a:ext cx="1785817" cy="1636774"/>
              <a:chOff x="1847016" y="3771720"/>
              <a:chExt cx="1785817" cy="1636774"/>
            </a:xfrm>
          </p:grpSpPr>
          <p:sp>
            <p:nvSpPr>
              <p:cNvPr id="49" name="Rectangle 48"/>
              <p:cNvSpPr/>
              <p:nvPr/>
            </p:nvSpPr>
            <p:spPr>
              <a:xfrm>
                <a:off x="1860871" y="4347790"/>
                <a:ext cx="548640" cy="1060704"/>
              </a:xfrm>
              <a:prstGeom prst="rect">
                <a:avLst/>
              </a:prstGeom>
              <a:solidFill>
                <a:srgbClr val="5514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Calibri"/>
                    <a:ea typeface="+mn-ea"/>
                    <a:cs typeface="+mn-cs"/>
                  </a:rPr>
                  <a:t>150%</a:t>
                </a:r>
              </a:p>
            </p:txBody>
          </p:sp>
          <p:sp>
            <p:nvSpPr>
              <p:cNvPr id="50" name="Rectangle 49"/>
              <p:cNvSpPr>
                <a:spLocks/>
              </p:cNvSpPr>
              <p:nvPr/>
            </p:nvSpPr>
            <p:spPr>
              <a:xfrm>
                <a:off x="2920495" y="4483764"/>
                <a:ext cx="54864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1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bg2"/>
                    </a:solidFill>
                    <a:effectLst/>
                    <a:uLnTx/>
                    <a:uFillTx/>
                    <a:latin typeface="Calibri"/>
                    <a:ea typeface="+mn-ea"/>
                    <a:cs typeface="+mn-cs"/>
                  </a:rPr>
                  <a:t>100%</a:t>
                </a:r>
              </a:p>
            </p:txBody>
          </p:sp>
          <p:sp>
            <p:nvSpPr>
              <p:cNvPr id="51" name="TextBox 50"/>
              <p:cNvSpPr txBox="1"/>
              <p:nvPr/>
            </p:nvSpPr>
            <p:spPr>
              <a:xfrm>
                <a:off x="1847016" y="3771720"/>
                <a:ext cx="719859" cy="371018"/>
              </a:xfrm>
              <a:prstGeom prst="rect">
                <a:avLst/>
              </a:prstGeom>
              <a:noFill/>
            </p:spPr>
            <p:txBody>
              <a:bodyPr wrap="square" lIns="0" tIns="0" rIns="0" bIns="0" rtlCol="0" anchor="ctr">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C3048"/>
                    </a:solidFill>
                    <a:effectLst/>
                    <a:uLnTx/>
                    <a:uFillTx/>
                    <a:latin typeface="Calibri"/>
                    <a:ea typeface="+mn-ea"/>
                    <a:cs typeface="+mn-cs"/>
                  </a:rPr>
                  <a:t>PIV Interest </a:t>
                </a:r>
                <a:br>
                  <a:rPr kumimoji="0" lang="en-US" sz="1600" b="1" i="0" u="none" strike="noStrike" kern="1200" cap="none" spc="0" normalizeH="0" baseline="0" noProof="0" dirty="0" smtClean="0">
                    <a:ln>
                      <a:noFill/>
                    </a:ln>
                    <a:solidFill>
                      <a:srgbClr val="4C3048"/>
                    </a:solidFill>
                    <a:effectLst/>
                    <a:uLnTx/>
                    <a:uFillTx/>
                    <a:latin typeface="Calibri"/>
                    <a:ea typeface="+mn-ea"/>
                    <a:cs typeface="+mn-cs"/>
                  </a:rPr>
                </a:br>
                <a:r>
                  <a:rPr kumimoji="0" lang="en-US" sz="1600" b="1" i="0" u="none" strike="noStrike" kern="1200" cap="none" spc="0" normalizeH="0" baseline="0" noProof="0" dirty="0" smtClean="0">
                    <a:ln>
                      <a:noFill/>
                    </a:ln>
                    <a:solidFill>
                      <a:srgbClr val="4C3048"/>
                    </a:solidFill>
                    <a:effectLst/>
                    <a:uLnTx/>
                    <a:uFillTx/>
                    <a:latin typeface="Calibri"/>
                    <a:ea typeface="+mn-ea"/>
                    <a:cs typeface="+mn-cs"/>
                  </a:rPr>
                  <a:t>Bonus</a:t>
                </a:r>
              </a:p>
            </p:txBody>
          </p:sp>
          <p:sp>
            <p:nvSpPr>
              <p:cNvPr id="52" name="TextBox 51"/>
              <p:cNvSpPr txBox="1"/>
              <p:nvPr/>
            </p:nvSpPr>
            <p:spPr>
              <a:xfrm>
                <a:off x="2912974" y="3919165"/>
                <a:ext cx="719859" cy="371018"/>
              </a:xfrm>
              <a:prstGeom prst="rect">
                <a:avLst/>
              </a:prstGeom>
              <a:noFill/>
            </p:spPr>
            <p:txBody>
              <a:bodyPr wrap="square" lIns="0" tIns="0" rIns="0" bIns="0" rtlCol="0" anchor="ctr">
                <a:noAutofit/>
              </a:bodyPr>
              <a:lstStyle/>
              <a:p>
                <a:pPr marL="0" marR="0" lvl="0" indent="0" algn="l" defTabSz="108816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C3048"/>
                    </a:solidFill>
                    <a:effectLst/>
                    <a:uLnTx/>
                    <a:uFillTx/>
                    <a:latin typeface="Calibri"/>
                    <a:ea typeface="+mn-ea"/>
                    <a:cs typeface="+mn-cs"/>
                  </a:rPr>
                  <a:t>AV Interest Factor</a:t>
                </a:r>
              </a:p>
            </p:txBody>
          </p:sp>
        </p:grpSp>
      </p:grpSp>
      <p:sp>
        <p:nvSpPr>
          <p:cNvPr id="53" name="TextBox 52"/>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spTree>
    <p:custDataLst>
      <p:tags r:id="rId1"/>
    </p:custDataLst>
    <p:extLst>
      <p:ext uri="{BB962C8B-B14F-4D97-AF65-F5344CB8AC3E}">
        <p14:creationId xmlns:p14="http://schemas.microsoft.com/office/powerpoint/2010/main" val="418557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par>
                                <p:cTn id="33" presetID="22" presetClass="entr" presetSubtype="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up)">
                                      <p:cBhvr>
                                        <p:cTn id="40" dur="500"/>
                                        <p:tgtEl>
                                          <p:spTgt spid="40"/>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p:bldP spid="40" grpId="0" animBg="1"/>
      <p:bldP spid="41"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FC5CDF-15F9-4054-9F50-C9080AAD3281}" type="slidenum">
              <a:rPr lang="en-US" smtClean="0"/>
              <a:pPr/>
              <a:t>9</a:t>
            </a:fld>
            <a:endParaRPr lang="en-US" dirty="0"/>
          </a:p>
        </p:txBody>
      </p:sp>
      <p:sp>
        <p:nvSpPr>
          <p:cNvPr id="47" name="Text Placeholder 46"/>
          <p:cNvSpPr>
            <a:spLocks noGrp="1"/>
          </p:cNvSpPr>
          <p:nvPr>
            <p:ph type="body" sz="quarter" idx="12"/>
          </p:nvPr>
        </p:nvSpPr>
        <p:spPr>
          <a:noFill/>
        </p:spPr>
        <p:txBody>
          <a:bodyPr>
            <a:normAutofit fontScale="77500" lnSpcReduction="20000"/>
          </a:bodyPr>
          <a:lstStyle/>
          <a:p>
            <a:r>
              <a:rPr lang="en-US" sz="4000" dirty="0">
                <a:solidFill>
                  <a:srgbClr val="4C3048"/>
                </a:solidFill>
              </a:rPr>
              <a:t>Balanced vs. </a:t>
            </a:r>
            <a:r>
              <a:rPr lang="en-US" sz="4000" dirty="0" smtClean="0">
                <a:solidFill>
                  <a:srgbClr val="4C3048"/>
                </a:solidFill>
              </a:rPr>
              <a:t>Accelerated interest credit hypothetical example</a:t>
            </a:r>
            <a:endParaRPr lang="en-US" sz="4000" dirty="0">
              <a:solidFill>
                <a:srgbClr val="4C3048"/>
              </a:solidFill>
            </a:endParaRPr>
          </a:p>
        </p:txBody>
      </p:sp>
      <p:sp>
        <p:nvSpPr>
          <p:cNvPr id="3" name="TextBox 2"/>
          <p:cNvSpPr txBox="1"/>
          <p:nvPr/>
        </p:nvSpPr>
        <p:spPr>
          <a:xfrm>
            <a:off x="497851" y="1412755"/>
            <a:ext cx="4494755" cy="518463"/>
          </a:xfrm>
          <a:prstGeom prst="rect">
            <a:avLst/>
          </a:prstGeom>
          <a:solidFill>
            <a:schemeClr val="accent1"/>
          </a:solidFill>
        </p:spPr>
        <p:txBody>
          <a:bodyPr wrap="square" rtlCol="0" anchor="ctr">
            <a:noAutofit/>
          </a:bodyPr>
          <a:lstStyle/>
          <a:p>
            <a:pPr algn="ctr">
              <a:lnSpc>
                <a:spcPct val="90000"/>
              </a:lnSpc>
            </a:pPr>
            <a:r>
              <a:rPr lang="en-US" dirty="0" smtClean="0">
                <a:solidFill>
                  <a:schemeClr val="bg2"/>
                </a:solidFill>
              </a:rPr>
              <a:t>Balanced </a:t>
            </a:r>
          </a:p>
        </p:txBody>
      </p:sp>
      <p:sp>
        <p:nvSpPr>
          <p:cNvPr id="4" name="TextBox 3"/>
          <p:cNvSpPr txBox="1"/>
          <p:nvPr/>
        </p:nvSpPr>
        <p:spPr>
          <a:xfrm>
            <a:off x="6605965" y="1412755"/>
            <a:ext cx="4476619" cy="518463"/>
          </a:xfrm>
          <a:prstGeom prst="rect">
            <a:avLst/>
          </a:prstGeom>
          <a:solidFill>
            <a:srgbClr val="551461"/>
          </a:solidFill>
        </p:spPr>
        <p:txBody>
          <a:bodyPr wrap="square" rtlCol="0" anchor="ctr">
            <a:noAutofit/>
          </a:bodyPr>
          <a:lstStyle/>
          <a:p>
            <a:pPr algn="ctr">
              <a:lnSpc>
                <a:spcPct val="90000"/>
              </a:lnSpc>
            </a:pPr>
            <a:r>
              <a:rPr lang="en-US" dirty="0" smtClean="0">
                <a:solidFill>
                  <a:schemeClr val="bg2"/>
                </a:solidFill>
              </a:rPr>
              <a:t>Accelerated </a:t>
            </a:r>
          </a:p>
        </p:txBody>
      </p:sp>
      <p:sp>
        <p:nvSpPr>
          <p:cNvPr id="11" name="TextBox 10"/>
          <p:cNvSpPr txBox="1"/>
          <p:nvPr/>
        </p:nvSpPr>
        <p:spPr>
          <a:xfrm>
            <a:off x="1796719" y="2211544"/>
            <a:ext cx="1575351" cy="518463"/>
          </a:xfrm>
          <a:prstGeom prst="rect">
            <a:avLst/>
          </a:prstGeom>
          <a:noFill/>
        </p:spPr>
        <p:txBody>
          <a:bodyPr wrap="square" rtlCol="0">
            <a:noAutofit/>
          </a:bodyPr>
          <a:lstStyle/>
          <a:p>
            <a:pPr algn="ctr">
              <a:lnSpc>
                <a:spcPct val="90000"/>
              </a:lnSpc>
            </a:pPr>
            <a:r>
              <a:rPr lang="en-US" sz="1800" dirty="0" smtClean="0">
                <a:solidFill>
                  <a:schemeClr val="accent1"/>
                </a:solidFill>
              </a:rPr>
              <a:t>Accumulation Value</a:t>
            </a:r>
          </a:p>
        </p:txBody>
      </p:sp>
      <p:sp>
        <p:nvSpPr>
          <p:cNvPr id="13" name="TextBox 12"/>
          <p:cNvSpPr txBox="1"/>
          <p:nvPr/>
        </p:nvSpPr>
        <p:spPr>
          <a:xfrm>
            <a:off x="3384766" y="2206933"/>
            <a:ext cx="1575351" cy="518463"/>
          </a:xfrm>
          <a:prstGeom prst="rect">
            <a:avLst/>
          </a:prstGeom>
          <a:noFill/>
        </p:spPr>
        <p:txBody>
          <a:bodyPr wrap="square" rtlCol="0">
            <a:noAutofit/>
          </a:bodyPr>
          <a:lstStyle/>
          <a:p>
            <a:pPr algn="ctr">
              <a:lnSpc>
                <a:spcPct val="90000"/>
              </a:lnSpc>
            </a:pPr>
            <a:r>
              <a:rPr lang="en-US" sz="1800" dirty="0" smtClean="0">
                <a:solidFill>
                  <a:schemeClr val="accent1"/>
                </a:solidFill>
              </a:rPr>
              <a:t>Protected Income Value</a:t>
            </a:r>
          </a:p>
        </p:txBody>
      </p:sp>
      <p:sp>
        <p:nvSpPr>
          <p:cNvPr id="16" name="TextBox 15"/>
          <p:cNvSpPr txBox="1"/>
          <p:nvPr/>
        </p:nvSpPr>
        <p:spPr>
          <a:xfrm>
            <a:off x="1887724" y="2880219"/>
            <a:ext cx="1383945" cy="359706"/>
          </a:xfrm>
          <a:prstGeom prst="rect">
            <a:avLst/>
          </a:prstGeom>
          <a:noFill/>
        </p:spPr>
        <p:txBody>
          <a:bodyPr wrap="square" rtlCol="0">
            <a:noAutofit/>
          </a:bodyPr>
          <a:lstStyle/>
          <a:p>
            <a:pPr algn="r">
              <a:lnSpc>
                <a:spcPct val="90000"/>
              </a:lnSpc>
            </a:pPr>
            <a:r>
              <a:rPr lang="en-US" dirty="0" smtClean="0">
                <a:solidFill>
                  <a:schemeClr val="accent1"/>
                </a:solidFill>
              </a:rPr>
              <a:t>$100,000	</a:t>
            </a:r>
          </a:p>
        </p:txBody>
      </p:sp>
      <p:sp>
        <p:nvSpPr>
          <p:cNvPr id="17" name="TextBox 16"/>
          <p:cNvSpPr txBox="1"/>
          <p:nvPr/>
        </p:nvSpPr>
        <p:spPr>
          <a:xfrm>
            <a:off x="3430260" y="2880219"/>
            <a:ext cx="1454405" cy="359706"/>
          </a:xfrm>
          <a:prstGeom prst="rect">
            <a:avLst/>
          </a:prstGeom>
          <a:noFill/>
        </p:spPr>
        <p:txBody>
          <a:bodyPr wrap="square" rtlCol="0">
            <a:noAutofit/>
          </a:bodyPr>
          <a:lstStyle/>
          <a:p>
            <a:pPr algn="r">
              <a:lnSpc>
                <a:spcPct val="90000"/>
              </a:lnSpc>
            </a:pPr>
            <a:r>
              <a:rPr lang="en-US" dirty="0" smtClean="0">
                <a:solidFill>
                  <a:schemeClr val="accent1"/>
                </a:solidFill>
              </a:rPr>
              <a:t>$132,000	</a:t>
            </a:r>
          </a:p>
        </p:txBody>
      </p:sp>
      <p:sp>
        <p:nvSpPr>
          <p:cNvPr id="20" name="TextBox 19"/>
          <p:cNvSpPr txBox="1"/>
          <p:nvPr/>
        </p:nvSpPr>
        <p:spPr>
          <a:xfrm>
            <a:off x="2392443" y="3445559"/>
            <a:ext cx="879226" cy="389707"/>
          </a:xfrm>
          <a:prstGeom prst="rect">
            <a:avLst/>
          </a:prstGeom>
          <a:noFill/>
        </p:spPr>
        <p:txBody>
          <a:bodyPr wrap="square" rtlCol="0">
            <a:noAutofit/>
          </a:bodyPr>
          <a:lstStyle/>
          <a:p>
            <a:pPr algn="r">
              <a:lnSpc>
                <a:spcPct val="90000"/>
              </a:lnSpc>
            </a:pPr>
            <a:r>
              <a:rPr lang="en-US" dirty="0" smtClean="0">
                <a:solidFill>
                  <a:schemeClr val="accent1"/>
                </a:solidFill>
              </a:rPr>
              <a:t>4%	</a:t>
            </a:r>
          </a:p>
        </p:txBody>
      </p:sp>
      <p:sp>
        <p:nvSpPr>
          <p:cNvPr id="21" name="TextBox 20"/>
          <p:cNvSpPr txBox="1"/>
          <p:nvPr/>
        </p:nvSpPr>
        <p:spPr>
          <a:xfrm>
            <a:off x="3755072" y="3450771"/>
            <a:ext cx="1129593" cy="362158"/>
          </a:xfrm>
          <a:prstGeom prst="rect">
            <a:avLst/>
          </a:prstGeom>
          <a:noFill/>
        </p:spPr>
        <p:txBody>
          <a:bodyPr wrap="square" rtlCol="0">
            <a:noAutofit/>
          </a:bodyPr>
          <a:lstStyle/>
          <a:p>
            <a:pPr algn="r">
              <a:lnSpc>
                <a:spcPct val="90000"/>
              </a:lnSpc>
            </a:pPr>
            <a:r>
              <a:rPr lang="en-US" dirty="0" smtClean="0">
                <a:solidFill>
                  <a:schemeClr val="accent1"/>
                </a:solidFill>
              </a:rPr>
              <a:t>4%	</a:t>
            </a:r>
          </a:p>
        </p:txBody>
      </p:sp>
      <p:sp>
        <p:nvSpPr>
          <p:cNvPr id="22" name="TextBox 21"/>
          <p:cNvSpPr txBox="1"/>
          <p:nvPr/>
        </p:nvSpPr>
        <p:spPr>
          <a:xfrm>
            <a:off x="8560069" y="3478857"/>
            <a:ext cx="865522" cy="345049"/>
          </a:xfrm>
          <a:prstGeom prst="rect">
            <a:avLst/>
          </a:prstGeom>
          <a:noFill/>
        </p:spPr>
        <p:txBody>
          <a:bodyPr wrap="square" rtlCol="0">
            <a:noAutofit/>
          </a:bodyPr>
          <a:lstStyle/>
          <a:p>
            <a:pPr algn="r">
              <a:lnSpc>
                <a:spcPct val="90000"/>
              </a:lnSpc>
            </a:pPr>
            <a:r>
              <a:rPr lang="en-US" dirty="0" smtClean="0">
                <a:solidFill>
                  <a:srgbClr val="551461"/>
                </a:solidFill>
              </a:rPr>
              <a:t>4%	</a:t>
            </a:r>
          </a:p>
        </p:txBody>
      </p:sp>
      <p:sp>
        <p:nvSpPr>
          <p:cNvPr id="23" name="TextBox 22"/>
          <p:cNvSpPr txBox="1"/>
          <p:nvPr/>
        </p:nvSpPr>
        <p:spPr>
          <a:xfrm>
            <a:off x="9854556" y="3464200"/>
            <a:ext cx="1141253" cy="359706"/>
          </a:xfrm>
          <a:prstGeom prst="rect">
            <a:avLst/>
          </a:prstGeom>
          <a:noFill/>
        </p:spPr>
        <p:txBody>
          <a:bodyPr wrap="square" rtlCol="0">
            <a:noAutofit/>
          </a:bodyPr>
          <a:lstStyle/>
          <a:p>
            <a:pPr algn="r">
              <a:lnSpc>
                <a:spcPct val="90000"/>
              </a:lnSpc>
            </a:pPr>
            <a:r>
              <a:rPr lang="en-US" dirty="0" smtClean="0">
                <a:solidFill>
                  <a:srgbClr val="551461"/>
                </a:solidFill>
              </a:rPr>
              <a:t>4%	</a:t>
            </a:r>
          </a:p>
        </p:txBody>
      </p:sp>
      <p:sp>
        <p:nvSpPr>
          <p:cNvPr id="25" name="TextBox 24"/>
          <p:cNvSpPr txBox="1"/>
          <p:nvPr/>
        </p:nvSpPr>
        <p:spPr>
          <a:xfrm>
            <a:off x="2355150" y="4714424"/>
            <a:ext cx="916519" cy="313783"/>
          </a:xfrm>
          <a:prstGeom prst="rect">
            <a:avLst/>
          </a:prstGeom>
          <a:noFill/>
        </p:spPr>
        <p:txBody>
          <a:bodyPr wrap="square" rtlCol="0">
            <a:noAutofit/>
          </a:bodyPr>
          <a:lstStyle/>
          <a:p>
            <a:pPr algn="r">
              <a:lnSpc>
                <a:spcPct val="90000"/>
              </a:lnSpc>
            </a:pPr>
            <a:r>
              <a:rPr lang="en-US" dirty="0" smtClean="0">
                <a:solidFill>
                  <a:schemeClr val="accent1"/>
                </a:solidFill>
              </a:rPr>
              <a:t>4%</a:t>
            </a:r>
          </a:p>
        </p:txBody>
      </p:sp>
      <p:sp>
        <p:nvSpPr>
          <p:cNvPr id="26" name="TextBox 25"/>
          <p:cNvSpPr txBox="1"/>
          <p:nvPr/>
        </p:nvSpPr>
        <p:spPr>
          <a:xfrm>
            <a:off x="3839604" y="4714424"/>
            <a:ext cx="1045061" cy="286320"/>
          </a:xfrm>
          <a:prstGeom prst="rect">
            <a:avLst/>
          </a:prstGeom>
          <a:noFill/>
        </p:spPr>
        <p:txBody>
          <a:bodyPr wrap="square" rtlCol="0">
            <a:noAutofit/>
          </a:bodyPr>
          <a:lstStyle/>
          <a:p>
            <a:pPr algn="r">
              <a:lnSpc>
                <a:spcPct val="90000"/>
              </a:lnSpc>
            </a:pPr>
            <a:r>
              <a:rPr lang="en-US" dirty="0" smtClean="0">
                <a:solidFill>
                  <a:schemeClr val="accent1"/>
                </a:solidFill>
              </a:rPr>
              <a:t>6%	</a:t>
            </a:r>
          </a:p>
        </p:txBody>
      </p:sp>
      <p:sp>
        <p:nvSpPr>
          <p:cNvPr id="27" name="TextBox 26"/>
          <p:cNvSpPr txBox="1"/>
          <p:nvPr/>
        </p:nvSpPr>
        <p:spPr>
          <a:xfrm>
            <a:off x="8068482" y="5308259"/>
            <a:ext cx="1357109" cy="359706"/>
          </a:xfrm>
          <a:prstGeom prst="rect">
            <a:avLst/>
          </a:prstGeom>
          <a:noFill/>
        </p:spPr>
        <p:txBody>
          <a:bodyPr wrap="square" rtlCol="0">
            <a:noAutofit/>
          </a:bodyPr>
          <a:lstStyle/>
          <a:p>
            <a:pPr algn="r">
              <a:lnSpc>
                <a:spcPct val="90000"/>
              </a:lnSpc>
            </a:pPr>
            <a:r>
              <a:rPr lang="en-US" dirty="0" smtClean="0">
                <a:solidFill>
                  <a:srgbClr val="551461"/>
                </a:solidFill>
              </a:rPr>
              <a:t>$101,050	</a:t>
            </a:r>
          </a:p>
        </p:txBody>
      </p:sp>
      <p:sp>
        <p:nvSpPr>
          <p:cNvPr id="28" name="TextBox 27"/>
          <p:cNvSpPr txBox="1"/>
          <p:nvPr/>
        </p:nvSpPr>
        <p:spPr>
          <a:xfrm>
            <a:off x="9500032" y="5308259"/>
            <a:ext cx="1495777" cy="359706"/>
          </a:xfrm>
          <a:prstGeom prst="rect">
            <a:avLst/>
          </a:prstGeom>
          <a:noFill/>
        </p:spPr>
        <p:txBody>
          <a:bodyPr wrap="square" rtlCol="0">
            <a:noAutofit/>
          </a:bodyPr>
          <a:lstStyle/>
          <a:p>
            <a:pPr algn="r">
              <a:lnSpc>
                <a:spcPct val="90000"/>
              </a:lnSpc>
            </a:pPr>
            <a:r>
              <a:rPr lang="en-US" dirty="0" smtClean="0">
                <a:solidFill>
                  <a:srgbClr val="551461"/>
                </a:solidFill>
              </a:rPr>
              <a:t>$145,200	</a:t>
            </a:r>
          </a:p>
        </p:txBody>
      </p:sp>
      <p:sp>
        <p:nvSpPr>
          <p:cNvPr id="31" name="TextBox 30"/>
          <p:cNvSpPr txBox="1"/>
          <p:nvPr/>
        </p:nvSpPr>
        <p:spPr>
          <a:xfrm>
            <a:off x="2004315" y="4057316"/>
            <a:ext cx="1267354" cy="359706"/>
          </a:xfrm>
          <a:prstGeom prst="rect">
            <a:avLst/>
          </a:prstGeom>
          <a:noFill/>
        </p:spPr>
        <p:txBody>
          <a:bodyPr wrap="square" rtlCol="0">
            <a:noAutofit/>
          </a:bodyPr>
          <a:lstStyle/>
          <a:p>
            <a:pPr algn="r">
              <a:lnSpc>
                <a:spcPct val="90000"/>
              </a:lnSpc>
            </a:pPr>
            <a:r>
              <a:rPr lang="en-US" dirty="0" smtClean="0">
                <a:solidFill>
                  <a:schemeClr val="tx1">
                    <a:lumMod val="60000"/>
                    <a:lumOff val="40000"/>
                  </a:schemeClr>
                </a:solidFill>
              </a:rPr>
              <a:t>x</a:t>
            </a:r>
            <a:r>
              <a:rPr lang="en-US" dirty="0" smtClean="0">
                <a:solidFill>
                  <a:schemeClr val="accent1"/>
                </a:solidFill>
              </a:rPr>
              <a:t> 100%	</a:t>
            </a:r>
          </a:p>
        </p:txBody>
      </p:sp>
      <p:sp>
        <p:nvSpPr>
          <p:cNvPr id="32" name="TextBox 31"/>
          <p:cNvSpPr txBox="1"/>
          <p:nvPr/>
        </p:nvSpPr>
        <p:spPr>
          <a:xfrm>
            <a:off x="3617311" y="4057316"/>
            <a:ext cx="1267354" cy="359706"/>
          </a:xfrm>
          <a:prstGeom prst="rect">
            <a:avLst/>
          </a:prstGeom>
          <a:noFill/>
        </p:spPr>
        <p:txBody>
          <a:bodyPr wrap="square" rtlCol="0">
            <a:noAutofit/>
          </a:bodyPr>
          <a:lstStyle/>
          <a:p>
            <a:pPr algn="r">
              <a:lnSpc>
                <a:spcPct val="90000"/>
              </a:lnSpc>
            </a:pPr>
            <a:r>
              <a:rPr lang="en-US" dirty="0" smtClean="0">
                <a:solidFill>
                  <a:schemeClr val="tx1">
                    <a:lumMod val="60000"/>
                    <a:lumOff val="40000"/>
                  </a:schemeClr>
                </a:solidFill>
              </a:rPr>
              <a:t>x </a:t>
            </a:r>
            <a:r>
              <a:rPr lang="en-US" dirty="0" smtClean="0">
                <a:solidFill>
                  <a:schemeClr val="accent1"/>
                </a:solidFill>
              </a:rPr>
              <a:t>150%	</a:t>
            </a:r>
          </a:p>
        </p:txBody>
      </p:sp>
      <p:sp>
        <p:nvSpPr>
          <p:cNvPr id="33" name="TextBox 32"/>
          <p:cNvSpPr txBox="1"/>
          <p:nvPr/>
        </p:nvSpPr>
        <p:spPr>
          <a:xfrm>
            <a:off x="8158237" y="4098512"/>
            <a:ext cx="1267354" cy="359706"/>
          </a:xfrm>
          <a:prstGeom prst="rect">
            <a:avLst/>
          </a:prstGeom>
          <a:noFill/>
        </p:spPr>
        <p:txBody>
          <a:bodyPr wrap="square" rtlCol="0">
            <a:noAutofit/>
          </a:bodyPr>
          <a:lstStyle/>
          <a:p>
            <a:pPr algn="r">
              <a:lnSpc>
                <a:spcPct val="90000"/>
              </a:lnSpc>
            </a:pPr>
            <a:r>
              <a:rPr lang="en-US" dirty="0" smtClean="0">
                <a:solidFill>
                  <a:schemeClr val="tx1">
                    <a:lumMod val="60000"/>
                    <a:lumOff val="40000"/>
                  </a:schemeClr>
                </a:solidFill>
              </a:rPr>
              <a:t>x </a:t>
            </a:r>
            <a:r>
              <a:rPr lang="en-US" dirty="0" smtClean="0">
                <a:solidFill>
                  <a:srgbClr val="551461"/>
                </a:solidFill>
              </a:rPr>
              <a:t>50%	</a:t>
            </a:r>
          </a:p>
        </p:txBody>
      </p:sp>
      <p:sp>
        <p:nvSpPr>
          <p:cNvPr id="34" name="TextBox 33"/>
          <p:cNvSpPr txBox="1"/>
          <p:nvPr/>
        </p:nvSpPr>
        <p:spPr>
          <a:xfrm>
            <a:off x="9728455" y="4098512"/>
            <a:ext cx="1267354" cy="359706"/>
          </a:xfrm>
          <a:prstGeom prst="rect">
            <a:avLst/>
          </a:prstGeom>
          <a:noFill/>
        </p:spPr>
        <p:txBody>
          <a:bodyPr wrap="square" rtlCol="0">
            <a:noAutofit/>
          </a:bodyPr>
          <a:lstStyle/>
          <a:p>
            <a:pPr algn="r">
              <a:lnSpc>
                <a:spcPct val="90000"/>
              </a:lnSpc>
            </a:pPr>
            <a:r>
              <a:rPr lang="en-US" dirty="0" smtClean="0">
                <a:solidFill>
                  <a:schemeClr val="tx1">
                    <a:lumMod val="60000"/>
                    <a:lumOff val="40000"/>
                  </a:schemeClr>
                </a:solidFill>
              </a:rPr>
              <a:t>x </a:t>
            </a:r>
            <a:r>
              <a:rPr lang="en-US" dirty="0" smtClean="0">
                <a:solidFill>
                  <a:srgbClr val="551461"/>
                </a:solidFill>
              </a:rPr>
              <a:t>250%	</a:t>
            </a:r>
          </a:p>
        </p:txBody>
      </p:sp>
      <p:sp>
        <p:nvSpPr>
          <p:cNvPr id="35" name="TextBox 34"/>
          <p:cNvSpPr txBox="1"/>
          <p:nvPr/>
        </p:nvSpPr>
        <p:spPr>
          <a:xfrm>
            <a:off x="8041646" y="2899466"/>
            <a:ext cx="1383945" cy="359706"/>
          </a:xfrm>
          <a:prstGeom prst="rect">
            <a:avLst/>
          </a:prstGeom>
          <a:noFill/>
        </p:spPr>
        <p:txBody>
          <a:bodyPr wrap="square" rtlCol="0">
            <a:noAutofit/>
          </a:bodyPr>
          <a:lstStyle/>
          <a:p>
            <a:pPr algn="r">
              <a:lnSpc>
                <a:spcPct val="90000"/>
              </a:lnSpc>
            </a:pPr>
            <a:r>
              <a:rPr lang="en-US" dirty="0" smtClean="0">
                <a:solidFill>
                  <a:srgbClr val="551461"/>
                </a:solidFill>
              </a:rPr>
              <a:t>$100,000	</a:t>
            </a:r>
          </a:p>
        </p:txBody>
      </p:sp>
      <p:sp>
        <p:nvSpPr>
          <p:cNvPr id="36" name="TextBox 35"/>
          <p:cNvSpPr txBox="1"/>
          <p:nvPr/>
        </p:nvSpPr>
        <p:spPr>
          <a:xfrm>
            <a:off x="9541404" y="2899466"/>
            <a:ext cx="1454405" cy="359706"/>
          </a:xfrm>
          <a:prstGeom prst="rect">
            <a:avLst/>
          </a:prstGeom>
          <a:noFill/>
        </p:spPr>
        <p:txBody>
          <a:bodyPr wrap="square" rtlCol="0">
            <a:noAutofit/>
          </a:bodyPr>
          <a:lstStyle/>
          <a:p>
            <a:pPr algn="r">
              <a:lnSpc>
                <a:spcPct val="90000"/>
              </a:lnSpc>
            </a:pPr>
            <a:r>
              <a:rPr lang="en-US" dirty="0" smtClean="0">
                <a:solidFill>
                  <a:srgbClr val="551461"/>
                </a:solidFill>
              </a:rPr>
              <a:t>$132,000	</a:t>
            </a:r>
          </a:p>
        </p:txBody>
      </p:sp>
      <p:sp>
        <p:nvSpPr>
          <p:cNvPr id="38" name="TextBox 37"/>
          <p:cNvSpPr txBox="1"/>
          <p:nvPr/>
        </p:nvSpPr>
        <p:spPr>
          <a:xfrm>
            <a:off x="532366" y="2945696"/>
            <a:ext cx="1152140" cy="380047"/>
          </a:xfrm>
          <a:prstGeom prst="rect">
            <a:avLst/>
          </a:prstGeom>
          <a:noFill/>
        </p:spPr>
        <p:txBody>
          <a:bodyPr wrap="square" rtlCol="0">
            <a:noAutofit/>
          </a:bodyPr>
          <a:lstStyle/>
          <a:p>
            <a:pPr>
              <a:lnSpc>
                <a:spcPct val="90000"/>
              </a:lnSpc>
            </a:pPr>
            <a:r>
              <a:rPr lang="en-US" sz="1600" dirty="0" smtClean="0">
                <a:solidFill>
                  <a:srgbClr val="4C3048"/>
                </a:solidFill>
              </a:rPr>
              <a:t>Value</a:t>
            </a:r>
          </a:p>
        </p:txBody>
      </p:sp>
      <p:sp>
        <p:nvSpPr>
          <p:cNvPr id="39" name="TextBox 38"/>
          <p:cNvSpPr txBox="1"/>
          <p:nvPr/>
        </p:nvSpPr>
        <p:spPr>
          <a:xfrm>
            <a:off x="555880" y="3370942"/>
            <a:ext cx="1152140" cy="519139"/>
          </a:xfrm>
          <a:prstGeom prst="rect">
            <a:avLst/>
          </a:prstGeom>
          <a:noFill/>
        </p:spPr>
        <p:txBody>
          <a:bodyPr wrap="square" rtlCol="0">
            <a:noAutofit/>
          </a:bodyPr>
          <a:lstStyle/>
          <a:p>
            <a:pPr>
              <a:lnSpc>
                <a:spcPct val="90000"/>
              </a:lnSpc>
            </a:pPr>
            <a:r>
              <a:rPr lang="en-US" sz="1600" dirty="0" smtClean="0">
                <a:solidFill>
                  <a:srgbClr val="4C3048"/>
                </a:solidFill>
              </a:rPr>
              <a:t>Index credit</a:t>
            </a:r>
          </a:p>
        </p:txBody>
      </p:sp>
      <p:sp>
        <p:nvSpPr>
          <p:cNvPr id="40" name="TextBox 39"/>
          <p:cNvSpPr txBox="1"/>
          <p:nvPr/>
        </p:nvSpPr>
        <p:spPr>
          <a:xfrm>
            <a:off x="564140" y="4789121"/>
            <a:ext cx="1152140" cy="375882"/>
          </a:xfrm>
          <a:prstGeom prst="rect">
            <a:avLst/>
          </a:prstGeom>
          <a:noFill/>
        </p:spPr>
        <p:txBody>
          <a:bodyPr wrap="square" rtlCol="0">
            <a:noAutofit/>
          </a:bodyPr>
          <a:lstStyle/>
          <a:p>
            <a:pPr>
              <a:lnSpc>
                <a:spcPct val="90000"/>
              </a:lnSpc>
            </a:pPr>
            <a:r>
              <a:rPr lang="en-US" sz="1600" dirty="0" smtClean="0">
                <a:solidFill>
                  <a:srgbClr val="4C3048"/>
                </a:solidFill>
              </a:rPr>
              <a:t>New credit</a:t>
            </a:r>
          </a:p>
        </p:txBody>
      </p:sp>
      <p:sp>
        <p:nvSpPr>
          <p:cNvPr id="41" name="TextBox 40"/>
          <p:cNvSpPr txBox="1"/>
          <p:nvPr/>
        </p:nvSpPr>
        <p:spPr>
          <a:xfrm>
            <a:off x="549149" y="3983298"/>
            <a:ext cx="1372541" cy="519139"/>
          </a:xfrm>
          <a:prstGeom prst="rect">
            <a:avLst/>
          </a:prstGeom>
          <a:noFill/>
        </p:spPr>
        <p:txBody>
          <a:bodyPr wrap="square" rtlCol="0">
            <a:noAutofit/>
          </a:bodyPr>
          <a:lstStyle/>
          <a:p>
            <a:pPr>
              <a:lnSpc>
                <a:spcPct val="90000"/>
              </a:lnSpc>
            </a:pPr>
            <a:r>
              <a:rPr lang="en-US" sz="1600" dirty="0" smtClean="0">
                <a:solidFill>
                  <a:srgbClr val="4C3048"/>
                </a:solidFill>
              </a:rPr>
              <a:t>Interest factor/bonus</a:t>
            </a:r>
          </a:p>
        </p:txBody>
      </p:sp>
      <p:sp>
        <p:nvSpPr>
          <p:cNvPr id="46" name="TextBox 45"/>
          <p:cNvSpPr txBox="1"/>
          <p:nvPr/>
        </p:nvSpPr>
        <p:spPr>
          <a:xfrm>
            <a:off x="1726307" y="5308259"/>
            <a:ext cx="1545362" cy="359706"/>
          </a:xfrm>
          <a:prstGeom prst="rect">
            <a:avLst/>
          </a:prstGeom>
          <a:noFill/>
        </p:spPr>
        <p:txBody>
          <a:bodyPr wrap="square" rtlCol="0">
            <a:noAutofit/>
          </a:bodyPr>
          <a:lstStyle/>
          <a:p>
            <a:pPr algn="r">
              <a:lnSpc>
                <a:spcPct val="90000"/>
              </a:lnSpc>
            </a:pPr>
            <a:r>
              <a:rPr lang="en-US" dirty="0" smtClean="0">
                <a:solidFill>
                  <a:schemeClr val="accent1"/>
                </a:solidFill>
              </a:rPr>
              <a:t>$103,050	</a:t>
            </a:r>
          </a:p>
        </p:txBody>
      </p:sp>
      <p:sp>
        <p:nvSpPr>
          <p:cNvPr id="48" name="TextBox 47"/>
          <p:cNvSpPr txBox="1"/>
          <p:nvPr/>
        </p:nvSpPr>
        <p:spPr>
          <a:xfrm>
            <a:off x="3460479" y="5308259"/>
            <a:ext cx="1424186" cy="359706"/>
          </a:xfrm>
          <a:prstGeom prst="rect">
            <a:avLst/>
          </a:prstGeom>
          <a:noFill/>
        </p:spPr>
        <p:txBody>
          <a:bodyPr wrap="square" rtlCol="0">
            <a:noAutofit/>
          </a:bodyPr>
          <a:lstStyle/>
          <a:p>
            <a:pPr algn="r">
              <a:lnSpc>
                <a:spcPct val="90000"/>
              </a:lnSpc>
            </a:pPr>
            <a:r>
              <a:rPr lang="en-US" dirty="0" smtClean="0">
                <a:solidFill>
                  <a:schemeClr val="accent1"/>
                </a:solidFill>
              </a:rPr>
              <a:t>$139,920	</a:t>
            </a:r>
          </a:p>
        </p:txBody>
      </p:sp>
      <p:sp>
        <p:nvSpPr>
          <p:cNvPr id="49" name="TextBox 48"/>
          <p:cNvSpPr txBox="1"/>
          <p:nvPr/>
        </p:nvSpPr>
        <p:spPr>
          <a:xfrm>
            <a:off x="555880" y="5365866"/>
            <a:ext cx="1152140" cy="422090"/>
          </a:xfrm>
          <a:prstGeom prst="rect">
            <a:avLst/>
          </a:prstGeom>
          <a:noFill/>
        </p:spPr>
        <p:txBody>
          <a:bodyPr wrap="square" rtlCol="0">
            <a:noAutofit/>
          </a:bodyPr>
          <a:lstStyle/>
          <a:p>
            <a:pPr>
              <a:lnSpc>
                <a:spcPct val="90000"/>
              </a:lnSpc>
            </a:pPr>
            <a:r>
              <a:rPr lang="en-US" sz="1600" dirty="0" smtClean="0">
                <a:solidFill>
                  <a:srgbClr val="4C3048"/>
                </a:solidFill>
              </a:rPr>
              <a:t>Total </a:t>
            </a:r>
          </a:p>
        </p:txBody>
      </p:sp>
      <p:sp>
        <p:nvSpPr>
          <p:cNvPr id="51" name="TextBox 50"/>
          <p:cNvSpPr txBox="1"/>
          <p:nvPr/>
        </p:nvSpPr>
        <p:spPr>
          <a:xfrm>
            <a:off x="8560069" y="4701443"/>
            <a:ext cx="865522" cy="374890"/>
          </a:xfrm>
          <a:prstGeom prst="rect">
            <a:avLst/>
          </a:prstGeom>
          <a:noFill/>
        </p:spPr>
        <p:txBody>
          <a:bodyPr wrap="square" rtlCol="0">
            <a:noAutofit/>
          </a:bodyPr>
          <a:lstStyle/>
          <a:p>
            <a:pPr algn="r">
              <a:lnSpc>
                <a:spcPct val="90000"/>
              </a:lnSpc>
            </a:pPr>
            <a:r>
              <a:rPr lang="en-US" dirty="0" smtClean="0">
                <a:solidFill>
                  <a:srgbClr val="4C3048"/>
                </a:solidFill>
              </a:rPr>
              <a:t>2%</a:t>
            </a:r>
          </a:p>
        </p:txBody>
      </p:sp>
      <p:sp>
        <p:nvSpPr>
          <p:cNvPr id="52" name="TextBox 51"/>
          <p:cNvSpPr txBox="1"/>
          <p:nvPr/>
        </p:nvSpPr>
        <p:spPr>
          <a:xfrm>
            <a:off x="10246464" y="4701443"/>
            <a:ext cx="749345" cy="326764"/>
          </a:xfrm>
          <a:prstGeom prst="rect">
            <a:avLst/>
          </a:prstGeom>
          <a:noFill/>
        </p:spPr>
        <p:txBody>
          <a:bodyPr wrap="square" rtlCol="0">
            <a:noAutofit/>
          </a:bodyPr>
          <a:lstStyle/>
          <a:p>
            <a:pPr algn="r">
              <a:lnSpc>
                <a:spcPct val="90000"/>
              </a:lnSpc>
            </a:pPr>
            <a:r>
              <a:rPr lang="en-US" dirty="0" smtClean="0">
                <a:solidFill>
                  <a:srgbClr val="4C3048"/>
                </a:solidFill>
              </a:rPr>
              <a:t>10%	</a:t>
            </a:r>
          </a:p>
        </p:txBody>
      </p:sp>
      <p:grpSp>
        <p:nvGrpSpPr>
          <p:cNvPr id="18" name="Group 17"/>
          <p:cNvGrpSpPr/>
          <p:nvPr/>
        </p:nvGrpSpPr>
        <p:grpSpPr>
          <a:xfrm>
            <a:off x="497851" y="2099209"/>
            <a:ext cx="4494755" cy="3673523"/>
            <a:chOff x="497851" y="2384111"/>
            <a:chExt cx="4494755" cy="3673523"/>
          </a:xfrm>
        </p:grpSpPr>
        <p:cxnSp>
          <p:nvCxnSpPr>
            <p:cNvPr id="6" name="Straight Connector 5"/>
            <p:cNvCxnSpPr/>
            <p:nvPr/>
          </p:nvCxnSpPr>
          <p:spPr>
            <a:xfrm>
              <a:off x="3384766" y="2396417"/>
              <a:ext cx="0" cy="365760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99876" y="3634523"/>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99876" y="4811568"/>
              <a:ext cx="448056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99876" y="5436469"/>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99876" y="4167681"/>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12046" y="6047387"/>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503940" y="3098791"/>
              <a:ext cx="0" cy="295884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97851" y="3099850"/>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775705" y="2390020"/>
              <a:ext cx="320040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983062" y="2384111"/>
              <a:ext cx="0" cy="365760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786278" y="2396417"/>
              <a:ext cx="0" cy="365760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595960" y="2088323"/>
            <a:ext cx="4530223" cy="3680792"/>
            <a:chOff x="6595960" y="2340523"/>
            <a:chExt cx="4530223" cy="3680792"/>
          </a:xfrm>
        </p:grpSpPr>
        <p:sp>
          <p:nvSpPr>
            <p:cNvPr id="12" name="TextBox 11"/>
            <p:cNvSpPr txBox="1"/>
            <p:nvPr/>
          </p:nvSpPr>
          <p:spPr>
            <a:xfrm>
              <a:off x="7916816" y="2443242"/>
              <a:ext cx="1575351" cy="518463"/>
            </a:xfrm>
            <a:prstGeom prst="rect">
              <a:avLst/>
            </a:prstGeom>
            <a:noFill/>
          </p:spPr>
          <p:txBody>
            <a:bodyPr wrap="square" rtlCol="0">
              <a:noAutofit/>
            </a:bodyPr>
            <a:lstStyle/>
            <a:p>
              <a:pPr algn="ctr">
                <a:lnSpc>
                  <a:spcPct val="90000"/>
                </a:lnSpc>
              </a:pPr>
              <a:r>
                <a:rPr lang="en-US" sz="1800" dirty="0" smtClean="0">
                  <a:solidFill>
                    <a:srgbClr val="551461"/>
                  </a:solidFill>
                </a:rPr>
                <a:t>Accumulation Value</a:t>
              </a:r>
            </a:p>
          </p:txBody>
        </p:sp>
        <p:sp>
          <p:nvSpPr>
            <p:cNvPr id="14" name="TextBox 13"/>
            <p:cNvSpPr txBox="1"/>
            <p:nvPr/>
          </p:nvSpPr>
          <p:spPr>
            <a:xfrm>
              <a:off x="9550832" y="2443241"/>
              <a:ext cx="1575351" cy="518463"/>
            </a:xfrm>
            <a:prstGeom prst="rect">
              <a:avLst/>
            </a:prstGeom>
            <a:noFill/>
          </p:spPr>
          <p:txBody>
            <a:bodyPr wrap="square" rtlCol="0">
              <a:noAutofit/>
            </a:bodyPr>
            <a:lstStyle/>
            <a:p>
              <a:pPr algn="ctr">
                <a:lnSpc>
                  <a:spcPct val="90000"/>
                </a:lnSpc>
              </a:pPr>
              <a:r>
                <a:rPr lang="en-US" sz="1800" dirty="0" smtClean="0">
                  <a:solidFill>
                    <a:srgbClr val="551461"/>
                  </a:solidFill>
                </a:rPr>
                <a:t>Protected Income Value</a:t>
              </a:r>
            </a:p>
          </p:txBody>
        </p:sp>
        <p:sp>
          <p:nvSpPr>
            <p:cNvPr id="59" name="TextBox 58"/>
            <p:cNvSpPr txBox="1"/>
            <p:nvPr/>
          </p:nvSpPr>
          <p:spPr>
            <a:xfrm>
              <a:off x="6670482" y="3126044"/>
              <a:ext cx="1152140" cy="519139"/>
            </a:xfrm>
            <a:prstGeom prst="rect">
              <a:avLst/>
            </a:prstGeom>
            <a:noFill/>
          </p:spPr>
          <p:txBody>
            <a:bodyPr wrap="square" rtlCol="0" anchor="ctr">
              <a:noAutofit/>
            </a:bodyPr>
            <a:lstStyle/>
            <a:p>
              <a:pPr>
                <a:lnSpc>
                  <a:spcPct val="90000"/>
                </a:lnSpc>
              </a:pPr>
              <a:r>
                <a:rPr lang="en-US" sz="1600" dirty="0" smtClean="0">
                  <a:solidFill>
                    <a:srgbClr val="4C3048"/>
                  </a:solidFill>
                </a:rPr>
                <a:t>Value</a:t>
              </a:r>
            </a:p>
          </p:txBody>
        </p:sp>
        <p:sp>
          <p:nvSpPr>
            <p:cNvPr id="60" name="TextBox 59"/>
            <p:cNvSpPr txBox="1"/>
            <p:nvPr/>
          </p:nvSpPr>
          <p:spPr>
            <a:xfrm>
              <a:off x="6693996" y="3645183"/>
              <a:ext cx="1152140" cy="519139"/>
            </a:xfrm>
            <a:prstGeom prst="rect">
              <a:avLst/>
            </a:prstGeom>
            <a:noFill/>
          </p:spPr>
          <p:txBody>
            <a:bodyPr wrap="square" rtlCol="0" anchor="ctr">
              <a:noAutofit/>
            </a:bodyPr>
            <a:lstStyle/>
            <a:p>
              <a:pPr>
                <a:lnSpc>
                  <a:spcPct val="90000"/>
                </a:lnSpc>
              </a:pPr>
              <a:r>
                <a:rPr lang="en-US" sz="1600" dirty="0" smtClean="0">
                  <a:solidFill>
                    <a:srgbClr val="4C3048"/>
                  </a:solidFill>
                </a:rPr>
                <a:t>Index credit</a:t>
              </a:r>
            </a:p>
          </p:txBody>
        </p:sp>
        <p:sp>
          <p:nvSpPr>
            <p:cNvPr id="61" name="TextBox 60"/>
            <p:cNvSpPr txBox="1"/>
            <p:nvPr/>
          </p:nvSpPr>
          <p:spPr>
            <a:xfrm>
              <a:off x="6702256" y="5037962"/>
              <a:ext cx="1152140" cy="375882"/>
            </a:xfrm>
            <a:prstGeom prst="rect">
              <a:avLst/>
            </a:prstGeom>
            <a:noFill/>
          </p:spPr>
          <p:txBody>
            <a:bodyPr wrap="square" rtlCol="0" anchor="ctr">
              <a:noAutofit/>
            </a:bodyPr>
            <a:lstStyle/>
            <a:p>
              <a:pPr>
                <a:lnSpc>
                  <a:spcPct val="90000"/>
                </a:lnSpc>
              </a:pPr>
              <a:r>
                <a:rPr lang="en-US" sz="1600" dirty="0" smtClean="0">
                  <a:solidFill>
                    <a:srgbClr val="4C3048"/>
                  </a:solidFill>
                </a:rPr>
                <a:t>New credit</a:t>
              </a:r>
            </a:p>
          </p:txBody>
        </p:sp>
        <p:sp>
          <p:nvSpPr>
            <p:cNvPr id="62" name="TextBox 61"/>
            <p:cNvSpPr txBox="1"/>
            <p:nvPr/>
          </p:nvSpPr>
          <p:spPr>
            <a:xfrm>
              <a:off x="6670482" y="4235498"/>
              <a:ext cx="1290826" cy="519139"/>
            </a:xfrm>
            <a:prstGeom prst="rect">
              <a:avLst/>
            </a:prstGeom>
            <a:noFill/>
          </p:spPr>
          <p:txBody>
            <a:bodyPr wrap="square" rtlCol="0" anchor="ctr">
              <a:noAutofit/>
            </a:bodyPr>
            <a:lstStyle/>
            <a:p>
              <a:pPr>
                <a:lnSpc>
                  <a:spcPct val="90000"/>
                </a:lnSpc>
              </a:pPr>
              <a:r>
                <a:rPr lang="en-US" sz="1600" dirty="0" smtClean="0">
                  <a:solidFill>
                    <a:srgbClr val="4C3048"/>
                  </a:solidFill>
                </a:rPr>
                <a:t>Interest factor/bonus</a:t>
              </a:r>
            </a:p>
          </p:txBody>
        </p:sp>
        <p:sp>
          <p:nvSpPr>
            <p:cNvPr id="63" name="TextBox 62"/>
            <p:cNvSpPr txBox="1"/>
            <p:nvPr/>
          </p:nvSpPr>
          <p:spPr>
            <a:xfrm>
              <a:off x="6693996" y="5560459"/>
              <a:ext cx="1152140" cy="422090"/>
            </a:xfrm>
            <a:prstGeom prst="rect">
              <a:avLst/>
            </a:prstGeom>
            <a:noFill/>
          </p:spPr>
          <p:txBody>
            <a:bodyPr wrap="square" rtlCol="0" anchor="ctr">
              <a:noAutofit/>
            </a:bodyPr>
            <a:lstStyle/>
            <a:p>
              <a:pPr>
                <a:lnSpc>
                  <a:spcPct val="90000"/>
                </a:lnSpc>
              </a:pPr>
              <a:r>
                <a:rPr lang="en-US" sz="1600" dirty="0" smtClean="0">
                  <a:solidFill>
                    <a:srgbClr val="4C3048"/>
                  </a:solidFill>
                </a:rPr>
                <a:t>Total </a:t>
              </a:r>
            </a:p>
          </p:txBody>
        </p:sp>
        <p:grpSp>
          <p:nvGrpSpPr>
            <p:cNvPr id="82" name="Group 81"/>
            <p:cNvGrpSpPr/>
            <p:nvPr/>
          </p:nvGrpSpPr>
          <p:grpSpPr>
            <a:xfrm>
              <a:off x="6595960" y="2340523"/>
              <a:ext cx="4494755" cy="3680792"/>
              <a:chOff x="497851" y="2373225"/>
              <a:chExt cx="4494755" cy="3680792"/>
            </a:xfrm>
          </p:grpSpPr>
          <p:cxnSp>
            <p:nvCxnSpPr>
              <p:cNvPr id="83" name="Straight Connector 82"/>
              <p:cNvCxnSpPr/>
              <p:nvPr/>
            </p:nvCxnSpPr>
            <p:spPr>
              <a:xfrm>
                <a:off x="3384766" y="2396417"/>
                <a:ext cx="0" cy="365760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99876" y="3634523"/>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9876" y="4811568"/>
                <a:ext cx="448056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99876" y="5436469"/>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99876" y="4167681"/>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12046" y="6036501"/>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03940" y="3087905"/>
                <a:ext cx="0" cy="295884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97851" y="3099850"/>
                <a:ext cx="448056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775705" y="2390020"/>
                <a:ext cx="320040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983062" y="2373225"/>
                <a:ext cx="0" cy="365760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786278" y="2396417"/>
                <a:ext cx="0" cy="365760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5" name="TextBox 4"/>
          <p:cNvSpPr txBox="1"/>
          <p:nvPr/>
        </p:nvSpPr>
        <p:spPr>
          <a:xfrm>
            <a:off x="628995" y="6027770"/>
            <a:ext cx="10981165" cy="495742"/>
          </a:xfrm>
          <a:prstGeom prst="rect">
            <a:avLst/>
          </a:prstGeom>
          <a:noFill/>
        </p:spPr>
        <p:txBody>
          <a:bodyPr wrap="square" rtlCol="0">
            <a:noAutofit/>
          </a:bodyPr>
          <a:lstStyle/>
          <a:p>
            <a:pPr>
              <a:lnSpc>
                <a:spcPct val="90000"/>
              </a:lnSpc>
            </a:pPr>
            <a:r>
              <a:rPr lang="en-US" sz="1050" dirty="0" smtClean="0">
                <a:solidFill>
                  <a:schemeClr val="tx1"/>
                </a:solidFill>
              </a:rPr>
              <a:t>This hypothetical example is for </a:t>
            </a:r>
            <a:r>
              <a:rPr lang="en-US" sz="1050" dirty="0" smtClean="0"/>
              <a:t>illustrative purposes only, and is no guarantee of return or future performance, and does not depict the actual performance of the specific product. This example does not assume an allocation charge. </a:t>
            </a:r>
            <a:endParaRPr lang="en-US" sz="1050" dirty="0" smtClean="0">
              <a:solidFill>
                <a:schemeClr val="tx1"/>
              </a:solidFill>
            </a:endParaRPr>
          </a:p>
        </p:txBody>
      </p:sp>
      <p:sp>
        <p:nvSpPr>
          <p:cNvPr id="68" name="TextBox 67"/>
          <p:cNvSpPr txBox="1"/>
          <p:nvPr/>
        </p:nvSpPr>
        <p:spPr>
          <a:xfrm>
            <a:off x="643519" y="6553408"/>
            <a:ext cx="3110778" cy="230430"/>
          </a:xfrm>
          <a:prstGeom prst="rect">
            <a:avLst/>
          </a:prstGeom>
          <a:noFill/>
        </p:spPr>
        <p:txBody>
          <a:bodyPr wrap="square" rtlCol="0">
            <a:noAutofit/>
          </a:bodyPr>
          <a:lstStyle/>
          <a:p>
            <a:pPr>
              <a:lnSpc>
                <a:spcPct val="90000"/>
              </a:lnSpc>
            </a:pPr>
            <a:r>
              <a:rPr lang="en-US" sz="900" dirty="0" smtClean="0"/>
              <a:t>Product feature and availability may vary by state. </a:t>
            </a:r>
          </a:p>
        </p:txBody>
      </p:sp>
    </p:spTree>
    <p:custDataLst>
      <p:tags r:id="rId1"/>
    </p:custDataLst>
    <p:extLst>
      <p:ext uri="{BB962C8B-B14F-4D97-AF65-F5344CB8AC3E}">
        <p14:creationId xmlns:p14="http://schemas.microsoft.com/office/powerpoint/2010/main" val="401326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p:bldP spid="23" grpId="0"/>
      <p:bldP spid="27" grpId="0"/>
      <p:bldP spid="28" grpId="0"/>
      <p:bldP spid="33" grpId="0"/>
      <p:bldP spid="34" grpId="0"/>
      <p:bldP spid="35" grpId="0"/>
      <p:bldP spid="36" grpId="0"/>
      <p:bldP spid="51" grpId="0"/>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3_ALLIANZLIFE_TEMPLATE_2019.1" val="YQB8KdEI"/>
  <p:tag name="ARTICULATE_DESIGN_ID_1_ALLIANZLIFE_TEMPLATE_2019.1" val="luMj9GyA"/>
  <p:tag name="ARTICULATE_DESIGN_ID_ALLIANZLIFE_TEMPLATE_2019.1" val="yRCvTTmR"/>
  <p:tag name="ARTICULATE_DESIGN_ID_2_ALLIANZLIFE_TEMPLATE_2019.1" val="Y1Xhk0Fq"/>
  <p:tag name="ARTICULATE_DESIGN_ID_AFLS_TEMPLATE_2019.1" val="lsw1gr4e"/>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DUPLICATEID" val="77abe3e640224f9dbaf3682da89205d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lianzLife_Template_2019.1">
  <a:themeElements>
    <a:clrScheme name="AZL Brand">
      <a:dk1>
        <a:srgbClr val="003781"/>
      </a:dk1>
      <a:lt1>
        <a:srgbClr val="424242"/>
      </a:lt1>
      <a:dk2>
        <a:srgbClr val="FFFFFF"/>
      </a:dk2>
      <a:lt2>
        <a:srgbClr val="F2F2F2"/>
      </a:lt2>
      <a:accent1>
        <a:srgbClr val="0F898F"/>
      </a:accent1>
      <a:accent2>
        <a:srgbClr val="0076BA"/>
      </a:accent2>
      <a:accent3>
        <a:srgbClr val="008265"/>
      </a:accent3>
      <a:accent4>
        <a:srgbClr val="93218B"/>
      </a:accent4>
      <a:accent5>
        <a:srgbClr val="CA4A4D"/>
      </a:accent5>
      <a:accent6>
        <a:srgbClr val="DF9900"/>
      </a:accent6>
      <a:hlink>
        <a:srgbClr val="006D43"/>
      </a:hlink>
      <a:folHlink>
        <a:srgbClr val="6F0A3C"/>
      </a:folHlink>
    </a:clrScheme>
    <a:fontScheme name="AZL Standard">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DFE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dirty="0" err="1" smtClean="0">
            <a:solidFill>
              <a:schemeClr val="tx1"/>
            </a:solidFill>
          </a:defRPr>
        </a:defPPr>
      </a:lstStyle>
    </a:txDef>
  </a:objectDefaults>
  <a:extraClrSchemeLst/>
  <a:custClrLst>
    <a:custClr name="Black">
      <a:srgbClr val="424242"/>
    </a:custClr>
    <a:custClr name="Teal">
      <a:srgbClr val="0F898F"/>
    </a:custClr>
    <a:custClr name="FIAPurple">
      <a:srgbClr val="4C3048"/>
    </a:custClr>
    <a:custClr name="VA Green">
      <a:srgbClr val="094437"/>
    </a:custClr>
    <a:custClr name="LifeRed">
      <a:srgbClr val="6A0A19"/>
    </a:custClr>
    <a:custClr name="Cerulean">
      <a:srgbClr val="0076BA"/>
    </a:custClr>
    <a:custClr name="Green">
      <a:srgbClr val="008265"/>
    </a:custClr>
    <a:custClr name="Purple">
      <a:srgbClr val="93218B"/>
    </a:custClr>
    <a:custClr name="Coral">
      <a:srgbClr val="CA4A4D"/>
    </a:custClr>
    <a:custClr name="Orange">
      <a:srgbClr val="DF9900"/>
    </a:custClr>
    <a:custClr name="Gray">
      <a:srgbClr val="7F7F7F"/>
    </a:custClr>
    <a:custClr name="Teal Lt1">
      <a:srgbClr val="80CAD4"/>
    </a:custClr>
    <a:custClr name="FIA Purple">
      <a:srgbClr val="551461"/>
    </a:custClr>
    <a:custClr name="VA Green Lt1">
      <a:srgbClr val="318F35"/>
    </a:custClr>
    <a:custClr name="LifeRed Lt 1">
      <a:srgbClr val="98051D"/>
    </a:custClr>
    <a:custClr name="Blue Lt 1">
      <a:srgbClr val="77A6D2"/>
    </a:custClr>
    <a:custClr name="Green Lt 1">
      <a:srgbClr val="6DB3A3"/>
    </a:custClr>
    <a:custClr name="Purple Lt 1">
      <a:srgbClr val="D27AB2"/>
    </a:custClr>
    <a:custClr name="Coral Lt 1">
      <a:srgbClr val="D87856"/>
    </a:custClr>
    <a:custClr name="Orange Lt 1">
      <a:srgbClr val="F5BB06"/>
    </a:custClr>
    <a:custClr name="Light Gray">
      <a:srgbClr val="D9D9D9"/>
    </a:custClr>
    <a:custClr name="Teal Lt 2">
      <a:srgbClr val="B7DEF4"/>
    </a:custClr>
    <a:custClr name="FIA Purple Lt2">
      <a:srgbClr val="AF9EB9"/>
    </a:custClr>
    <a:custClr name="VA Green Lt 2">
      <a:srgbClr val="8EC98D"/>
    </a:custClr>
    <a:custClr name="LifeRed Lt 2">
      <a:srgbClr val="CD8787"/>
    </a:custClr>
    <a:custClr name="Blue Lt 2">
      <a:srgbClr val="C8DEF0"/>
    </a:custClr>
    <a:custClr name="Green Lt 2">
      <a:srgbClr val="A3CFC2"/>
    </a:custClr>
    <a:custClr name="Purple Lt 2">
      <a:srgbClr val="DDC1DC"/>
    </a:custClr>
    <a:custClr name="Coral Lt 2">
      <a:srgbClr val="F8D8C9"/>
    </a:custClr>
    <a:custClr name="Orange Lt 2">
      <a:srgbClr val="FFF1BB"/>
    </a:custClr>
    <a:custClr name="Black">
      <a:srgbClr val="000000"/>
    </a:custClr>
    <a:custClr name="Black Font">
      <a:srgbClr val="424242"/>
    </a:custClr>
    <a:custClr name="AZ Gray Light">
      <a:srgbClr val="7F7F7F"/>
    </a:custClr>
    <a:custClr name="Light Gray">
      <a:srgbClr val="E6E6E6"/>
    </a:custClr>
    <a:custClr name="AZ Blue">
      <a:srgbClr val="003781"/>
    </a:custClr>
    <a:custClr name="AZ Blue Lt1">
      <a:srgbClr val="426BB3"/>
    </a:custClr>
    <a:custClr name="AZ Blue Lt2">
      <a:srgbClr val="95ABC9"/>
    </a:custClr>
    <a:custClr name="Teal">
      <a:srgbClr val="0F898F"/>
    </a:custClr>
    <a:custClr name="Teal Lt1">
      <a:srgbClr val="80CAD4"/>
    </a:custClr>
    <a:custClr name="Teal Lt2">
      <a:srgbClr val="B7DFE4"/>
    </a:custClr>
  </a:custClr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alibri"/>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alibri"/>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llianzLife_Template_2019.1">
  <a:themeElements>
    <a:clrScheme name="AZL Brand">
      <a:dk1>
        <a:srgbClr val="003781"/>
      </a:dk1>
      <a:lt1>
        <a:srgbClr val="424242"/>
      </a:lt1>
      <a:dk2>
        <a:srgbClr val="FFFFFF"/>
      </a:dk2>
      <a:lt2>
        <a:srgbClr val="F2F2F2"/>
      </a:lt2>
      <a:accent1>
        <a:srgbClr val="0F898F"/>
      </a:accent1>
      <a:accent2>
        <a:srgbClr val="0076BA"/>
      </a:accent2>
      <a:accent3>
        <a:srgbClr val="008265"/>
      </a:accent3>
      <a:accent4>
        <a:srgbClr val="93218B"/>
      </a:accent4>
      <a:accent5>
        <a:srgbClr val="CA4A4D"/>
      </a:accent5>
      <a:accent6>
        <a:srgbClr val="DF9900"/>
      </a:accent6>
      <a:hlink>
        <a:srgbClr val="006D43"/>
      </a:hlink>
      <a:folHlink>
        <a:srgbClr val="6F0A3C"/>
      </a:folHlink>
    </a:clrScheme>
    <a:fontScheme name="AZL Standard">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DFE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dirty="0" err="1" smtClean="0">
            <a:solidFill>
              <a:schemeClr val="tx1"/>
            </a:solidFill>
          </a:defRPr>
        </a:defPPr>
      </a:lstStyle>
    </a:txDef>
  </a:objectDefaults>
  <a:extraClrSchemeLst/>
  <a:custClrLst>
    <a:custClr name="Black">
      <a:srgbClr val="424242"/>
    </a:custClr>
    <a:custClr name="Teal">
      <a:srgbClr val="0F898F"/>
    </a:custClr>
    <a:custClr name="FIAPurple">
      <a:srgbClr val="4C3048"/>
    </a:custClr>
    <a:custClr name="VA Green">
      <a:srgbClr val="094437"/>
    </a:custClr>
    <a:custClr name="LifeRed">
      <a:srgbClr val="6A0A19"/>
    </a:custClr>
    <a:custClr name="Cerulean">
      <a:srgbClr val="0076BA"/>
    </a:custClr>
    <a:custClr name="Green">
      <a:srgbClr val="008265"/>
    </a:custClr>
    <a:custClr name="Purple">
      <a:srgbClr val="93218B"/>
    </a:custClr>
    <a:custClr name="Coral">
      <a:srgbClr val="CA4A4D"/>
    </a:custClr>
    <a:custClr name="Orange">
      <a:srgbClr val="DF9900"/>
    </a:custClr>
    <a:custClr name="Gray">
      <a:srgbClr val="7F7F7F"/>
    </a:custClr>
    <a:custClr name="Teal Lt1">
      <a:srgbClr val="80CAD4"/>
    </a:custClr>
    <a:custClr name="FIA Purple">
      <a:srgbClr val="551461"/>
    </a:custClr>
    <a:custClr name="VA Green Lt1">
      <a:srgbClr val="318F35"/>
    </a:custClr>
    <a:custClr name="LifeRed Lt 1">
      <a:srgbClr val="98051D"/>
    </a:custClr>
    <a:custClr name="Blue Lt 1">
      <a:srgbClr val="77A6D2"/>
    </a:custClr>
    <a:custClr name="Green Lt 1">
      <a:srgbClr val="6DB3A3"/>
    </a:custClr>
    <a:custClr name="Purple Lt 1">
      <a:srgbClr val="D27AB2"/>
    </a:custClr>
    <a:custClr name="Coral Lt 1">
      <a:srgbClr val="D87856"/>
    </a:custClr>
    <a:custClr name="Orange Lt 1">
      <a:srgbClr val="F5BB06"/>
    </a:custClr>
    <a:custClr name="Light Gray">
      <a:srgbClr val="D9D9D9"/>
    </a:custClr>
    <a:custClr name="Teal Lt 2">
      <a:srgbClr val="B7DEF4"/>
    </a:custClr>
    <a:custClr name="FIA Purple Lt2">
      <a:srgbClr val="AF9EB9"/>
    </a:custClr>
    <a:custClr name="VA Green Lt 2">
      <a:srgbClr val="8EC98D"/>
    </a:custClr>
    <a:custClr name="LifeRed Lt 2">
      <a:srgbClr val="CD8787"/>
    </a:custClr>
    <a:custClr name="Blue Lt 2">
      <a:srgbClr val="C8DEF0"/>
    </a:custClr>
    <a:custClr name="Green Lt 2">
      <a:srgbClr val="A3CFC2"/>
    </a:custClr>
    <a:custClr name="Purple Lt 2">
      <a:srgbClr val="DDC1DC"/>
    </a:custClr>
    <a:custClr name="Coral Lt 2">
      <a:srgbClr val="F8D8C9"/>
    </a:custClr>
    <a:custClr name="Orange Lt 2">
      <a:srgbClr val="FFF1BB"/>
    </a:custClr>
    <a:custClr name="Black">
      <a:srgbClr val="000000"/>
    </a:custClr>
    <a:custClr name="Black Font">
      <a:srgbClr val="424242"/>
    </a:custClr>
    <a:custClr name="AZ Gray Light">
      <a:srgbClr val="7F7F7F"/>
    </a:custClr>
    <a:custClr name="Light Gray">
      <a:srgbClr val="E6E6E6"/>
    </a:custClr>
    <a:custClr name="AZ Blue">
      <a:srgbClr val="003781"/>
    </a:custClr>
    <a:custClr name="AZ Blue Lt1">
      <a:srgbClr val="426BB3"/>
    </a:custClr>
    <a:custClr name="AZ Blue Lt2">
      <a:srgbClr val="95ABC9"/>
    </a:custClr>
    <a:custClr name="Teal">
      <a:srgbClr val="0F898F"/>
    </a:custClr>
    <a:custClr name="Teal Lt1">
      <a:srgbClr val="80CAD4"/>
    </a:custClr>
    <a:custClr name="Teal Lt2">
      <a:srgbClr val="B7DFE4"/>
    </a:custClr>
  </a:custClrLst>
</a:theme>
</file>

<file path=ppt/theme/theme3.xml><?xml version="1.0" encoding="utf-8"?>
<a:theme xmlns:a="http://schemas.openxmlformats.org/drawingml/2006/main" name="2_AllianzLife_Template_2019.1">
  <a:themeElements>
    <a:clrScheme name="AZL Brand">
      <a:dk1>
        <a:srgbClr val="003781"/>
      </a:dk1>
      <a:lt1>
        <a:srgbClr val="424242"/>
      </a:lt1>
      <a:dk2>
        <a:srgbClr val="FFFFFF"/>
      </a:dk2>
      <a:lt2>
        <a:srgbClr val="F2F2F2"/>
      </a:lt2>
      <a:accent1>
        <a:srgbClr val="0F898F"/>
      </a:accent1>
      <a:accent2>
        <a:srgbClr val="0076BA"/>
      </a:accent2>
      <a:accent3>
        <a:srgbClr val="008265"/>
      </a:accent3>
      <a:accent4>
        <a:srgbClr val="93218B"/>
      </a:accent4>
      <a:accent5>
        <a:srgbClr val="CA4A4D"/>
      </a:accent5>
      <a:accent6>
        <a:srgbClr val="DF9900"/>
      </a:accent6>
      <a:hlink>
        <a:srgbClr val="006D43"/>
      </a:hlink>
      <a:folHlink>
        <a:srgbClr val="6F0A3C"/>
      </a:folHlink>
    </a:clrScheme>
    <a:fontScheme name="AZL Standard">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DFE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dirty="0" err="1" smtClean="0">
            <a:solidFill>
              <a:schemeClr val="tx1"/>
            </a:solidFill>
          </a:defRPr>
        </a:defPPr>
      </a:lstStyle>
    </a:txDef>
  </a:objectDefaults>
  <a:extraClrSchemeLst/>
  <a:custClrLst>
    <a:custClr name="Black">
      <a:srgbClr val="424242"/>
    </a:custClr>
    <a:custClr name="Teal">
      <a:srgbClr val="0F898F"/>
    </a:custClr>
    <a:custClr name="FIAPurple">
      <a:srgbClr val="4C3048"/>
    </a:custClr>
    <a:custClr name="VA Green">
      <a:srgbClr val="094437"/>
    </a:custClr>
    <a:custClr name="LifeRed">
      <a:srgbClr val="6A0A19"/>
    </a:custClr>
    <a:custClr name="Cerulean">
      <a:srgbClr val="0076BA"/>
    </a:custClr>
    <a:custClr name="Green">
      <a:srgbClr val="008265"/>
    </a:custClr>
    <a:custClr name="Purple">
      <a:srgbClr val="93218B"/>
    </a:custClr>
    <a:custClr name="Coral">
      <a:srgbClr val="CA4A4D"/>
    </a:custClr>
    <a:custClr name="Orange">
      <a:srgbClr val="DF9900"/>
    </a:custClr>
    <a:custClr name="Gray">
      <a:srgbClr val="7F7F7F"/>
    </a:custClr>
    <a:custClr name="Teal Lt1">
      <a:srgbClr val="80CAD4"/>
    </a:custClr>
    <a:custClr name="FIA Purple">
      <a:srgbClr val="551461"/>
    </a:custClr>
    <a:custClr name="VA Green Lt1">
      <a:srgbClr val="318F35"/>
    </a:custClr>
    <a:custClr name="LifeRed Lt 1">
      <a:srgbClr val="98051D"/>
    </a:custClr>
    <a:custClr name="Blue Lt 1">
      <a:srgbClr val="77A6D2"/>
    </a:custClr>
    <a:custClr name="Green Lt 1">
      <a:srgbClr val="6DB3A3"/>
    </a:custClr>
    <a:custClr name="Purple Lt 1">
      <a:srgbClr val="D27AB2"/>
    </a:custClr>
    <a:custClr name="Coral Lt 1">
      <a:srgbClr val="D87856"/>
    </a:custClr>
    <a:custClr name="Orange Lt 1">
      <a:srgbClr val="F5BB06"/>
    </a:custClr>
    <a:custClr name="Light Gray">
      <a:srgbClr val="D9D9D9"/>
    </a:custClr>
    <a:custClr name="Teal Lt 2">
      <a:srgbClr val="B7DEF4"/>
    </a:custClr>
    <a:custClr name="FIA Purple Lt2">
      <a:srgbClr val="AF9EB9"/>
    </a:custClr>
    <a:custClr name="VA Green Lt 2">
      <a:srgbClr val="8EC98D"/>
    </a:custClr>
    <a:custClr name="LifeRed Lt 2">
      <a:srgbClr val="CD8787"/>
    </a:custClr>
    <a:custClr name="Blue Lt 2">
      <a:srgbClr val="C8DEF0"/>
    </a:custClr>
    <a:custClr name="Green Lt 2">
      <a:srgbClr val="A3CFC2"/>
    </a:custClr>
    <a:custClr name="Purple Lt 2">
      <a:srgbClr val="DDC1DC"/>
    </a:custClr>
    <a:custClr name="Coral Lt 2">
      <a:srgbClr val="F8D8C9"/>
    </a:custClr>
    <a:custClr name="Orange Lt 2">
      <a:srgbClr val="FFF1BB"/>
    </a:custClr>
    <a:custClr name="Black">
      <a:srgbClr val="000000"/>
    </a:custClr>
    <a:custClr name="Black Font">
      <a:srgbClr val="424242"/>
    </a:custClr>
    <a:custClr name="AZ Gray Light">
      <a:srgbClr val="7F7F7F"/>
    </a:custClr>
    <a:custClr name="Light Gray">
      <a:srgbClr val="E6E6E6"/>
    </a:custClr>
    <a:custClr name="AZ Blue">
      <a:srgbClr val="003781"/>
    </a:custClr>
    <a:custClr name="AZ Blue Lt1">
      <a:srgbClr val="426BB3"/>
    </a:custClr>
    <a:custClr name="AZ Blue Lt2">
      <a:srgbClr val="95ABC9"/>
    </a:custClr>
    <a:custClr name="Teal">
      <a:srgbClr val="0F898F"/>
    </a:custClr>
    <a:custClr name="Teal Lt1">
      <a:srgbClr val="80CAD4"/>
    </a:custClr>
    <a:custClr name="Teal Lt2">
      <a:srgbClr val="B7DFE4"/>
    </a:custClr>
  </a:custClrLst>
</a:theme>
</file>

<file path=ppt/theme/theme4.xml><?xml version="1.0" encoding="utf-8"?>
<a:theme xmlns:a="http://schemas.openxmlformats.org/drawingml/2006/main" name="3_AllianzLife_Template_2019.1">
  <a:themeElements>
    <a:clrScheme name="AZL Brand">
      <a:dk1>
        <a:srgbClr val="003781"/>
      </a:dk1>
      <a:lt1>
        <a:srgbClr val="424242"/>
      </a:lt1>
      <a:dk2>
        <a:srgbClr val="FFFFFF"/>
      </a:dk2>
      <a:lt2>
        <a:srgbClr val="F2F2F2"/>
      </a:lt2>
      <a:accent1>
        <a:srgbClr val="0F898F"/>
      </a:accent1>
      <a:accent2>
        <a:srgbClr val="0076BA"/>
      </a:accent2>
      <a:accent3>
        <a:srgbClr val="008265"/>
      </a:accent3>
      <a:accent4>
        <a:srgbClr val="93218B"/>
      </a:accent4>
      <a:accent5>
        <a:srgbClr val="CA4A4D"/>
      </a:accent5>
      <a:accent6>
        <a:srgbClr val="DF9900"/>
      </a:accent6>
      <a:hlink>
        <a:srgbClr val="006D43"/>
      </a:hlink>
      <a:folHlink>
        <a:srgbClr val="6F0A3C"/>
      </a:folHlink>
    </a:clrScheme>
    <a:fontScheme name="AZL Standard">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DFE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dirty="0" err="1" smtClean="0">
            <a:solidFill>
              <a:schemeClr val="tx1"/>
            </a:solidFill>
          </a:defRPr>
        </a:defPPr>
      </a:lstStyle>
    </a:txDef>
  </a:objectDefaults>
  <a:extraClrSchemeLst/>
  <a:custClrLst>
    <a:custClr name="Black">
      <a:srgbClr val="424242"/>
    </a:custClr>
    <a:custClr name="Teal">
      <a:srgbClr val="0F898F"/>
    </a:custClr>
    <a:custClr name="FIAPurple">
      <a:srgbClr val="4C3048"/>
    </a:custClr>
    <a:custClr name="VA Green">
      <a:srgbClr val="094437"/>
    </a:custClr>
    <a:custClr name="LifeRed">
      <a:srgbClr val="6A0A19"/>
    </a:custClr>
    <a:custClr name="Cerulean">
      <a:srgbClr val="0076BA"/>
    </a:custClr>
    <a:custClr name="Green">
      <a:srgbClr val="008265"/>
    </a:custClr>
    <a:custClr name="Purple">
      <a:srgbClr val="93218B"/>
    </a:custClr>
    <a:custClr name="Coral">
      <a:srgbClr val="CA4A4D"/>
    </a:custClr>
    <a:custClr name="Orange">
      <a:srgbClr val="DF9900"/>
    </a:custClr>
    <a:custClr name="Gray">
      <a:srgbClr val="7F7F7F"/>
    </a:custClr>
    <a:custClr name="Teal Lt1">
      <a:srgbClr val="80CAD4"/>
    </a:custClr>
    <a:custClr name="FIA Purple">
      <a:srgbClr val="551461"/>
    </a:custClr>
    <a:custClr name="VA Green Lt1">
      <a:srgbClr val="318F35"/>
    </a:custClr>
    <a:custClr name="LifeRed Lt 1">
      <a:srgbClr val="98051D"/>
    </a:custClr>
    <a:custClr name="Blue Lt 1">
      <a:srgbClr val="77A6D2"/>
    </a:custClr>
    <a:custClr name="Green Lt 1">
      <a:srgbClr val="6DB3A3"/>
    </a:custClr>
    <a:custClr name="Purple Lt 1">
      <a:srgbClr val="D27AB2"/>
    </a:custClr>
    <a:custClr name="Coral Lt 1">
      <a:srgbClr val="D87856"/>
    </a:custClr>
    <a:custClr name="Orange Lt 1">
      <a:srgbClr val="F5BB06"/>
    </a:custClr>
    <a:custClr name="Light Gray">
      <a:srgbClr val="D9D9D9"/>
    </a:custClr>
    <a:custClr name="Teal Lt 2">
      <a:srgbClr val="B7DEF4"/>
    </a:custClr>
    <a:custClr name="FIA Purple Lt2">
      <a:srgbClr val="AF9EB9"/>
    </a:custClr>
    <a:custClr name="VA Green Lt 2">
      <a:srgbClr val="8EC98D"/>
    </a:custClr>
    <a:custClr name="LifeRed Lt 2">
      <a:srgbClr val="CD8787"/>
    </a:custClr>
    <a:custClr name="Blue Lt 2">
      <a:srgbClr val="C8DEF0"/>
    </a:custClr>
    <a:custClr name="Green Lt 2">
      <a:srgbClr val="A3CFC2"/>
    </a:custClr>
    <a:custClr name="Purple Lt 2">
      <a:srgbClr val="DDC1DC"/>
    </a:custClr>
    <a:custClr name="Coral Lt 2">
      <a:srgbClr val="F8D8C9"/>
    </a:custClr>
    <a:custClr name="Orange Lt 2">
      <a:srgbClr val="FFF1BB"/>
    </a:custClr>
    <a:custClr name="Black">
      <a:srgbClr val="000000"/>
    </a:custClr>
    <a:custClr name="Black Font">
      <a:srgbClr val="424242"/>
    </a:custClr>
    <a:custClr name="AZ Gray Light">
      <a:srgbClr val="7F7F7F"/>
    </a:custClr>
    <a:custClr name="Light Gray">
      <a:srgbClr val="E6E6E6"/>
    </a:custClr>
    <a:custClr name="AZ Blue">
      <a:srgbClr val="003781"/>
    </a:custClr>
    <a:custClr name="AZ Blue Lt1">
      <a:srgbClr val="426BB3"/>
    </a:custClr>
    <a:custClr name="AZ Blue Lt2">
      <a:srgbClr val="95ABC9"/>
    </a:custClr>
    <a:custClr name="Teal">
      <a:srgbClr val="0F898F"/>
    </a:custClr>
    <a:custClr name="Teal Lt1">
      <a:srgbClr val="80CAD4"/>
    </a:custClr>
    <a:custClr name="Teal Lt2">
      <a:srgbClr val="B7DFE4"/>
    </a:custClr>
  </a:custClrLst>
</a:theme>
</file>

<file path=ppt/theme/theme5.xml><?xml version="1.0" encoding="utf-8"?>
<a:theme xmlns:a="http://schemas.openxmlformats.org/drawingml/2006/main" name="4_AllianzLife_Template_2019.1">
  <a:themeElements>
    <a:clrScheme name="AZL Brand">
      <a:dk1>
        <a:srgbClr val="003781"/>
      </a:dk1>
      <a:lt1>
        <a:srgbClr val="424242"/>
      </a:lt1>
      <a:dk2>
        <a:srgbClr val="FFFFFF"/>
      </a:dk2>
      <a:lt2>
        <a:srgbClr val="F2F2F2"/>
      </a:lt2>
      <a:accent1>
        <a:srgbClr val="0F898F"/>
      </a:accent1>
      <a:accent2>
        <a:srgbClr val="0076BA"/>
      </a:accent2>
      <a:accent3>
        <a:srgbClr val="008265"/>
      </a:accent3>
      <a:accent4>
        <a:srgbClr val="93218B"/>
      </a:accent4>
      <a:accent5>
        <a:srgbClr val="CA4A4D"/>
      </a:accent5>
      <a:accent6>
        <a:srgbClr val="DF9900"/>
      </a:accent6>
      <a:hlink>
        <a:srgbClr val="006D43"/>
      </a:hlink>
      <a:folHlink>
        <a:srgbClr val="6F0A3C"/>
      </a:folHlink>
    </a:clrScheme>
    <a:fontScheme name="AZL Standard">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DFE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dirty="0" err="1" smtClean="0">
            <a:solidFill>
              <a:schemeClr val="tx1"/>
            </a:solidFill>
          </a:defRPr>
        </a:defPPr>
      </a:lstStyle>
    </a:txDef>
  </a:objectDefaults>
  <a:extraClrSchemeLst/>
  <a:custClrLst>
    <a:custClr name="Black">
      <a:srgbClr val="424242"/>
    </a:custClr>
    <a:custClr name="Teal">
      <a:srgbClr val="0F898F"/>
    </a:custClr>
    <a:custClr name="FIAPurple">
      <a:srgbClr val="4C3048"/>
    </a:custClr>
    <a:custClr name="VA Green">
      <a:srgbClr val="094437"/>
    </a:custClr>
    <a:custClr name="LifeRed">
      <a:srgbClr val="6A0A19"/>
    </a:custClr>
    <a:custClr name="Cerulean">
      <a:srgbClr val="0076BA"/>
    </a:custClr>
    <a:custClr name="Green">
      <a:srgbClr val="008265"/>
    </a:custClr>
    <a:custClr name="Purple">
      <a:srgbClr val="93218B"/>
    </a:custClr>
    <a:custClr name="Coral">
      <a:srgbClr val="CA4A4D"/>
    </a:custClr>
    <a:custClr name="Orange">
      <a:srgbClr val="DF9900"/>
    </a:custClr>
    <a:custClr name="Gray">
      <a:srgbClr val="7F7F7F"/>
    </a:custClr>
    <a:custClr name="Teal Lt1">
      <a:srgbClr val="80CAD4"/>
    </a:custClr>
    <a:custClr name="FIA Purple">
      <a:srgbClr val="551461"/>
    </a:custClr>
    <a:custClr name="VA Green Lt1">
      <a:srgbClr val="318F35"/>
    </a:custClr>
    <a:custClr name="LifeRed Lt 1">
      <a:srgbClr val="98051D"/>
    </a:custClr>
    <a:custClr name="Blue Lt 1">
      <a:srgbClr val="77A6D2"/>
    </a:custClr>
    <a:custClr name="Green Lt 1">
      <a:srgbClr val="6DB3A3"/>
    </a:custClr>
    <a:custClr name="Purple Lt 1">
      <a:srgbClr val="D27AB2"/>
    </a:custClr>
    <a:custClr name="Coral Lt 1">
      <a:srgbClr val="D87856"/>
    </a:custClr>
    <a:custClr name="Orange Lt 1">
      <a:srgbClr val="F5BB06"/>
    </a:custClr>
    <a:custClr name="Light Gray">
      <a:srgbClr val="D9D9D9"/>
    </a:custClr>
    <a:custClr name="Teal Lt 2">
      <a:srgbClr val="B7DEF4"/>
    </a:custClr>
    <a:custClr name="FIA Purple Lt2">
      <a:srgbClr val="AF9EB9"/>
    </a:custClr>
    <a:custClr name="VA Green Lt 2">
      <a:srgbClr val="8EC98D"/>
    </a:custClr>
    <a:custClr name="LifeRed Lt 2">
      <a:srgbClr val="CD8787"/>
    </a:custClr>
    <a:custClr name="Blue Lt 2">
      <a:srgbClr val="C8DEF0"/>
    </a:custClr>
    <a:custClr name="Green Lt 2">
      <a:srgbClr val="A3CFC2"/>
    </a:custClr>
    <a:custClr name="Purple Lt 2">
      <a:srgbClr val="DDC1DC"/>
    </a:custClr>
    <a:custClr name="Coral Lt 2">
      <a:srgbClr val="F8D8C9"/>
    </a:custClr>
    <a:custClr name="Orange Lt 2">
      <a:srgbClr val="FFF1BB"/>
    </a:custClr>
    <a:custClr name="Black">
      <a:srgbClr val="000000"/>
    </a:custClr>
    <a:custClr name="Black Font">
      <a:srgbClr val="424242"/>
    </a:custClr>
    <a:custClr name="AZ Gray Light">
      <a:srgbClr val="7F7F7F"/>
    </a:custClr>
    <a:custClr name="Light Gray">
      <a:srgbClr val="E6E6E6"/>
    </a:custClr>
    <a:custClr name="AZ Blue">
      <a:srgbClr val="003781"/>
    </a:custClr>
    <a:custClr name="AZ Blue Lt1">
      <a:srgbClr val="426BB3"/>
    </a:custClr>
    <a:custClr name="AZ Blue Lt2">
      <a:srgbClr val="95ABC9"/>
    </a:custClr>
    <a:custClr name="Teal">
      <a:srgbClr val="0F898F"/>
    </a:custClr>
    <a:custClr name="Teal Lt1">
      <a:srgbClr val="80CAD4"/>
    </a:custClr>
    <a:custClr name="Teal Lt2">
      <a:srgbClr val="B7DFE4"/>
    </a:custClr>
  </a:custClrLst>
</a:theme>
</file>

<file path=ppt/theme/theme6.xml><?xml version="1.0" encoding="utf-8"?>
<a:theme xmlns:a="http://schemas.openxmlformats.org/drawingml/2006/main" name="5_AllianzLife_Template_2019.1">
  <a:themeElements>
    <a:clrScheme name="AZL Brand">
      <a:dk1>
        <a:srgbClr val="003781"/>
      </a:dk1>
      <a:lt1>
        <a:srgbClr val="424242"/>
      </a:lt1>
      <a:dk2>
        <a:srgbClr val="FFFFFF"/>
      </a:dk2>
      <a:lt2>
        <a:srgbClr val="F2F2F2"/>
      </a:lt2>
      <a:accent1>
        <a:srgbClr val="0F898F"/>
      </a:accent1>
      <a:accent2>
        <a:srgbClr val="0076BA"/>
      </a:accent2>
      <a:accent3>
        <a:srgbClr val="008265"/>
      </a:accent3>
      <a:accent4>
        <a:srgbClr val="93218B"/>
      </a:accent4>
      <a:accent5>
        <a:srgbClr val="CA4A4D"/>
      </a:accent5>
      <a:accent6>
        <a:srgbClr val="DF9900"/>
      </a:accent6>
      <a:hlink>
        <a:srgbClr val="006D43"/>
      </a:hlink>
      <a:folHlink>
        <a:srgbClr val="6F0A3C"/>
      </a:folHlink>
    </a:clrScheme>
    <a:fontScheme name="AZL Standard">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DFE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dirty="0" err="1" smtClean="0">
            <a:solidFill>
              <a:schemeClr val="tx1"/>
            </a:solidFill>
          </a:defRPr>
        </a:defPPr>
      </a:lstStyle>
    </a:txDef>
  </a:objectDefaults>
  <a:extraClrSchemeLst/>
  <a:custClrLst>
    <a:custClr name="Black">
      <a:srgbClr val="424242"/>
    </a:custClr>
    <a:custClr name="Teal">
      <a:srgbClr val="0F898F"/>
    </a:custClr>
    <a:custClr name="FIAPurple">
      <a:srgbClr val="4C3048"/>
    </a:custClr>
    <a:custClr name="VA Green">
      <a:srgbClr val="094437"/>
    </a:custClr>
    <a:custClr name="LifeRed">
      <a:srgbClr val="6A0A19"/>
    </a:custClr>
    <a:custClr name="Cerulean">
      <a:srgbClr val="0076BA"/>
    </a:custClr>
    <a:custClr name="Green">
      <a:srgbClr val="008265"/>
    </a:custClr>
    <a:custClr name="Purple">
      <a:srgbClr val="93218B"/>
    </a:custClr>
    <a:custClr name="Coral">
      <a:srgbClr val="CA4A4D"/>
    </a:custClr>
    <a:custClr name="Orange">
      <a:srgbClr val="DF9900"/>
    </a:custClr>
    <a:custClr name="Gray">
      <a:srgbClr val="7F7F7F"/>
    </a:custClr>
    <a:custClr name="Teal Lt1">
      <a:srgbClr val="80CAD4"/>
    </a:custClr>
    <a:custClr name="FIA Purple">
      <a:srgbClr val="551461"/>
    </a:custClr>
    <a:custClr name="VA Green Lt1">
      <a:srgbClr val="318F35"/>
    </a:custClr>
    <a:custClr name="LifeRed Lt 1">
      <a:srgbClr val="98051D"/>
    </a:custClr>
    <a:custClr name="Blue Lt 1">
      <a:srgbClr val="77A6D2"/>
    </a:custClr>
    <a:custClr name="Green Lt 1">
      <a:srgbClr val="6DB3A3"/>
    </a:custClr>
    <a:custClr name="Purple Lt 1">
      <a:srgbClr val="D27AB2"/>
    </a:custClr>
    <a:custClr name="Coral Lt 1">
      <a:srgbClr val="D87856"/>
    </a:custClr>
    <a:custClr name="Orange Lt 1">
      <a:srgbClr val="F5BB06"/>
    </a:custClr>
    <a:custClr name="Light Gray">
      <a:srgbClr val="D9D9D9"/>
    </a:custClr>
    <a:custClr name="Teal Lt 2">
      <a:srgbClr val="B7DEF4"/>
    </a:custClr>
    <a:custClr name="FIA Purple Lt2">
      <a:srgbClr val="AF9EB9"/>
    </a:custClr>
    <a:custClr name="VA Green Lt 2">
      <a:srgbClr val="8EC98D"/>
    </a:custClr>
    <a:custClr name="LifeRed Lt 2">
      <a:srgbClr val="CD8787"/>
    </a:custClr>
    <a:custClr name="Blue Lt 2">
      <a:srgbClr val="C8DEF0"/>
    </a:custClr>
    <a:custClr name="Green Lt 2">
      <a:srgbClr val="A3CFC2"/>
    </a:custClr>
    <a:custClr name="Purple Lt 2">
      <a:srgbClr val="DDC1DC"/>
    </a:custClr>
    <a:custClr name="Coral Lt 2">
      <a:srgbClr val="F8D8C9"/>
    </a:custClr>
    <a:custClr name="Orange Lt 2">
      <a:srgbClr val="FFF1BB"/>
    </a:custClr>
    <a:custClr name="Black">
      <a:srgbClr val="000000"/>
    </a:custClr>
    <a:custClr name="Black Font">
      <a:srgbClr val="424242"/>
    </a:custClr>
    <a:custClr name="AZ Gray Light">
      <a:srgbClr val="7F7F7F"/>
    </a:custClr>
    <a:custClr name="Light Gray">
      <a:srgbClr val="E6E6E6"/>
    </a:custClr>
    <a:custClr name="AZ Blue">
      <a:srgbClr val="003781"/>
    </a:custClr>
    <a:custClr name="AZ Blue Lt1">
      <a:srgbClr val="426BB3"/>
    </a:custClr>
    <a:custClr name="AZ Blue Lt2">
      <a:srgbClr val="95ABC9"/>
    </a:custClr>
    <a:custClr name="Teal">
      <a:srgbClr val="0F898F"/>
    </a:custClr>
    <a:custClr name="Teal Lt1">
      <a:srgbClr val="80CAD4"/>
    </a:custClr>
    <a:custClr name="Teal Lt2">
      <a:srgbClr val="B7DFE4"/>
    </a:custClr>
  </a:custClrLst>
</a:theme>
</file>

<file path=ppt/theme/theme7.xml><?xml version="1.0" encoding="utf-8"?>
<a:theme xmlns:a="http://schemas.openxmlformats.org/drawingml/2006/main" name="6_AllianzLife_Template_2019.1">
  <a:themeElements>
    <a:clrScheme name="AZL Brand">
      <a:dk1>
        <a:srgbClr val="003781"/>
      </a:dk1>
      <a:lt1>
        <a:srgbClr val="424242"/>
      </a:lt1>
      <a:dk2>
        <a:srgbClr val="FFFFFF"/>
      </a:dk2>
      <a:lt2>
        <a:srgbClr val="F2F2F2"/>
      </a:lt2>
      <a:accent1>
        <a:srgbClr val="0F898F"/>
      </a:accent1>
      <a:accent2>
        <a:srgbClr val="0076BA"/>
      </a:accent2>
      <a:accent3>
        <a:srgbClr val="008265"/>
      </a:accent3>
      <a:accent4>
        <a:srgbClr val="93218B"/>
      </a:accent4>
      <a:accent5>
        <a:srgbClr val="CA4A4D"/>
      </a:accent5>
      <a:accent6>
        <a:srgbClr val="DF9900"/>
      </a:accent6>
      <a:hlink>
        <a:srgbClr val="006D43"/>
      </a:hlink>
      <a:folHlink>
        <a:srgbClr val="6F0A3C"/>
      </a:folHlink>
    </a:clrScheme>
    <a:fontScheme name="AZL Standard">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DFE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dirty="0" err="1" smtClean="0">
            <a:solidFill>
              <a:schemeClr val="tx1"/>
            </a:solidFill>
          </a:defRPr>
        </a:defPPr>
      </a:lstStyle>
    </a:txDef>
  </a:objectDefaults>
  <a:extraClrSchemeLst/>
  <a:custClrLst>
    <a:custClr name="Black">
      <a:srgbClr val="424242"/>
    </a:custClr>
    <a:custClr name="Teal">
      <a:srgbClr val="0F898F"/>
    </a:custClr>
    <a:custClr name="FIAPurple">
      <a:srgbClr val="4C3048"/>
    </a:custClr>
    <a:custClr name="VA Green">
      <a:srgbClr val="094437"/>
    </a:custClr>
    <a:custClr name="LifeRed">
      <a:srgbClr val="6A0A19"/>
    </a:custClr>
    <a:custClr name="Cerulean">
      <a:srgbClr val="0076BA"/>
    </a:custClr>
    <a:custClr name="Green">
      <a:srgbClr val="008265"/>
    </a:custClr>
    <a:custClr name="Purple">
      <a:srgbClr val="93218B"/>
    </a:custClr>
    <a:custClr name="Coral">
      <a:srgbClr val="CA4A4D"/>
    </a:custClr>
    <a:custClr name="Orange">
      <a:srgbClr val="DF9900"/>
    </a:custClr>
    <a:custClr name="Gray">
      <a:srgbClr val="7F7F7F"/>
    </a:custClr>
    <a:custClr name="Teal Lt1">
      <a:srgbClr val="80CAD4"/>
    </a:custClr>
    <a:custClr name="FIA Purple">
      <a:srgbClr val="551461"/>
    </a:custClr>
    <a:custClr name="VA Green Lt1">
      <a:srgbClr val="318F35"/>
    </a:custClr>
    <a:custClr name="LifeRed Lt 1">
      <a:srgbClr val="98051D"/>
    </a:custClr>
    <a:custClr name="Blue Lt 1">
      <a:srgbClr val="77A6D2"/>
    </a:custClr>
    <a:custClr name="Green Lt 1">
      <a:srgbClr val="6DB3A3"/>
    </a:custClr>
    <a:custClr name="Purple Lt 1">
      <a:srgbClr val="D27AB2"/>
    </a:custClr>
    <a:custClr name="Coral Lt 1">
      <a:srgbClr val="D87856"/>
    </a:custClr>
    <a:custClr name="Orange Lt 1">
      <a:srgbClr val="F5BB06"/>
    </a:custClr>
    <a:custClr name="Light Gray">
      <a:srgbClr val="D9D9D9"/>
    </a:custClr>
    <a:custClr name="Teal Lt 2">
      <a:srgbClr val="B7DEF4"/>
    </a:custClr>
    <a:custClr name="FIA Purple Lt2">
      <a:srgbClr val="AF9EB9"/>
    </a:custClr>
    <a:custClr name="VA Green Lt 2">
      <a:srgbClr val="8EC98D"/>
    </a:custClr>
    <a:custClr name="LifeRed Lt 2">
      <a:srgbClr val="CD8787"/>
    </a:custClr>
    <a:custClr name="Blue Lt 2">
      <a:srgbClr val="C8DEF0"/>
    </a:custClr>
    <a:custClr name="Green Lt 2">
      <a:srgbClr val="A3CFC2"/>
    </a:custClr>
    <a:custClr name="Purple Lt 2">
      <a:srgbClr val="DDC1DC"/>
    </a:custClr>
    <a:custClr name="Coral Lt 2">
      <a:srgbClr val="F8D8C9"/>
    </a:custClr>
    <a:custClr name="Orange Lt 2">
      <a:srgbClr val="FFF1BB"/>
    </a:custClr>
    <a:custClr name="Black">
      <a:srgbClr val="000000"/>
    </a:custClr>
    <a:custClr name="Black Font">
      <a:srgbClr val="424242"/>
    </a:custClr>
    <a:custClr name="AZ Gray Light">
      <a:srgbClr val="7F7F7F"/>
    </a:custClr>
    <a:custClr name="Light Gray">
      <a:srgbClr val="E6E6E6"/>
    </a:custClr>
    <a:custClr name="AZ Blue">
      <a:srgbClr val="003781"/>
    </a:custClr>
    <a:custClr name="AZ Blue Lt1">
      <a:srgbClr val="426BB3"/>
    </a:custClr>
    <a:custClr name="AZ Blue Lt2">
      <a:srgbClr val="95ABC9"/>
    </a:custClr>
    <a:custClr name="Teal">
      <a:srgbClr val="0F898F"/>
    </a:custClr>
    <a:custClr name="Teal Lt1">
      <a:srgbClr val="80CAD4"/>
    </a:custClr>
    <a:custClr name="Teal Lt2">
      <a:srgbClr val="B7DFE4"/>
    </a:custClr>
  </a:custClrLst>
</a:theme>
</file>

<file path=ppt/theme/theme8.xml><?xml version="1.0" encoding="utf-8"?>
<a:theme xmlns:a="http://schemas.openxmlformats.org/drawingml/2006/main" name="AFLS_Template_2019.1">
  <a:themeElements>
    <a:clrScheme name="Custom 6">
      <a:dk1>
        <a:srgbClr val="003781"/>
      </a:dk1>
      <a:lt1>
        <a:srgbClr val="424242"/>
      </a:lt1>
      <a:dk2>
        <a:srgbClr val="FFFFFF"/>
      </a:dk2>
      <a:lt2>
        <a:srgbClr val="F2F2F2"/>
      </a:lt2>
      <a:accent1>
        <a:srgbClr val="0F898F"/>
      </a:accent1>
      <a:accent2>
        <a:srgbClr val="0076BA"/>
      </a:accent2>
      <a:accent3>
        <a:srgbClr val="008265"/>
      </a:accent3>
      <a:accent4>
        <a:srgbClr val="93218B"/>
      </a:accent4>
      <a:accent5>
        <a:srgbClr val="CA4A4D"/>
      </a:accent5>
      <a:accent6>
        <a:srgbClr val="DF9900"/>
      </a:accent6>
      <a:hlink>
        <a:srgbClr val="FFFFFF"/>
      </a:hlink>
      <a:folHlink>
        <a:srgbClr val="6F0A3C"/>
      </a:folHlink>
    </a:clrScheme>
    <a:fontScheme name="AZL Standard">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DFE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dirty="0" err="1" smtClean="0">
            <a:solidFill>
              <a:schemeClr val="tx1"/>
            </a:solidFill>
          </a:defRPr>
        </a:defPPr>
      </a:lstStyle>
    </a:txDef>
  </a:objectDefaults>
  <a:extraClrSchemeLst/>
  <a:custClrLst>
    <a:custClr name="Black">
      <a:srgbClr val="424242"/>
    </a:custClr>
    <a:custClr name="Teal">
      <a:srgbClr val="0F898F"/>
    </a:custClr>
    <a:custClr name="FIAPurple">
      <a:srgbClr val="4C3048"/>
    </a:custClr>
    <a:custClr name="VA Green">
      <a:srgbClr val="094437"/>
    </a:custClr>
    <a:custClr name="LifeRed">
      <a:srgbClr val="6A0A19"/>
    </a:custClr>
    <a:custClr name="Cerulean">
      <a:srgbClr val="0076BA"/>
    </a:custClr>
    <a:custClr name="Green">
      <a:srgbClr val="008265"/>
    </a:custClr>
    <a:custClr name="Purple">
      <a:srgbClr val="93218B"/>
    </a:custClr>
    <a:custClr name="Coral">
      <a:srgbClr val="CA4A4D"/>
    </a:custClr>
    <a:custClr name="Orange">
      <a:srgbClr val="DF9900"/>
    </a:custClr>
    <a:custClr name="Gray">
      <a:srgbClr val="7F7F7F"/>
    </a:custClr>
    <a:custClr name="Teal Lt1">
      <a:srgbClr val="80CAD4"/>
    </a:custClr>
    <a:custClr name="FIA Purple">
      <a:srgbClr val="551461"/>
    </a:custClr>
    <a:custClr name="VA Green Lt1">
      <a:srgbClr val="318F35"/>
    </a:custClr>
    <a:custClr name="LifeRed Lt 1">
      <a:srgbClr val="98051D"/>
    </a:custClr>
    <a:custClr name="Blue Lt 1">
      <a:srgbClr val="77A6D2"/>
    </a:custClr>
    <a:custClr name="Green Lt 1">
      <a:srgbClr val="6DB3A3"/>
    </a:custClr>
    <a:custClr name="Purple Lt 1">
      <a:srgbClr val="D27AB2"/>
    </a:custClr>
    <a:custClr name="Coral Lt 1">
      <a:srgbClr val="D87856"/>
    </a:custClr>
    <a:custClr name="Orange Lt 1">
      <a:srgbClr val="F5BB06"/>
    </a:custClr>
    <a:custClr name="Light Gray">
      <a:srgbClr val="D9D9D9"/>
    </a:custClr>
    <a:custClr name="Teal Lt 2">
      <a:srgbClr val="B7DEF4"/>
    </a:custClr>
    <a:custClr name="FIA Purple Lt2">
      <a:srgbClr val="AF9EB9"/>
    </a:custClr>
    <a:custClr name="VA Green Lt 2">
      <a:srgbClr val="8EC98D"/>
    </a:custClr>
    <a:custClr name="LifeRed Lt 2">
      <a:srgbClr val="CD8787"/>
    </a:custClr>
    <a:custClr name="Blue Lt 2">
      <a:srgbClr val="C8DEF0"/>
    </a:custClr>
    <a:custClr name="Green Lt 2">
      <a:srgbClr val="A3CFC2"/>
    </a:custClr>
    <a:custClr name="Purple Lt 2">
      <a:srgbClr val="DDC1DC"/>
    </a:custClr>
    <a:custClr name="Coral Lt 2">
      <a:srgbClr val="F8D8C9"/>
    </a:custClr>
    <a:custClr name="Orange Lt 2">
      <a:srgbClr val="FFF1BB"/>
    </a:custClr>
    <a:custClr name="Black">
      <a:srgbClr val="000000"/>
    </a:custClr>
    <a:custClr name="Black Font">
      <a:srgbClr val="424242"/>
    </a:custClr>
    <a:custClr name="AZ Gray Light">
      <a:srgbClr val="7F7F7F"/>
    </a:custClr>
    <a:custClr name="Light Gray">
      <a:srgbClr val="E6E6E6"/>
    </a:custClr>
    <a:custClr name="AZ Blue">
      <a:srgbClr val="003781"/>
    </a:custClr>
    <a:custClr name="AZ Blue Lt1">
      <a:srgbClr val="426BB3"/>
    </a:custClr>
    <a:custClr name="AZ Blue Lt2">
      <a:srgbClr val="95ABC9"/>
    </a:custClr>
    <a:custClr name="Teal">
      <a:srgbClr val="0F898F"/>
    </a:custClr>
    <a:custClr name="Teal Lt1">
      <a:srgbClr val="80CAD4"/>
    </a:custClr>
    <a:custClr name="Teal Lt2">
      <a:srgbClr val="B7DFE4"/>
    </a:custClr>
  </a:custClrLst>
</a:theme>
</file>

<file path=ppt/theme/theme9.xml><?xml version="1.0" encoding="utf-8"?>
<a:theme xmlns:a="http://schemas.openxmlformats.org/drawingml/2006/main" name="FMOFSO 2023">
  <a:themeElements>
    <a:clrScheme name="AZL Brand">
      <a:dk1>
        <a:srgbClr val="003781"/>
      </a:dk1>
      <a:lt1>
        <a:srgbClr val="424242"/>
      </a:lt1>
      <a:dk2>
        <a:srgbClr val="FFFFFF"/>
      </a:dk2>
      <a:lt2>
        <a:srgbClr val="F2F2F2"/>
      </a:lt2>
      <a:accent1>
        <a:srgbClr val="0F898F"/>
      </a:accent1>
      <a:accent2>
        <a:srgbClr val="0076BA"/>
      </a:accent2>
      <a:accent3>
        <a:srgbClr val="008265"/>
      </a:accent3>
      <a:accent4>
        <a:srgbClr val="93218B"/>
      </a:accent4>
      <a:accent5>
        <a:srgbClr val="CA4A4D"/>
      </a:accent5>
      <a:accent6>
        <a:srgbClr val="DF9900"/>
      </a:accent6>
      <a:hlink>
        <a:srgbClr val="006D43"/>
      </a:hlink>
      <a:folHlink>
        <a:srgbClr val="6F0A3C"/>
      </a:folHlink>
    </a:clrScheme>
    <a:fontScheme name="AZL Standard">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7DFE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dirty="0" err="1" smtClean="0">
            <a:solidFill>
              <a:schemeClr val="tx1"/>
            </a:solidFill>
          </a:defRPr>
        </a:defPPr>
      </a:lstStyle>
    </a:txDef>
  </a:objectDefaults>
  <a:extraClrSchemeLst/>
  <a:custClrLst>
    <a:custClr name="Black">
      <a:srgbClr val="424242"/>
    </a:custClr>
    <a:custClr name="Teal">
      <a:srgbClr val="0F898F"/>
    </a:custClr>
    <a:custClr name="FIAPurple">
      <a:srgbClr val="4C3048"/>
    </a:custClr>
    <a:custClr name="VA Green">
      <a:srgbClr val="094437"/>
    </a:custClr>
    <a:custClr name="LifeRed">
      <a:srgbClr val="6A0A19"/>
    </a:custClr>
    <a:custClr name="Cerulean">
      <a:srgbClr val="0076BA"/>
    </a:custClr>
    <a:custClr name="Green">
      <a:srgbClr val="008265"/>
    </a:custClr>
    <a:custClr name="Purple">
      <a:srgbClr val="93218B"/>
    </a:custClr>
    <a:custClr name="Coral">
      <a:srgbClr val="CA4A4D"/>
    </a:custClr>
    <a:custClr name="Orange">
      <a:srgbClr val="DF9900"/>
    </a:custClr>
    <a:custClr name="Gray">
      <a:srgbClr val="7F7F7F"/>
    </a:custClr>
    <a:custClr name="Teal Lt1">
      <a:srgbClr val="80CAD4"/>
    </a:custClr>
    <a:custClr name="FIA Purple">
      <a:srgbClr val="551461"/>
    </a:custClr>
    <a:custClr name="VA Green Lt1">
      <a:srgbClr val="318F35"/>
    </a:custClr>
    <a:custClr name="LifeRed Lt 1">
      <a:srgbClr val="98051D"/>
    </a:custClr>
    <a:custClr name="Blue Lt 1">
      <a:srgbClr val="77A6D2"/>
    </a:custClr>
    <a:custClr name="Green Lt 1">
      <a:srgbClr val="6DB3A3"/>
    </a:custClr>
    <a:custClr name="Purple Lt 1">
      <a:srgbClr val="D27AB2"/>
    </a:custClr>
    <a:custClr name="Coral Lt 1">
      <a:srgbClr val="D87856"/>
    </a:custClr>
    <a:custClr name="Orange Lt 1">
      <a:srgbClr val="F5BB06"/>
    </a:custClr>
    <a:custClr name="Light Gray">
      <a:srgbClr val="D9D9D9"/>
    </a:custClr>
    <a:custClr name="Teal Lt 2">
      <a:srgbClr val="B7DEF4"/>
    </a:custClr>
    <a:custClr name="FIA Purple Lt2">
      <a:srgbClr val="AF9EB9"/>
    </a:custClr>
    <a:custClr name="VA Green Lt 2">
      <a:srgbClr val="8EC98D"/>
    </a:custClr>
    <a:custClr name="LifeRed Lt 2">
      <a:srgbClr val="CD8787"/>
    </a:custClr>
    <a:custClr name="Blue Lt 2">
      <a:srgbClr val="C8DEF0"/>
    </a:custClr>
    <a:custClr name="Green Lt 2">
      <a:srgbClr val="A3CFC2"/>
    </a:custClr>
    <a:custClr name="Purple Lt 2">
      <a:srgbClr val="DDC1DC"/>
    </a:custClr>
    <a:custClr name="Coral Lt 2">
      <a:srgbClr val="F8D8C9"/>
    </a:custClr>
    <a:custClr name="Orange Lt 2">
      <a:srgbClr val="FFF1BB"/>
    </a:custClr>
    <a:custClr name="Black">
      <a:srgbClr val="000000"/>
    </a:custClr>
    <a:custClr name="Black Font">
      <a:srgbClr val="424242"/>
    </a:custClr>
    <a:custClr name="AZ Gray Light">
      <a:srgbClr val="7F7F7F"/>
    </a:custClr>
    <a:custClr name="Light Gray">
      <a:srgbClr val="E6E6E6"/>
    </a:custClr>
    <a:custClr name="AZ Blue">
      <a:srgbClr val="003781"/>
    </a:custClr>
    <a:custClr name="AZ Blue Lt1">
      <a:srgbClr val="426BB3"/>
    </a:custClr>
    <a:custClr name="AZ Blue Lt2">
      <a:srgbClr val="95ABC9"/>
    </a:custClr>
    <a:custClr name="Teal">
      <a:srgbClr val="0F898F"/>
    </a:custClr>
    <a:custClr name="Teal Lt1">
      <a:srgbClr val="80CAD4"/>
    </a:custClr>
    <a:custClr name="Teal Lt2">
      <a:srgbClr val="B7DFE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C695AFA3320047B9AF17DF5C061793" ma:contentTypeVersion="9" ma:contentTypeDescription="Create a new document." ma:contentTypeScope="" ma:versionID="435a09b6baf3781a677edbb97776bdf8">
  <xsd:schema xmlns:xsd="http://www.w3.org/2001/XMLSchema" xmlns:xs="http://www.w3.org/2001/XMLSchema" xmlns:p="http://schemas.microsoft.com/office/2006/metadata/properties" xmlns:ns2="b07b7d9d-22c0-4001-81f7-8629fe1781e3" targetNamespace="http://schemas.microsoft.com/office/2006/metadata/properties" ma:root="true" ma:fieldsID="4f5980303473b43910d4892d251f4531" ns2:_="">
    <xsd:import namespace="b07b7d9d-22c0-4001-81f7-8629fe1781e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7b7d9d-22c0-4001-81f7-8629fe1781e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Specimen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b07b7d9d-22c0-4001-81f7-8629fe1781e3">5F5XAY6MNMWR-17-7</_dlc_DocId>
    <_dlc_DocIdUrl xmlns="b07b7d9d-22c0-4001-81f7-8629fe1781e3">
      <Url>http://spwamktg/ts/mktg/PPT/_layouts/15/DocIdRedir.aspx?ID=5F5XAY6MNMWR-17-7</Url>
      <Description>5F5XAY6MNMWR-17-7</Description>
    </_dlc_DocIdUrl>
  </documentManagement>
</p:properties>
</file>

<file path=customXml/itemProps1.xml><?xml version="1.0" encoding="utf-8"?>
<ds:datastoreItem xmlns:ds="http://schemas.openxmlformats.org/officeDocument/2006/customXml" ds:itemID="{31462095-3FEB-4EA4-BBA6-0C4DDE94B1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7b7d9d-22c0-4001-81f7-8629fe1781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DD98FE-0B49-4CA5-9B87-1D5B7A258DF7}">
  <ds:schemaRefs>
    <ds:schemaRef ds:uri="http://schemas.microsoft.com/sharepoint/events"/>
  </ds:schemaRefs>
</ds:datastoreItem>
</file>

<file path=customXml/itemProps3.xml><?xml version="1.0" encoding="utf-8"?>
<ds:datastoreItem xmlns:ds="http://schemas.openxmlformats.org/officeDocument/2006/customXml" ds:itemID="{EB34EB11-1892-43A3-A585-D153FD87C962}">
  <ds:schemaRefs>
    <ds:schemaRef ds:uri="http://schemas.microsoft.com/sharepoint/v3/contenttype/forms"/>
  </ds:schemaRefs>
</ds:datastoreItem>
</file>

<file path=customXml/itemProps4.xml><?xml version="1.0" encoding="utf-8"?>
<ds:datastoreItem xmlns:ds="http://schemas.openxmlformats.org/officeDocument/2006/customXml" ds:itemID="{C708C8DB-3AD5-4656-8C7A-5E3C25AFF3A1}">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b07b7d9d-22c0-4001-81f7-8629fe1781e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AllianzLife_Template_2019.1</Template>
  <TotalTime>11674</TotalTime>
  <Words>7960</Words>
  <Application>Microsoft Office PowerPoint</Application>
  <PresentationFormat>Custom</PresentationFormat>
  <Paragraphs>691</Paragraphs>
  <Slides>28</Slides>
  <Notes>26</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28</vt:i4>
      </vt:variant>
    </vt:vector>
  </HeadingPairs>
  <TitlesOfParts>
    <vt:vector size="44" baseType="lpstr">
      <vt:lpstr>ＭＳ Ｐゴシック</vt:lpstr>
      <vt:lpstr>Arial</vt:lpstr>
      <vt:lpstr>Calibri</vt:lpstr>
      <vt:lpstr>Calibri Light</vt:lpstr>
      <vt:lpstr>Kokila</vt:lpstr>
      <vt:lpstr>Times New Roman</vt:lpstr>
      <vt:lpstr>Wingdings</vt:lpstr>
      <vt:lpstr>AllianzLife_Template_2019.1</vt:lpstr>
      <vt:lpstr>1_AllianzLife_Template_2019.1</vt:lpstr>
      <vt:lpstr>2_AllianzLife_Template_2019.1</vt:lpstr>
      <vt:lpstr>3_AllianzLife_Template_2019.1</vt:lpstr>
      <vt:lpstr>4_AllianzLife_Template_2019.1</vt:lpstr>
      <vt:lpstr>5_AllianzLife_Template_2019.1</vt:lpstr>
      <vt:lpstr>6_AllianzLife_Template_2019.1</vt:lpstr>
      <vt:lpstr>AFLS_Template_2019.1</vt:lpstr>
      <vt:lpstr>FMOFSO 2023</vt:lpstr>
      <vt:lpstr>PowerPoint Presentation</vt:lpstr>
      <vt:lpstr>We’ve boosted the premium bonus for a limited time</vt:lpstr>
      <vt:lpstr>PowerPoint Presentation</vt:lpstr>
      <vt:lpstr>PowerPoint Presentation</vt:lpstr>
      <vt:lpstr>PowerPoint Presentation</vt:lpstr>
      <vt:lpstr>PowerPoint Presentation</vt:lpstr>
      <vt:lpstr>TWO BONUSES to help grow the Protected Income Value (PIV)</vt:lpstr>
      <vt:lpstr>Interest bonus options </vt:lpstr>
      <vt:lpstr>PowerPoint Presentation</vt:lpstr>
      <vt:lpstr>PowerPoint Presentation</vt:lpstr>
      <vt:lpstr>PowerPoint Presentation</vt:lpstr>
      <vt:lpstr>Increasing income  over life expectancy </vt:lpstr>
      <vt:lpstr>PowerPoint Presentation</vt:lpstr>
      <vt:lpstr>A variety of allocation options</vt:lpstr>
      <vt:lpstr>PowerPoint Presentation</vt:lpstr>
      <vt:lpstr>PowerPoint Presentation</vt:lpstr>
      <vt:lpstr>PowerPoint Presentation</vt:lpstr>
      <vt:lpstr>Benefits of Index lock</vt:lpstr>
      <vt:lpstr>PowerPoint Presentation</vt:lpstr>
      <vt:lpstr>TWO ways to LOCK IN A GAIN  on a Fixed Index Annuity (FIA)</vt:lpstr>
      <vt:lpstr>PowerPoint Presentation</vt:lpstr>
      <vt:lpstr>PowerPoint Presentation</vt:lpstr>
      <vt:lpstr>Participation rates… designed to increase</vt:lpstr>
      <vt:lpstr>PowerPoint Presentation</vt:lpstr>
      <vt:lpstr>PowerPoint Presentation</vt:lpstr>
      <vt:lpstr>PowerPoint Presentation</vt:lpstr>
      <vt:lpstr>Disclosure</vt:lpstr>
      <vt:lpstr>Disclosure</vt:lpstr>
    </vt:vector>
  </TitlesOfParts>
  <Company>Allianz 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Christensen</dc:creator>
  <cp:keywords>FINAL 1.1</cp:keywords>
  <dc:description>V1.1</dc:description>
  <cp:lastModifiedBy>Patrick Butcher</cp:lastModifiedBy>
  <cp:revision>413</cp:revision>
  <cp:lastPrinted>2019-08-02T18:33:14Z</cp:lastPrinted>
  <dcterms:created xsi:type="dcterms:W3CDTF">2019-09-12T15:19:23Z</dcterms:created>
  <dcterms:modified xsi:type="dcterms:W3CDTF">2023-01-25T18:19:32Z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0x01010045C695AFA3320047B9AF17DF5C061793</vt:lpwstr>
  </property>
  <property fmtid="{D5CDD505-2E9C-101B-9397-08002B2CF9AE}" pid="3" name="_dlc_DocIdItemGuid">
    <vt:lpwstr>139bcd2d-c570-4288-b8c0-f1ef74df9bba</vt:lpwstr>
  </property>
  <property fmtid="{D5CDD505-2E9C-101B-9397-08002B2CF9AE}" pid="4" name="ArticulateGUID">
    <vt:lpwstr>A829E912-B36C-43CA-A7BE-6F1274D76EEA</vt:lpwstr>
  </property>
  <property fmtid="{D5CDD505-2E9C-101B-9397-08002B2CF9AE}" pid="5" name="ArticulatePath">
    <vt:lpwstr>http://spwamktg/ts/mktg/PPT/SiteAssets/AllianzLife_Template_2019.1</vt:lpwstr>
  </property>
</Properties>
</file>